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F5E1"/>
          </a:solidFill>
        </a:fill>
      </a:tcStyle>
    </a:wholeTbl>
    <a:band2H>
      <a:tcTxStyle b="def" i="def"/>
      <a:tcStyle>
        <a:tcBdr/>
        <a:fill>
          <a:solidFill>
            <a:srgbClr val="E6FAF1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" name="Shape 2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luecorners" descr="bluecorners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</p:spPr>
        <p:txBody>
          <a:bodyPr anchor="ctr"/>
          <a:lstStyle>
            <a:lvl1pPr algn="r" defTabSz="914400">
              <a:defRPr sz="12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b">
            <a:spAutoFit/>
          </a:bodyPr>
          <a:lstStyle>
            <a:lvl1pPr algn="ctr" defTabSz="457200">
              <a:defRPr sz="1400"/>
            </a:lvl1pPr>
          </a:lstStyle>
          <a:p>
            <a:pPr/>
            <a:fld id="{86CB4B4D-7CA3-9044-876B-883B54F8677D}" type="slidenum"/>
          </a:p>
        </p:txBody>
      </p:sp>
      <p:pic>
        <p:nvPicPr>
          <p:cNvPr id="3" name="bluegradientbar" descr="bluegradientbar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5334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itle Text"/>
          <p:cNvSpPr txBox="1"/>
          <p:nvPr>
            <p:ph type="title"/>
          </p:nvPr>
        </p:nvSpPr>
        <p:spPr>
          <a:xfrm>
            <a:off x="457200" y="0"/>
            <a:ext cx="8229600" cy="14176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/>
          <a:lstStyle/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333399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6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5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5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Tx/>
        <a:buChar char="■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>
          <a:srgbClr val="3333CC"/>
        </a:buClr>
        <a:buSzPct val="50000"/>
        <a:buFont typeface="Wingdings"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responsiveclassroom.org/" TargetMode="External"/><Relationship Id="rId3" Type="http://schemas.openxmlformats.org/officeDocument/2006/relationships/hyperlink" Target="http://www.tribes.com/" TargetMode="External"/><Relationship Id="rId4" Type="http://schemas.openxmlformats.org/officeDocument/2006/relationships/hyperlink" Target="http://www.csee.net/climate/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edutopia.org/emotional-intelligence-overview" TargetMode="External"/><Relationship Id="rId3" Type="http://schemas.openxmlformats.org/officeDocument/2006/relationships/hyperlink" Target="http://www.edutopia.org/anchorage-social-emotional-learning-video" TargetMode="Externa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hapter 9  Build a Community  for Learning"/>
          <p:cNvSpPr txBox="1"/>
          <p:nvPr>
            <p:ph type="title" idx="4294967295"/>
          </p:nvPr>
        </p:nvSpPr>
        <p:spPr>
          <a:xfrm>
            <a:off x="565943" y="1345612"/>
            <a:ext cx="7772401" cy="15240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algn="ctr" defTabSz="512063">
              <a:defRPr b="1" sz="2464"/>
            </a:pPr>
            <a:r>
              <a:t>Chapter 9 </a:t>
            </a:r>
            <a:br/>
            <a:r>
              <a:t>Build a Community </a:t>
            </a:r>
            <a:br/>
            <a:r>
              <a:t>for Learning</a:t>
            </a:r>
            <a:r>
              <a:rPr b="0"/>
              <a:t> </a:t>
            </a:r>
            <a:br>
              <a:rPr b="0"/>
            </a:br>
          </a:p>
        </p:txBody>
      </p:sp>
      <p:sp>
        <p:nvSpPr>
          <p:cNvPr id="30" name="Promote Mutual Care, Support,…"/>
          <p:cNvSpPr txBox="1"/>
          <p:nvPr>
            <p:ph type="body" sz="quarter" idx="4294967295"/>
          </p:nvPr>
        </p:nvSpPr>
        <p:spPr>
          <a:xfrm>
            <a:off x="1066800" y="2964312"/>
            <a:ext cx="7010400" cy="175260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ctr">
              <a:buSzTx/>
              <a:buFont typeface="Wingdings"/>
              <a:buNone/>
              <a:defRPr sz="2500"/>
            </a:pPr>
            <a:r>
              <a:t>Promote Mutual Care, Support, </a:t>
            </a:r>
          </a:p>
          <a:p>
            <a:pPr marL="0" indent="0" algn="ctr">
              <a:buSzTx/>
              <a:buFont typeface="Wingdings"/>
              <a:buNone/>
              <a:defRPr sz="2500"/>
            </a:pPr>
            <a:r>
              <a:t>and Celebration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94" name="Group"/>
          <p:cNvGrpSpPr/>
          <p:nvPr/>
        </p:nvGrpSpPr>
        <p:grpSpPr>
          <a:xfrm>
            <a:off x="1150937" y="914400"/>
            <a:ext cx="7078663" cy="846138"/>
            <a:chOff x="0" y="0"/>
            <a:chExt cx="7078662" cy="846137"/>
          </a:xfrm>
        </p:grpSpPr>
        <p:sp>
          <p:nvSpPr>
            <p:cNvPr id="92" name="Rectangle"/>
            <p:cNvSpPr/>
            <p:nvPr/>
          </p:nvSpPr>
          <p:spPr>
            <a:xfrm>
              <a:off x="0" y="0"/>
              <a:ext cx="7078663" cy="846138"/>
            </a:xfrm>
            <a:prstGeom prst="rect">
              <a:avLst/>
            </a:prstGeom>
            <a:solidFill>
              <a:srgbClr val="ACFFC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defTabSz="457200">
                <a:defRPr b="1" sz="3600"/>
              </a:pPr>
            </a:p>
          </p:txBody>
        </p:sp>
        <p:sp>
          <p:nvSpPr>
            <p:cNvPr id="93" name="Community and our Five Needs"/>
            <p:cNvSpPr txBox="1"/>
            <p:nvPr/>
          </p:nvSpPr>
          <p:spPr>
            <a:xfrm>
              <a:off x="45719" y="236254"/>
              <a:ext cx="6987224" cy="6098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defTabSz="457200">
                <a:defRPr b="1" sz="3600"/>
              </a:lvl1pPr>
            </a:lstStyle>
            <a:p>
              <a:pPr/>
              <a:r>
                <a:t>Community and our Five Needs</a:t>
              </a:r>
            </a:p>
          </p:txBody>
        </p:sp>
      </p:grpSp>
      <p:sp>
        <p:nvSpPr>
          <p:cNvPr id="95" name="FUN"/>
          <p:cNvSpPr txBox="1"/>
          <p:nvPr/>
        </p:nvSpPr>
        <p:spPr>
          <a:xfrm>
            <a:off x="1606232" y="3116262"/>
            <a:ext cx="573954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b="1" sz="1800"/>
            </a:lvl1pPr>
          </a:lstStyle>
          <a:p>
            <a:pPr/>
            <a:r>
              <a:t>FUN</a:t>
            </a:r>
          </a:p>
        </p:txBody>
      </p:sp>
      <p:sp>
        <p:nvSpPr>
          <p:cNvPr id="96" name="FREEDOM"/>
          <p:cNvSpPr txBox="1"/>
          <p:nvPr/>
        </p:nvSpPr>
        <p:spPr>
          <a:xfrm>
            <a:off x="1606232" y="4960937"/>
            <a:ext cx="1247141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b="1" sz="1800"/>
            </a:lvl1pPr>
          </a:lstStyle>
          <a:p>
            <a:pPr/>
            <a:r>
              <a:t>FREEDOM</a:t>
            </a:r>
          </a:p>
        </p:txBody>
      </p:sp>
      <p:sp>
        <p:nvSpPr>
          <p:cNvPr id="97" name="POWER"/>
          <p:cNvSpPr txBox="1"/>
          <p:nvPr/>
        </p:nvSpPr>
        <p:spPr>
          <a:xfrm>
            <a:off x="6102032" y="3040062"/>
            <a:ext cx="967753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b="1" sz="1800"/>
            </a:lvl1pPr>
          </a:lstStyle>
          <a:p>
            <a:pPr/>
            <a:r>
              <a:t>POWER</a:t>
            </a:r>
          </a:p>
        </p:txBody>
      </p:sp>
      <p:sp>
        <p:nvSpPr>
          <p:cNvPr id="98" name="LOVE"/>
          <p:cNvSpPr txBox="1"/>
          <p:nvPr/>
        </p:nvSpPr>
        <p:spPr>
          <a:xfrm>
            <a:off x="3739832" y="2125662"/>
            <a:ext cx="726540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b="1" sz="1800"/>
            </a:lvl1pPr>
          </a:lstStyle>
          <a:p>
            <a:pPr/>
            <a:r>
              <a:t>LOVE</a:t>
            </a:r>
          </a:p>
        </p:txBody>
      </p:sp>
      <p:sp>
        <p:nvSpPr>
          <p:cNvPr id="99" name="SURVIVAL"/>
          <p:cNvSpPr txBox="1"/>
          <p:nvPr/>
        </p:nvSpPr>
        <p:spPr>
          <a:xfrm>
            <a:off x="5416232" y="4945062"/>
            <a:ext cx="1238881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b="1" sz="1800"/>
            </a:lvl1pPr>
          </a:lstStyle>
          <a:p>
            <a:pPr/>
            <a:r>
              <a:t>SURVIVAL</a:t>
            </a:r>
          </a:p>
        </p:txBody>
      </p:sp>
      <p:grpSp>
        <p:nvGrpSpPr>
          <p:cNvPr id="102" name="Group"/>
          <p:cNvGrpSpPr/>
          <p:nvPr/>
        </p:nvGrpSpPr>
        <p:grpSpPr>
          <a:xfrm>
            <a:off x="2551115" y="2590800"/>
            <a:ext cx="3276595" cy="2438394"/>
            <a:chOff x="2" y="0"/>
            <a:chExt cx="3276594" cy="2438393"/>
          </a:xfrm>
        </p:grpSpPr>
        <p:sp>
          <p:nvSpPr>
            <p:cNvPr id="100" name="Shape"/>
            <p:cNvSpPr/>
            <p:nvPr/>
          </p:nvSpPr>
          <p:spPr>
            <a:xfrm>
              <a:off x="2" y="0"/>
              <a:ext cx="3276596" cy="24383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8250"/>
                  </a:moveTo>
                  <a:lnTo>
                    <a:pt x="8251" y="8251"/>
                  </a:lnTo>
                  <a:lnTo>
                    <a:pt x="10800" y="0"/>
                  </a:lnTo>
                  <a:lnTo>
                    <a:pt x="13349" y="8251"/>
                  </a:lnTo>
                  <a:lnTo>
                    <a:pt x="21600" y="8250"/>
                  </a:lnTo>
                  <a:lnTo>
                    <a:pt x="14925" y="13350"/>
                  </a:lnTo>
                  <a:lnTo>
                    <a:pt x="17475" y="21600"/>
                  </a:lnTo>
                  <a:lnTo>
                    <a:pt x="10800" y="16501"/>
                  </a:lnTo>
                  <a:lnTo>
                    <a:pt x="4125" y="21600"/>
                  </a:lnTo>
                  <a:lnTo>
                    <a:pt x="6675" y="13350"/>
                  </a:lnTo>
                  <a:close/>
                </a:path>
              </a:pathLst>
            </a:custGeom>
            <a:solidFill>
              <a:schemeClr val="accent1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57200">
                <a:defRPr b="1" sz="1800"/>
              </a:pPr>
            </a:p>
          </p:txBody>
        </p:sp>
        <p:sp>
          <p:nvSpPr>
            <p:cNvPr id="101" name="HUMAN…"/>
            <p:cNvSpPr txBox="1"/>
            <p:nvPr/>
          </p:nvSpPr>
          <p:spPr>
            <a:xfrm>
              <a:off x="1160841" y="1088393"/>
              <a:ext cx="954917" cy="6173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 algn="ctr" defTabSz="457200">
                <a:defRPr b="1" sz="1800"/>
              </a:pPr>
              <a:r>
                <a:t>HUMAN</a:t>
              </a:r>
            </a:p>
            <a:p>
              <a:pPr algn="ctr" defTabSz="457200">
                <a:defRPr b="1" sz="1800"/>
              </a:pPr>
              <a:r>
                <a:t>NEEDS</a:t>
              </a:r>
            </a:p>
          </p:txBody>
        </p:sp>
      </p:grpSp>
      <p:sp>
        <p:nvSpPr>
          <p:cNvPr id="103" name="Glasser, 1992"/>
          <p:cNvSpPr txBox="1"/>
          <p:nvPr/>
        </p:nvSpPr>
        <p:spPr>
          <a:xfrm>
            <a:off x="6314757" y="5729287"/>
            <a:ext cx="1671425" cy="375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sz="2000"/>
            </a:lvl1pPr>
          </a:lstStyle>
          <a:p>
            <a:pPr/>
            <a:r>
              <a:t>Glasser, 1992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Number"/>
          <p:cNvSpPr txBox="1"/>
          <p:nvPr>
            <p:ph type="sldNum" sz="quarter" idx="2"/>
          </p:nvPr>
        </p:nvSpPr>
        <p:spPr>
          <a:xfrm>
            <a:off x="4427644" y="6569176"/>
            <a:ext cx="288712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06" name="Triangle"/>
          <p:cNvSpPr/>
          <p:nvPr/>
        </p:nvSpPr>
        <p:spPr>
          <a:xfrm>
            <a:off x="304799" y="990600"/>
            <a:ext cx="8534401" cy="4800600"/>
          </a:xfrm>
          <a:prstGeom prst="triangle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 anchor="ctr"/>
          <a:lstStyle/>
          <a:p>
            <a:pPr defTabSz="457200">
              <a:defRPr sz="1800"/>
            </a:pPr>
          </a:p>
        </p:txBody>
      </p:sp>
      <p:sp>
        <p:nvSpPr>
          <p:cNvPr id="107" name="Maslow’s Hierarchy of Needs"/>
          <p:cNvSpPr txBox="1"/>
          <p:nvPr/>
        </p:nvSpPr>
        <p:spPr>
          <a:xfrm>
            <a:off x="1036319" y="374292"/>
            <a:ext cx="7701599" cy="548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 defTabSz="457200">
              <a:defRPr b="1" sz="3200">
                <a:solidFill>
                  <a:srgbClr val="1C1C1C"/>
                </a:solidFill>
              </a:defRPr>
            </a:lvl1pPr>
          </a:lstStyle>
          <a:p>
            <a:pPr/>
            <a:r>
              <a:t>Maslow’s Hierarchy of Needs</a:t>
            </a:r>
          </a:p>
        </p:txBody>
      </p:sp>
      <p:sp>
        <p:nvSpPr>
          <p:cNvPr id="108" name="Self Actualization…"/>
          <p:cNvSpPr txBox="1"/>
          <p:nvPr/>
        </p:nvSpPr>
        <p:spPr>
          <a:xfrm>
            <a:off x="3314608" y="3044119"/>
            <a:ext cx="2667184" cy="24842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 anchor="ctr">
            <a:spAutoFit/>
          </a:bodyPr>
          <a:lstStyle/>
          <a:p>
            <a:pPr algn="ctr" defTabSz="457200">
              <a:defRPr sz="1800">
                <a:solidFill>
                  <a:srgbClr val="0C116D"/>
                </a:solidFill>
              </a:defRPr>
            </a:pPr>
            <a:r>
              <a:t>Self</a:t>
            </a:r>
            <a:r>
              <a:rPr>
                <a:solidFill>
                  <a:srgbClr val="000000"/>
                </a:solidFill>
              </a:rPr>
              <a:t> </a:t>
            </a:r>
            <a:r>
              <a:t>Actualization</a:t>
            </a:r>
          </a:p>
          <a:p>
            <a:pPr algn="ctr" defTabSz="457200">
              <a:defRPr sz="1800">
                <a:solidFill>
                  <a:srgbClr val="0C116D"/>
                </a:solidFill>
              </a:defRPr>
            </a:pPr>
          </a:p>
          <a:p>
            <a:pPr algn="ctr" defTabSz="457200">
              <a:defRPr sz="1800">
                <a:solidFill>
                  <a:srgbClr val="0C116D"/>
                </a:solidFill>
              </a:defRPr>
            </a:pPr>
            <a:r>
              <a:t>Self-esteem</a:t>
            </a:r>
          </a:p>
          <a:p>
            <a:pPr algn="ctr" defTabSz="457200">
              <a:defRPr sz="1800">
                <a:solidFill>
                  <a:srgbClr val="0C116D"/>
                </a:solidFill>
              </a:defRPr>
            </a:pPr>
          </a:p>
          <a:p>
            <a:pPr algn="ctr" defTabSz="457200">
              <a:defRPr sz="1800">
                <a:solidFill>
                  <a:srgbClr val="0C116D"/>
                </a:solidFill>
              </a:defRPr>
            </a:pPr>
            <a:r>
              <a:t>Belonging/Love/Affiliation</a:t>
            </a:r>
          </a:p>
          <a:p>
            <a:pPr algn="ctr" defTabSz="457200">
              <a:defRPr sz="1800">
                <a:solidFill>
                  <a:srgbClr val="0C116D"/>
                </a:solidFill>
              </a:defRPr>
            </a:pPr>
          </a:p>
          <a:p>
            <a:pPr algn="ctr" defTabSz="457200">
              <a:defRPr sz="1800">
                <a:solidFill>
                  <a:srgbClr val="0C116D"/>
                </a:solidFill>
              </a:defRPr>
            </a:pPr>
            <a:r>
              <a:t>Safety/Security Needs</a:t>
            </a:r>
          </a:p>
          <a:p>
            <a:pPr algn="ctr" defTabSz="457200">
              <a:defRPr sz="1800">
                <a:solidFill>
                  <a:srgbClr val="0C116D"/>
                </a:solidFill>
              </a:defRPr>
            </a:pPr>
          </a:p>
          <a:p>
            <a:pPr algn="ctr" defTabSz="457200">
              <a:defRPr sz="1800">
                <a:solidFill>
                  <a:srgbClr val="0C116D"/>
                </a:solidFill>
              </a:defRPr>
            </a:pPr>
            <a:r>
              <a:t>Physiological Needs</a:t>
            </a:r>
          </a:p>
        </p:txBody>
      </p:sp>
      <p:sp>
        <p:nvSpPr>
          <p:cNvPr id="109" name="Line"/>
          <p:cNvSpPr/>
          <p:nvPr/>
        </p:nvSpPr>
        <p:spPr>
          <a:xfrm flipV="1">
            <a:off x="228478" y="1524683"/>
            <a:ext cx="3484806" cy="3519709"/>
          </a:xfrm>
          <a:prstGeom prst="line">
            <a:avLst/>
          </a:prstGeom>
          <a:ln w="76200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12" name="Connections…"/>
          <p:cNvSpPr txBox="1"/>
          <p:nvPr/>
        </p:nvSpPr>
        <p:spPr>
          <a:xfrm>
            <a:off x="381000" y="228600"/>
            <a:ext cx="8001000" cy="956107"/>
          </a:xfrm>
          <a:prstGeom prst="rect">
            <a:avLst/>
          </a:prstGeom>
          <a:solidFill>
            <a:srgbClr val="FFCD9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>
              <a:defRPr b="1" sz="3200"/>
            </a:pPr>
            <a:r>
              <a:t>Connections</a:t>
            </a:r>
            <a:r>
              <a:rPr sz="1800"/>
              <a:t> </a:t>
            </a:r>
            <a:endParaRPr sz="1800"/>
          </a:p>
          <a:p>
            <a:pPr algn="ctr" defTabSz="457200">
              <a:defRPr i="1" sz="2800"/>
            </a:pPr>
            <a:r>
              <a:t>Academic Learning, Emotions, and Community</a:t>
            </a:r>
          </a:p>
        </p:txBody>
      </p:sp>
      <p:sp>
        <p:nvSpPr>
          <p:cNvPr id="113" name="Emotional intelligence is as important to adult success as cognitive development…"/>
          <p:cNvSpPr txBox="1"/>
          <p:nvPr/>
        </p:nvSpPr>
        <p:spPr>
          <a:xfrm>
            <a:off x="2209800" y="1905000"/>
            <a:ext cx="4191000" cy="2484262"/>
          </a:xfrm>
          <a:prstGeom prst="rect">
            <a:avLst/>
          </a:prstGeom>
          <a:solidFill>
            <a:srgbClr val="88E9BE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 defTabSz="457200">
              <a:buSzPct val="100000"/>
              <a:buChar char="❑"/>
              <a:defRPr sz="1800"/>
            </a:pPr>
            <a:r>
              <a:t>Emotional intelligence is as important to adult success as cognitive development</a:t>
            </a:r>
          </a:p>
          <a:p>
            <a:pPr marL="457200" indent="-457200" defTabSz="457200">
              <a:buSzPct val="100000"/>
              <a:buChar char="❑"/>
              <a:defRPr sz="1800"/>
            </a:pPr>
            <a:r>
              <a:t>The emotions are the gateway to cognitive development</a:t>
            </a:r>
          </a:p>
          <a:p>
            <a:pPr marL="457200" indent="-457200" defTabSz="457200">
              <a:buSzPct val="100000"/>
              <a:buChar char="❑"/>
              <a:defRPr sz="1800"/>
            </a:pPr>
            <a:r>
              <a:t>When students feel safe and engaged academic learning increases</a:t>
            </a:r>
          </a:p>
        </p:txBody>
      </p:sp>
      <p:sp>
        <p:nvSpPr>
          <p:cNvPr id="114" name="Line"/>
          <p:cNvSpPr/>
          <p:nvPr/>
        </p:nvSpPr>
        <p:spPr>
          <a:xfrm>
            <a:off x="914399" y="1600200"/>
            <a:ext cx="7467601" cy="1588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17" name="Beyond Behavior Management To Community"/>
          <p:cNvSpPr txBox="1"/>
          <p:nvPr/>
        </p:nvSpPr>
        <p:spPr>
          <a:xfrm>
            <a:off x="1295400" y="533400"/>
            <a:ext cx="5715000" cy="1017945"/>
          </a:xfrm>
          <a:prstGeom prst="rect">
            <a:avLst/>
          </a:prstGeom>
          <a:solidFill>
            <a:srgbClr val="FFFCA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b="1" sz="3200"/>
            </a:lvl1pPr>
          </a:lstStyle>
          <a:p>
            <a:pPr/>
            <a:r>
              <a:t>Beyond Behavior Management To Community</a:t>
            </a:r>
          </a:p>
        </p:txBody>
      </p:sp>
      <p:sp>
        <p:nvSpPr>
          <p:cNvPr id="118" name="What do we really want of students?…"/>
          <p:cNvSpPr txBox="1"/>
          <p:nvPr/>
        </p:nvSpPr>
        <p:spPr>
          <a:xfrm>
            <a:off x="1341119" y="1905000"/>
            <a:ext cx="6461761" cy="2750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sz="1800"/>
            </a:pPr>
            <a:r>
              <a:t>What do we really want of students? </a:t>
            </a:r>
          </a:p>
          <a:p>
            <a:pPr defTabSz="457200">
              <a:defRPr sz="1800"/>
            </a:pPr>
            <a:r>
              <a:t>To comply or to be proactively responsible?</a:t>
            </a:r>
          </a:p>
          <a:p>
            <a:pPr defTabSz="457200">
              <a:defRPr sz="1800"/>
            </a:pPr>
          </a:p>
          <a:p>
            <a:pPr defTabSz="457200">
              <a:defRPr sz="1800"/>
            </a:pPr>
            <a:r>
              <a:t>Building community teaches responsibility and focuses on . . .</a:t>
            </a:r>
          </a:p>
          <a:p>
            <a:pPr defTabSz="457200">
              <a:defRPr sz="1800"/>
            </a:pPr>
          </a:p>
          <a:p>
            <a:pPr defTabSz="457200">
              <a:buSzPct val="100000"/>
              <a:buChar char="❑"/>
              <a:defRPr sz="1800"/>
            </a:pPr>
            <a:r>
              <a:t>Internal locus of control</a:t>
            </a:r>
          </a:p>
          <a:p>
            <a:pPr defTabSz="457200">
              <a:buSzPct val="100000"/>
              <a:buChar char="❑"/>
              <a:defRPr sz="1800"/>
            </a:pPr>
            <a:r>
              <a:t>Rather than external locus of control</a:t>
            </a:r>
          </a:p>
          <a:p>
            <a:pPr defTabSz="457200">
              <a:buSzPct val="100000"/>
              <a:buChar char="❑"/>
              <a:defRPr sz="1800"/>
            </a:pPr>
          </a:p>
          <a:p>
            <a:pPr defTabSz="457200">
              <a:defRPr sz="1800"/>
            </a:pPr>
            <a:r>
              <a:t>Resulting in more responsible, self-determined children and youth</a:t>
            </a:r>
          </a:p>
        </p:txBody>
      </p:sp>
      <p:sp>
        <p:nvSpPr>
          <p:cNvPr id="119" name="Line"/>
          <p:cNvSpPr/>
          <p:nvPr/>
        </p:nvSpPr>
        <p:spPr>
          <a:xfrm>
            <a:off x="1371599" y="1752600"/>
            <a:ext cx="6629402" cy="7620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24" name="Group"/>
          <p:cNvGrpSpPr/>
          <p:nvPr/>
        </p:nvGrpSpPr>
        <p:grpSpPr>
          <a:xfrm>
            <a:off x="838200" y="228600"/>
            <a:ext cx="7793038" cy="609601"/>
            <a:chOff x="0" y="0"/>
            <a:chExt cx="7793037" cy="609600"/>
          </a:xfrm>
        </p:grpSpPr>
        <p:sp>
          <p:nvSpPr>
            <p:cNvPr id="122" name="Rectangle"/>
            <p:cNvSpPr/>
            <p:nvPr/>
          </p:nvSpPr>
          <p:spPr>
            <a:xfrm>
              <a:off x="0" y="0"/>
              <a:ext cx="7793038" cy="609600"/>
            </a:xfrm>
            <a:prstGeom prst="rect">
              <a:avLst/>
            </a:prstGeom>
            <a:solidFill>
              <a:srgbClr val="FFFCA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b="1" sz="3200">
                  <a:solidFill>
                    <a:srgbClr val="1C1C1C"/>
                  </a:solidFill>
                </a:defRPr>
              </a:pPr>
            </a:p>
          </p:txBody>
        </p:sp>
        <p:sp>
          <p:nvSpPr>
            <p:cNvPr id="123" name="Resiliency in Children"/>
            <p:cNvSpPr txBox="1"/>
            <p:nvPr/>
          </p:nvSpPr>
          <p:spPr>
            <a:xfrm>
              <a:off x="45719" y="61555"/>
              <a:ext cx="7701599" cy="5480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 defTabSz="457200">
                <a:defRPr b="1" sz="3200">
                  <a:solidFill>
                    <a:srgbClr val="1C1C1C"/>
                  </a:solidFill>
                </a:defRPr>
              </a:lvl1pPr>
            </a:lstStyle>
            <a:p>
              <a:pPr/>
              <a:r>
                <a:t>Resiliency in Children</a:t>
              </a:r>
            </a:p>
          </p:txBody>
        </p:sp>
      </p:grpSp>
      <p:grpSp>
        <p:nvGrpSpPr>
          <p:cNvPr id="127" name="Group"/>
          <p:cNvGrpSpPr/>
          <p:nvPr/>
        </p:nvGrpSpPr>
        <p:grpSpPr>
          <a:xfrm>
            <a:off x="533400" y="1371600"/>
            <a:ext cx="3276600" cy="3352800"/>
            <a:chOff x="0" y="0"/>
            <a:chExt cx="3276600" cy="3352800"/>
          </a:xfrm>
        </p:grpSpPr>
        <p:sp>
          <p:nvSpPr>
            <p:cNvPr id="125" name="Rectangle"/>
            <p:cNvSpPr/>
            <p:nvPr/>
          </p:nvSpPr>
          <p:spPr>
            <a:xfrm>
              <a:off x="0" y="0"/>
              <a:ext cx="3276600" cy="3352800"/>
            </a:xfrm>
            <a:prstGeom prst="rect">
              <a:avLst/>
            </a:prstGeom>
            <a:solidFill>
              <a:srgbClr val="ACFFC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spcBef>
                  <a:spcPts val="400"/>
                </a:spcBef>
                <a:defRPr sz="2000"/>
              </a:pPr>
            </a:p>
          </p:txBody>
        </p:sp>
        <p:sp>
          <p:nvSpPr>
            <p:cNvPr id="126" name="Characteristics…"/>
            <p:cNvSpPr txBox="1"/>
            <p:nvPr/>
          </p:nvSpPr>
          <p:spPr>
            <a:xfrm>
              <a:off x="45719" y="0"/>
              <a:ext cx="3185162" cy="24859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defTabSz="457200">
                <a:spcBef>
                  <a:spcPts val="600"/>
                </a:spcBef>
                <a:defRPr b="1" sz="2800">
                  <a:solidFill>
                    <a:schemeClr val="accent1"/>
                  </a:solidFill>
                </a:defRPr>
              </a:pPr>
              <a:r>
                <a:t>   </a:t>
              </a:r>
              <a:r>
                <a:rPr>
                  <a:solidFill>
                    <a:srgbClr val="000000"/>
                  </a:solidFill>
                </a:rPr>
                <a:t>Characteristics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2000"/>
              </a:pPr>
              <a:r>
                <a:t>Social competence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2000"/>
              </a:pPr>
              <a:r>
                <a:t>Problem solving skills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2000"/>
              </a:pPr>
              <a:r>
                <a:t>Autonomy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2000"/>
              </a:pPr>
              <a:r>
                <a:t>Sense of future and purpose</a:t>
              </a:r>
            </a:p>
          </p:txBody>
        </p:sp>
      </p:grpSp>
      <p:grpSp>
        <p:nvGrpSpPr>
          <p:cNvPr id="130" name="Group"/>
          <p:cNvGrpSpPr/>
          <p:nvPr/>
        </p:nvGrpSpPr>
        <p:grpSpPr>
          <a:xfrm>
            <a:off x="4190999" y="1371600"/>
            <a:ext cx="4572002" cy="4876800"/>
            <a:chOff x="0" y="0"/>
            <a:chExt cx="4572000" cy="4876800"/>
          </a:xfrm>
        </p:grpSpPr>
        <p:sp>
          <p:nvSpPr>
            <p:cNvPr id="128" name="Rectangle"/>
            <p:cNvSpPr/>
            <p:nvPr/>
          </p:nvSpPr>
          <p:spPr>
            <a:xfrm>
              <a:off x="-1" y="0"/>
              <a:ext cx="4572002" cy="4876800"/>
            </a:xfrm>
            <a:prstGeom prst="rect">
              <a:avLst/>
            </a:prstGeom>
            <a:solidFill>
              <a:srgbClr val="ADC6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spcBef>
                  <a:spcPts val="400"/>
                </a:spcBef>
                <a:defRPr sz="2000"/>
              </a:pPr>
            </a:p>
          </p:txBody>
        </p:sp>
        <p:sp>
          <p:nvSpPr>
            <p:cNvPr id="129" name="Protective Factors…"/>
            <p:cNvSpPr txBox="1"/>
            <p:nvPr/>
          </p:nvSpPr>
          <p:spPr>
            <a:xfrm>
              <a:off x="45719" y="0"/>
              <a:ext cx="4480562" cy="442145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defTabSz="457200">
                <a:spcBef>
                  <a:spcPts val="600"/>
                </a:spcBef>
                <a:defRPr b="1" sz="2800">
                  <a:solidFill>
                    <a:srgbClr val="1C1C1C"/>
                  </a:solidFill>
                </a:defRPr>
              </a:pPr>
              <a:r>
                <a:t>       Protective Factors</a:t>
              </a: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2000"/>
              </a:pPr>
              <a:r>
                <a:t>Expectation of and opportunities for success</a:t>
              </a: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2000"/>
              </a:pPr>
              <a:r>
                <a:t>Positive relationships with adults and peers</a:t>
              </a: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2000"/>
              </a:pPr>
              <a:r>
                <a:t>Participation and meaningful contribution</a:t>
              </a: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2000"/>
              </a:pPr>
              <a:r>
                <a:t>Acceptance and fulfillment of responsibilities</a:t>
              </a: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2000"/>
              </a:pPr>
              <a:r>
                <a:t>Decision making skills and power</a:t>
              </a: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2000"/>
              </a:pPr>
              <a:r>
                <a:t>Safe and predictable environment</a:t>
              </a: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2000"/>
              </a:pPr>
              <a:r>
                <a:t>Clear norms regarding tobacco, alcohol, and drugs</a:t>
              </a:r>
            </a:p>
          </p:txBody>
        </p:sp>
      </p:grpSp>
      <p:sp>
        <p:nvSpPr>
          <p:cNvPr id="131" name="Line"/>
          <p:cNvSpPr/>
          <p:nvPr/>
        </p:nvSpPr>
        <p:spPr>
          <a:xfrm>
            <a:off x="990599" y="1066800"/>
            <a:ext cx="7315201" cy="1587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3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7" grpId="1"/>
      <p:bldP build="whole" bldLvl="1" animBg="1" rev="0" advAuto="0" spid="130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34" name="The Process of Building Community"/>
          <p:cNvSpPr txBox="1"/>
          <p:nvPr/>
        </p:nvSpPr>
        <p:spPr>
          <a:xfrm>
            <a:off x="1295400" y="533400"/>
            <a:ext cx="5715000" cy="1017945"/>
          </a:xfrm>
          <a:prstGeom prst="rect">
            <a:avLst/>
          </a:prstGeom>
          <a:solidFill>
            <a:srgbClr val="FFFCA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 defTabSz="457200">
              <a:defRPr b="1" sz="3200"/>
            </a:lvl1pPr>
          </a:lstStyle>
          <a:p>
            <a:pPr/>
            <a:r>
              <a:t>The Process of Building Community</a:t>
            </a:r>
          </a:p>
        </p:txBody>
      </p:sp>
      <p:sp>
        <p:nvSpPr>
          <p:cNvPr id="135" name="Several stages in any group:…"/>
          <p:cNvSpPr txBox="1"/>
          <p:nvPr/>
        </p:nvSpPr>
        <p:spPr>
          <a:xfrm>
            <a:off x="2057400" y="2209800"/>
            <a:ext cx="4191000" cy="2217562"/>
          </a:xfrm>
          <a:prstGeom prst="rect">
            <a:avLst/>
          </a:prstGeom>
          <a:solidFill>
            <a:srgbClr val="ACFFC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 defTabSz="457200">
              <a:defRPr sz="1800"/>
            </a:pPr>
            <a:r>
              <a:t>Several stages in any group:</a:t>
            </a:r>
          </a:p>
          <a:p>
            <a:pPr marL="457200" indent="-457200" defTabSz="457200">
              <a:defRPr sz="1800"/>
            </a:pPr>
          </a:p>
          <a:p>
            <a:pPr marL="457200" indent="-457200" defTabSz="457200">
              <a:buSzPct val="100000"/>
              <a:buChar char="❑"/>
              <a:defRPr sz="1800"/>
            </a:pPr>
            <a:r>
              <a:t>Pseudo-community</a:t>
            </a:r>
          </a:p>
          <a:p>
            <a:pPr marL="457200" indent="-457200" defTabSz="457200">
              <a:buSzPct val="100000"/>
              <a:buChar char="❑"/>
              <a:defRPr sz="1800"/>
            </a:pPr>
            <a:r>
              <a:t>Chaos</a:t>
            </a:r>
          </a:p>
          <a:p>
            <a:pPr marL="457200" indent="-457200" defTabSz="457200">
              <a:buSzPct val="100000"/>
              <a:buChar char="❑"/>
              <a:defRPr sz="1800"/>
            </a:pPr>
            <a:r>
              <a:t>Emptiness</a:t>
            </a:r>
          </a:p>
          <a:p>
            <a:pPr marL="457200" indent="-457200" defTabSz="457200">
              <a:buSzPct val="100000"/>
              <a:buChar char="❑"/>
              <a:defRPr sz="1800"/>
            </a:pPr>
            <a:r>
              <a:t>Community</a:t>
            </a:r>
          </a:p>
          <a:p>
            <a:pPr marL="457200" indent="-457200" defTabSz="457200">
              <a:buSzPct val="100000"/>
              <a:buChar char="❑"/>
              <a:defRPr sz="1800"/>
            </a:pPr>
            <a:r>
              <a:t>Maintaining community</a:t>
            </a:r>
          </a:p>
        </p:txBody>
      </p:sp>
      <p:sp>
        <p:nvSpPr>
          <p:cNvPr id="136" name="Line"/>
          <p:cNvSpPr/>
          <p:nvPr/>
        </p:nvSpPr>
        <p:spPr>
          <a:xfrm>
            <a:off x="914399" y="1752599"/>
            <a:ext cx="7391401" cy="76202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41" name="Group"/>
          <p:cNvGrpSpPr/>
          <p:nvPr/>
        </p:nvGrpSpPr>
        <p:grpSpPr>
          <a:xfrm>
            <a:off x="1447799" y="533400"/>
            <a:ext cx="6172202" cy="693738"/>
            <a:chOff x="0" y="0"/>
            <a:chExt cx="6172200" cy="693737"/>
          </a:xfrm>
        </p:grpSpPr>
        <p:sp>
          <p:nvSpPr>
            <p:cNvPr id="139" name="Rectangle"/>
            <p:cNvSpPr/>
            <p:nvPr/>
          </p:nvSpPr>
          <p:spPr>
            <a:xfrm>
              <a:off x="-1" y="0"/>
              <a:ext cx="6172202" cy="693738"/>
            </a:xfrm>
            <a:prstGeom prst="rect">
              <a:avLst/>
            </a:prstGeom>
            <a:solidFill>
              <a:srgbClr val="FFFCA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sz="3600">
                  <a:solidFill>
                    <a:srgbClr val="1C1C1C"/>
                  </a:solidFill>
                </a:defRPr>
              </a:pPr>
            </a:p>
          </p:txBody>
        </p:sp>
        <p:sp>
          <p:nvSpPr>
            <p:cNvPr id="140" name="The Foundations of Community"/>
            <p:cNvSpPr txBox="1"/>
            <p:nvPr/>
          </p:nvSpPr>
          <p:spPr>
            <a:xfrm>
              <a:off x="45719" y="207530"/>
              <a:ext cx="6080762" cy="4862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 defTabSz="457200">
                <a:defRPr b="1" sz="2800">
                  <a:solidFill>
                    <a:srgbClr val="1C1C1C"/>
                  </a:solidFill>
                </a:defRPr>
              </a:lvl1pPr>
            </a:lstStyle>
            <a:p>
              <a:pPr/>
              <a:r>
                <a:t>The Foundations of Community</a:t>
              </a:r>
            </a:p>
          </p:txBody>
        </p:sp>
      </p:grpSp>
      <p:grpSp>
        <p:nvGrpSpPr>
          <p:cNvPr id="144" name="Group"/>
          <p:cNvGrpSpPr/>
          <p:nvPr/>
        </p:nvGrpSpPr>
        <p:grpSpPr>
          <a:xfrm>
            <a:off x="1905000" y="1676400"/>
            <a:ext cx="5257800" cy="3429000"/>
            <a:chOff x="0" y="0"/>
            <a:chExt cx="5257800" cy="3429000"/>
          </a:xfrm>
        </p:grpSpPr>
        <p:sp>
          <p:nvSpPr>
            <p:cNvPr id="142" name="Rectangle"/>
            <p:cNvSpPr/>
            <p:nvPr/>
          </p:nvSpPr>
          <p:spPr>
            <a:xfrm>
              <a:off x="0" y="0"/>
              <a:ext cx="5257800" cy="3429000"/>
            </a:xfrm>
            <a:prstGeom prst="rect">
              <a:avLst/>
            </a:prstGeom>
            <a:solidFill>
              <a:schemeClr val="accent2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spcBef>
                  <a:spcPts val="400"/>
                </a:spcBef>
                <a:defRPr sz="1800"/>
              </a:pPr>
            </a:p>
          </p:txBody>
        </p:sp>
        <p:sp>
          <p:nvSpPr>
            <p:cNvPr id="143" name="Democratic and Collaborative Decision Making…"/>
            <p:cNvSpPr txBox="1"/>
            <p:nvPr/>
          </p:nvSpPr>
          <p:spPr>
            <a:xfrm>
              <a:off x="47307" y="1587"/>
              <a:ext cx="5163186" cy="19036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Democratic and Collaborative Decision Making</a:t>
              </a:r>
            </a:p>
            <a:p>
              <a:pPr marL="342900" indent="-342900" defTabSz="457200">
                <a:spcBef>
                  <a:spcPts val="400"/>
                </a:spcBef>
                <a:defRPr sz="1800"/>
              </a:pP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Supports for Teachers and Students</a:t>
              </a:r>
            </a:p>
            <a:p>
              <a:pPr marL="342900" indent="-342900" defTabSz="457200">
                <a:spcBef>
                  <a:spcPts val="400"/>
                </a:spcBef>
                <a:defRPr sz="1800"/>
              </a:pP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Parent and Community Connections</a:t>
              </a:r>
            </a:p>
          </p:txBody>
        </p:sp>
      </p:grpSp>
      <p:sp>
        <p:nvSpPr>
          <p:cNvPr id="145" name="Line"/>
          <p:cNvSpPr/>
          <p:nvPr/>
        </p:nvSpPr>
        <p:spPr>
          <a:xfrm>
            <a:off x="1905000" y="1371600"/>
            <a:ext cx="51816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50" name="Group"/>
          <p:cNvGrpSpPr/>
          <p:nvPr/>
        </p:nvGrpSpPr>
        <p:grpSpPr>
          <a:xfrm>
            <a:off x="1600199" y="609599"/>
            <a:ext cx="6172202" cy="1143002"/>
            <a:chOff x="0" y="0"/>
            <a:chExt cx="6172200" cy="1143000"/>
          </a:xfrm>
        </p:grpSpPr>
        <p:sp>
          <p:nvSpPr>
            <p:cNvPr id="148" name="Rectangle"/>
            <p:cNvSpPr/>
            <p:nvPr/>
          </p:nvSpPr>
          <p:spPr>
            <a:xfrm>
              <a:off x="-1" y="-1"/>
              <a:ext cx="6172202" cy="1143002"/>
            </a:xfrm>
            <a:prstGeom prst="rect">
              <a:avLst/>
            </a:prstGeom>
            <a:solidFill>
              <a:srgbClr val="FFFCA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b="1" sz="3200">
                  <a:solidFill>
                    <a:srgbClr val="1C1C1C"/>
                  </a:solidFill>
                </a:defRPr>
              </a:pPr>
            </a:p>
          </p:txBody>
        </p:sp>
        <p:sp>
          <p:nvSpPr>
            <p:cNvPr id="149" name="Key School-wide Practices…"/>
            <p:cNvSpPr txBox="1"/>
            <p:nvPr/>
          </p:nvSpPr>
          <p:spPr>
            <a:xfrm>
              <a:off x="45719" y="125055"/>
              <a:ext cx="6080762" cy="10179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/>
            <a:p>
              <a:pPr algn="ctr" defTabSz="457200">
                <a:defRPr b="1" sz="3200">
                  <a:solidFill>
                    <a:srgbClr val="1C1C1C"/>
                  </a:solidFill>
                </a:defRPr>
              </a:pPr>
              <a:r>
                <a:t>Key School-wide Practices </a:t>
              </a:r>
            </a:p>
            <a:p>
              <a:pPr algn="ctr" defTabSz="457200">
                <a:defRPr b="1" sz="3200">
                  <a:solidFill>
                    <a:srgbClr val="1C1C1C"/>
                  </a:solidFill>
                </a:defRPr>
              </a:pPr>
              <a:r>
                <a:t>that Promote Community</a:t>
              </a:r>
            </a:p>
          </p:txBody>
        </p:sp>
      </p:grpSp>
      <p:grpSp>
        <p:nvGrpSpPr>
          <p:cNvPr id="153" name="Group"/>
          <p:cNvGrpSpPr/>
          <p:nvPr/>
        </p:nvGrpSpPr>
        <p:grpSpPr>
          <a:xfrm>
            <a:off x="2286000" y="1981200"/>
            <a:ext cx="4684713" cy="3613016"/>
            <a:chOff x="0" y="0"/>
            <a:chExt cx="4684712" cy="3613015"/>
          </a:xfrm>
        </p:grpSpPr>
        <p:sp>
          <p:nvSpPr>
            <p:cNvPr id="151" name="Rectangle"/>
            <p:cNvSpPr/>
            <p:nvPr/>
          </p:nvSpPr>
          <p:spPr>
            <a:xfrm>
              <a:off x="0" y="0"/>
              <a:ext cx="4684713" cy="3581400"/>
            </a:xfrm>
            <a:prstGeom prst="rect">
              <a:avLst/>
            </a:prstGeom>
            <a:solidFill>
              <a:srgbClr val="FFF5CC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defRPr sz="2800"/>
              </a:pPr>
            </a:p>
          </p:txBody>
        </p:sp>
        <p:sp>
          <p:nvSpPr>
            <p:cNvPr id="152" name="Creating a Child- and Family-Centered Vision…"/>
            <p:cNvSpPr txBox="1"/>
            <p:nvPr/>
          </p:nvSpPr>
          <p:spPr>
            <a:xfrm>
              <a:off x="47307" y="1587"/>
              <a:ext cx="4590098" cy="36114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defRPr sz="1200"/>
              </a:pPr>
            </a:p>
            <a:p>
              <a:pPr marL="457200" indent="-457200" defTabSz="457200">
                <a:lnSpc>
                  <a:spcPct val="90000"/>
                </a:lnSpc>
                <a:spcBef>
                  <a:spcPts val="600"/>
                </a:spcBef>
                <a:buClr>
                  <a:srgbClr val="3333CC"/>
                </a:buClr>
                <a:buSzPct val="60000"/>
                <a:buChar char="■"/>
                <a:defRPr sz="2800"/>
              </a:pPr>
              <a:r>
                <a:t>Creating a Child- and Family-Centered Vision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600"/>
                </a:spcBef>
                <a:buClr>
                  <a:srgbClr val="3333CC"/>
                </a:buClr>
                <a:buSzPct val="60000"/>
                <a:buChar char="■"/>
                <a:defRPr sz="2800"/>
              </a:pPr>
              <a:r>
                <a:t>Collaborative Learning Circles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600"/>
                </a:spcBef>
                <a:buClr>
                  <a:srgbClr val="3333CC"/>
                </a:buClr>
                <a:buSzPct val="60000"/>
                <a:buChar char="■"/>
                <a:defRPr sz="2800"/>
              </a:pPr>
              <a:r>
                <a:t>School-wide, Multi-class Themes for Learning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600"/>
                </a:spcBef>
                <a:buClr>
                  <a:srgbClr val="3333CC"/>
                </a:buClr>
                <a:buSzPct val="60000"/>
                <a:buChar char="■"/>
                <a:defRPr sz="2800"/>
              </a:pPr>
              <a:r>
                <a:t>Celebrations for All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3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58" name="Group"/>
          <p:cNvGrpSpPr/>
          <p:nvPr/>
        </p:nvGrpSpPr>
        <p:grpSpPr>
          <a:xfrm>
            <a:off x="990600" y="123393"/>
            <a:ext cx="7793038" cy="1019608"/>
            <a:chOff x="0" y="0"/>
            <a:chExt cx="7793037" cy="1019606"/>
          </a:xfrm>
        </p:grpSpPr>
        <p:sp>
          <p:nvSpPr>
            <p:cNvPr id="156" name="Rectangle"/>
            <p:cNvSpPr/>
            <p:nvPr/>
          </p:nvSpPr>
          <p:spPr>
            <a:xfrm>
              <a:off x="0" y="29006"/>
              <a:ext cx="7793038" cy="990601"/>
            </a:xfrm>
            <a:prstGeom prst="rect">
              <a:avLst/>
            </a:prstGeom>
            <a:solidFill>
              <a:srgbClr val="FFFCA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i="1" sz="2800">
                  <a:solidFill>
                    <a:srgbClr val="1C1C1C"/>
                  </a:solidFill>
                </a:defRPr>
              </a:pPr>
            </a:p>
          </p:txBody>
        </p:sp>
        <p:sp>
          <p:nvSpPr>
            <p:cNvPr id="157" name="Building Classroom Community…"/>
            <p:cNvSpPr txBox="1"/>
            <p:nvPr/>
          </p:nvSpPr>
          <p:spPr>
            <a:xfrm>
              <a:off x="45719" y="-1"/>
              <a:ext cx="7701599" cy="10196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/>
            <a:p>
              <a:pPr algn="ctr" defTabSz="457200">
                <a:defRPr b="1" sz="3600">
                  <a:solidFill>
                    <a:srgbClr val="1C1C1C"/>
                  </a:solidFill>
                </a:defRPr>
              </a:pPr>
              <a:r>
                <a:t>Building Classroom Community</a:t>
              </a:r>
            </a:p>
            <a:p>
              <a:pPr algn="ctr" defTabSz="457200">
                <a:defRPr i="1" sz="2800">
                  <a:solidFill>
                    <a:srgbClr val="1C1C1C"/>
                  </a:solidFill>
                </a:defRPr>
              </a:pPr>
              <a:r>
                <a:t>Routines and Structures</a:t>
              </a:r>
            </a:p>
          </p:txBody>
        </p:sp>
      </p:grpSp>
      <p:grpSp>
        <p:nvGrpSpPr>
          <p:cNvPr id="161" name="Group"/>
          <p:cNvGrpSpPr/>
          <p:nvPr/>
        </p:nvGrpSpPr>
        <p:grpSpPr>
          <a:xfrm>
            <a:off x="2133600" y="1295399"/>
            <a:ext cx="4876800" cy="4648201"/>
            <a:chOff x="0" y="0"/>
            <a:chExt cx="4876800" cy="4648200"/>
          </a:xfrm>
        </p:grpSpPr>
        <p:sp>
          <p:nvSpPr>
            <p:cNvPr id="159" name="Rectangle"/>
            <p:cNvSpPr/>
            <p:nvPr/>
          </p:nvSpPr>
          <p:spPr>
            <a:xfrm>
              <a:off x="0" y="0"/>
              <a:ext cx="4876800" cy="4648200"/>
            </a:xfrm>
            <a:prstGeom prst="rect">
              <a:avLst/>
            </a:prstGeom>
            <a:solidFill>
              <a:srgbClr val="ACFFC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spcBef>
                  <a:spcPts val="400"/>
                </a:spcBef>
                <a:defRPr sz="1800"/>
              </a:pPr>
            </a:p>
          </p:txBody>
        </p:sp>
        <p:sp>
          <p:nvSpPr>
            <p:cNvPr id="160" name="Getting Started…"/>
            <p:cNvSpPr txBox="1"/>
            <p:nvPr/>
          </p:nvSpPr>
          <p:spPr>
            <a:xfrm>
              <a:off x="45719" y="0"/>
              <a:ext cx="4785361" cy="31649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indent="457200" defTabSz="457200">
                <a:spcBef>
                  <a:spcPts val="600"/>
                </a:spcBef>
                <a:defRPr b="1" sz="2800">
                  <a:solidFill>
                    <a:srgbClr val="1C1C1C"/>
                  </a:solidFill>
                </a:defRPr>
              </a:pPr>
              <a:r>
                <a:t>Getting Started</a:t>
              </a:r>
            </a:p>
            <a:p>
              <a:pPr lvl="1" marL="914400" indent="-45720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What do we want to learn?</a:t>
              </a:r>
            </a:p>
            <a:p>
              <a:pPr lvl="1" marL="914400" indent="-45720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Promoting student ownership through democratic exercise of power</a:t>
              </a:r>
            </a:p>
            <a:p>
              <a:pPr lvl="1" marL="914400" indent="-45720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Classroom rules that promote community</a:t>
              </a:r>
            </a:p>
            <a:p>
              <a:pPr lvl="1" marL="914400" indent="-45720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Getting to know the classroom community</a:t>
              </a:r>
            </a:p>
            <a:p>
              <a:pPr lvl="1" marL="914400" indent="-45720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Class meetings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9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1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66" name="Group"/>
          <p:cNvGrpSpPr/>
          <p:nvPr/>
        </p:nvGrpSpPr>
        <p:grpSpPr>
          <a:xfrm>
            <a:off x="1904999" y="1447800"/>
            <a:ext cx="5599114" cy="4383088"/>
            <a:chOff x="0" y="0"/>
            <a:chExt cx="5599112" cy="4383087"/>
          </a:xfrm>
        </p:grpSpPr>
        <p:sp>
          <p:nvSpPr>
            <p:cNvPr id="164" name="Rectangle"/>
            <p:cNvSpPr/>
            <p:nvPr/>
          </p:nvSpPr>
          <p:spPr>
            <a:xfrm>
              <a:off x="-1" y="0"/>
              <a:ext cx="5599114" cy="4383088"/>
            </a:xfrm>
            <a:prstGeom prst="rect">
              <a:avLst/>
            </a:prstGeom>
            <a:solidFill>
              <a:srgbClr val="ADC6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spcBef>
                  <a:spcPts val="400"/>
                </a:spcBef>
                <a:defRPr sz="1800"/>
              </a:pPr>
            </a:p>
          </p:txBody>
        </p:sp>
        <p:sp>
          <p:nvSpPr>
            <p:cNvPr id="165" name="Sustaining Structures…"/>
            <p:cNvSpPr txBox="1"/>
            <p:nvPr/>
          </p:nvSpPr>
          <p:spPr>
            <a:xfrm>
              <a:off x="45719" y="0"/>
              <a:ext cx="5507674" cy="318987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defTabSz="457200">
                <a:spcBef>
                  <a:spcPts val="400"/>
                </a:spcBef>
                <a:defRPr b="1" sz="1800">
                  <a:solidFill>
                    <a:srgbClr val="1C1C1C"/>
                  </a:solidFill>
                </a:defRPr>
              </a:pPr>
              <a:r>
                <a:t>Sustaining Structures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Daily routines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Class meetings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Sharing: celebrations, joys, challenges, grief,  and pain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Communicating respectfully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Making choices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Multilevel cooperative learning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Sharing work</a:t>
              </a:r>
            </a:p>
          </p:txBody>
        </p:sp>
      </p:grpSp>
      <p:grpSp>
        <p:nvGrpSpPr>
          <p:cNvPr id="169" name="Group"/>
          <p:cNvGrpSpPr/>
          <p:nvPr/>
        </p:nvGrpSpPr>
        <p:grpSpPr>
          <a:xfrm>
            <a:off x="990600" y="381000"/>
            <a:ext cx="7793038" cy="762000"/>
            <a:chOff x="0" y="0"/>
            <a:chExt cx="7793037" cy="762000"/>
          </a:xfrm>
        </p:grpSpPr>
        <p:sp>
          <p:nvSpPr>
            <p:cNvPr id="167" name="Rectangle"/>
            <p:cNvSpPr/>
            <p:nvPr/>
          </p:nvSpPr>
          <p:spPr>
            <a:xfrm>
              <a:off x="0" y="0"/>
              <a:ext cx="7793038" cy="762000"/>
            </a:xfrm>
            <a:prstGeom prst="rect">
              <a:avLst/>
            </a:prstGeom>
            <a:solidFill>
              <a:srgbClr val="FFFCA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b="1" sz="3600">
                  <a:solidFill>
                    <a:srgbClr val="1C1C1C"/>
                  </a:solidFill>
                </a:defRPr>
              </a:pPr>
            </a:p>
          </p:txBody>
        </p:sp>
        <p:sp>
          <p:nvSpPr>
            <p:cNvPr id="168" name="Building Classroom Community"/>
            <p:cNvSpPr txBox="1"/>
            <p:nvPr/>
          </p:nvSpPr>
          <p:spPr>
            <a:xfrm>
              <a:off x="45719" y="152117"/>
              <a:ext cx="7701599" cy="6098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 defTabSz="457200">
                <a:defRPr b="1" sz="3600">
                  <a:solidFill>
                    <a:srgbClr val="1C1C1C"/>
                  </a:solidFill>
                </a:defRPr>
              </a:lvl1pPr>
            </a:lstStyle>
            <a:p>
              <a:pPr/>
              <a:r>
                <a:t>Building Classroom Community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"/>
          <p:cNvSpPr txBox="1"/>
          <p:nvPr>
            <p:ph type="sldNum" sz="quarter" idx="2"/>
          </p:nvPr>
        </p:nvSpPr>
        <p:spPr>
          <a:xfrm>
            <a:off x="4470488" y="6569176"/>
            <a:ext cx="203024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3" name="The Impact  of Caring Teachers"/>
          <p:cNvSpPr txBox="1"/>
          <p:nvPr/>
        </p:nvSpPr>
        <p:spPr>
          <a:xfrm>
            <a:off x="807719" y="914117"/>
            <a:ext cx="7701599" cy="609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spAutoFit/>
          </a:bodyPr>
          <a:lstStyle>
            <a:lvl1pPr algn="ctr" defTabSz="457200">
              <a:defRPr sz="3600">
                <a:solidFill>
                  <a:srgbClr val="1C1C1C"/>
                </a:solidFill>
              </a:defRPr>
            </a:lvl1pPr>
          </a:lstStyle>
          <a:p>
            <a:pPr/>
            <a:r>
              <a:t>The Impact  of Caring Teachers</a:t>
            </a:r>
          </a:p>
        </p:txBody>
      </p:sp>
      <p:sp>
        <p:nvSpPr>
          <p:cNvPr id="34" name="Can you remember teachers who taught you by example about caring and helped students create that sense of caring with one another?"/>
          <p:cNvSpPr txBox="1"/>
          <p:nvPr/>
        </p:nvSpPr>
        <p:spPr>
          <a:xfrm>
            <a:off x="2560320" y="1981200"/>
            <a:ext cx="4328160" cy="2518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 i="1" sz="2800">
                <a:solidFill>
                  <a:srgbClr val="1C1C1C"/>
                </a:solidFill>
              </a:defRPr>
            </a:lvl1pPr>
          </a:lstStyle>
          <a:p>
            <a:pPr/>
            <a:r>
              <a:t>Can you remember teachers who taught you by example about caring and helped students create that sense of caring with one another?</a:t>
            </a:r>
          </a:p>
        </p:txBody>
      </p:sp>
      <p:sp>
        <p:nvSpPr>
          <p:cNvPr id="35" name="Line"/>
          <p:cNvSpPr/>
          <p:nvPr/>
        </p:nvSpPr>
        <p:spPr>
          <a:xfrm>
            <a:off x="1828799" y="1752600"/>
            <a:ext cx="6477002" cy="1588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74" name="Group"/>
          <p:cNvGrpSpPr/>
          <p:nvPr/>
        </p:nvGrpSpPr>
        <p:grpSpPr>
          <a:xfrm>
            <a:off x="914400" y="457199"/>
            <a:ext cx="7793038" cy="1143002"/>
            <a:chOff x="0" y="0"/>
            <a:chExt cx="7793037" cy="1143000"/>
          </a:xfrm>
        </p:grpSpPr>
        <p:sp>
          <p:nvSpPr>
            <p:cNvPr id="172" name="Rectangle"/>
            <p:cNvSpPr/>
            <p:nvPr/>
          </p:nvSpPr>
          <p:spPr>
            <a:xfrm>
              <a:off x="0" y="-1"/>
              <a:ext cx="7793038" cy="1143002"/>
            </a:xfrm>
            <a:prstGeom prst="rect">
              <a:avLst/>
            </a:prstGeom>
            <a:solidFill>
              <a:srgbClr val="FFFCA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b="1" sz="3200">
                  <a:solidFill>
                    <a:srgbClr val="1C1C1C"/>
                  </a:solidFill>
                </a:defRPr>
              </a:pPr>
            </a:p>
          </p:txBody>
        </p:sp>
        <p:sp>
          <p:nvSpPr>
            <p:cNvPr id="173" name="Student Roles…"/>
            <p:cNvSpPr txBox="1"/>
            <p:nvPr/>
          </p:nvSpPr>
          <p:spPr>
            <a:xfrm>
              <a:off x="45719" y="125055"/>
              <a:ext cx="7701599" cy="101794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/>
            <a:p>
              <a:pPr algn="ctr" defTabSz="457200">
                <a:defRPr b="1" sz="3200">
                  <a:solidFill>
                    <a:srgbClr val="1C1C1C"/>
                  </a:solidFill>
                </a:defRPr>
              </a:pPr>
              <a:r>
                <a:t>Student Roles </a:t>
              </a:r>
            </a:p>
            <a:p>
              <a:pPr algn="ctr" defTabSz="457200">
                <a:defRPr b="1" sz="3200">
                  <a:solidFill>
                    <a:srgbClr val="1C1C1C"/>
                  </a:solidFill>
                </a:defRPr>
              </a:pPr>
              <a:r>
                <a:t>in the Learning Community</a:t>
              </a:r>
            </a:p>
          </p:txBody>
        </p:sp>
      </p:grpSp>
      <p:grpSp>
        <p:nvGrpSpPr>
          <p:cNvPr id="177" name="Group"/>
          <p:cNvGrpSpPr/>
          <p:nvPr/>
        </p:nvGrpSpPr>
        <p:grpSpPr>
          <a:xfrm>
            <a:off x="2819400" y="1981200"/>
            <a:ext cx="3694113" cy="3163888"/>
            <a:chOff x="0" y="0"/>
            <a:chExt cx="3694112" cy="3163887"/>
          </a:xfrm>
        </p:grpSpPr>
        <p:sp>
          <p:nvSpPr>
            <p:cNvPr id="175" name="Rectangle"/>
            <p:cNvSpPr/>
            <p:nvPr/>
          </p:nvSpPr>
          <p:spPr>
            <a:xfrm>
              <a:off x="0" y="0"/>
              <a:ext cx="3694113" cy="3163888"/>
            </a:xfrm>
            <a:prstGeom prst="rect">
              <a:avLst/>
            </a:prstGeom>
            <a:solidFill>
              <a:srgbClr val="FFEC99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spcBef>
                  <a:spcPts val="400"/>
                </a:spcBef>
                <a:defRPr sz="1800"/>
              </a:pPr>
            </a:p>
          </p:txBody>
        </p:sp>
        <p:sp>
          <p:nvSpPr>
            <p:cNvPr id="176" name="Student Classroom Leadership…"/>
            <p:cNvSpPr txBox="1"/>
            <p:nvPr/>
          </p:nvSpPr>
          <p:spPr>
            <a:xfrm>
              <a:off x="47307" y="1587"/>
              <a:ext cx="3599498" cy="158205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Student Classroom Leadership</a:t>
              </a: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Helping Others as Experts</a:t>
              </a: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Buddies, Tutors, and Peer Mentors</a:t>
              </a:r>
            </a:p>
            <a:p>
              <a:pPr marL="342900" indent="-342900" defTabSz="457200"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Circles of support</a:t>
              </a:r>
            </a:p>
          </p:txBody>
        </p:sp>
      </p:grpSp>
      <p:sp>
        <p:nvSpPr>
          <p:cNvPr id="178" name="Line"/>
          <p:cNvSpPr/>
          <p:nvPr/>
        </p:nvSpPr>
        <p:spPr>
          <a:xfrm>
            <a:off x="1219199" y="1828800"/>
            <a:ext cx="6781801" cy="1587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7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1" name="A Circle of Friends…"/>
          <p:cNvSpPr txBox="1"/>
          <p:nvPr/>
        </p:nvSpPr>
        <p:spPr>
          <a:xfrm>
            <a:off x="2057400" y="304800"/>
            <a:ext cx="5029200" cy="1017945"/>
          </a:xfrm>
          <a:prstGeom prst="rect">
            <a:avLst/>
          </a:prstGeom>
          <a:solidFill>
            <a:srgbClr val="FFCD9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>
              <a:defRPr b="1" sz="3200"/>
            </a:pPr>
            <a:r>
              <a:t>A Circle of Friends </a:t>
            </a:r>
          </a:p>
          <a:p>
            <a:pPr algn="ctr" defTabSz="457200">
              <a:defRPr b="1" sz="3200"/>
            </a:pPr>
            <a:r>
              <a:t>Makes a Difference</a:t>
            </a:r>
          </a:p>
        </p:txBody>
      </p:sp>
      <p:grpSp>
        <p:nvGrpSpPr>
          <p:cNvPr id="184" name="Group"/>
          <p:cNvGrpSpPr/>
          <p:nvPr/>
        </p:nvGrpSpPr>
        <p:grpSpPr>
          <a:xfrm>
            <a:off x="2133600" y="1600200"/>
            <a:ext cx="4876800" cy="4114800"/>
            <a:chOff x="0" y="0"/>
            <a:chExt cx="4876800" cy="4114800"/>
          </a:xfrm>
        </p:grpSpPr>
        <p:sp>
          <p:nvSpPr>
            <p:cNvPr id="182" name="Rectangle"/>
            <p:cNvSpPr/>
            <p:nvPr/>
          </p:nvSpPr>
          <p:spPr>
            <a:xfrm>
              <a:off x="0" y="0"/>
              <a:ext cx="4876800" cy="4114800"/>
            </a:xfrm>
            <a:prstGeom prst="rect">
              <a:avLst/>
            </a:prstGeom>
            <a:solidFill>
              <a:srgbClr val="ADC6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spcBef>
                  <a:spcPts val="400"/>
                </a:spcBef>
                <a:defRPr sz="1800"/>
              </a:pPr>
            </a:p>
          </p:txBody>
        </p:sp>
        <p:sp>
          <p:nvSpPr>
            <p:cNvPr id="183" name="No separate school for “our Brandon”…"/>
            <p:cNvSpPr txBox="1"/>
            <p:nvPr/>
          </p:nvSpPr>
          <p:spPr>
            <a:xfrm>
              <a:off x="45719" y="0"/>
              <a:ext cx="4785361" cy="243701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lvl="1" marL="914400" indent="-45720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No separate school for “our Brandon”</a:t>
              </a:r>
            </a:p>
            <a:p>
              <a:pPr lvl="1" marL="914400" indent="-45720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A circle to help Brandon</a:t>
              </a:r>
            </a:p>
            <a:p>
              <a:pPr lvl="1" marL="914400" indent="-45720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Students selected areas in which they also needed improvement</a:t>
              </a:r>
            </a:p>
            <a:p>
              <a:pPr lvl="1" marL="914400" indent="-45720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From helping to a ‘kids club’ that benefitted all</a:t>
              </a:r>
            </a:p>
            <a:p>
              <a:pPr lvl="1" marL="914400" indent="-45720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Circle kept going without adult assistance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9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4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7" name="CHAMPIONS OF INCLUSION CREATIVELY adapt and utilize appropriate strategies and materials to help students with disabilities learn and succeed."/>
          <p:cNvSpPr txBox="1"/>
          <p:nvPr/>
        </p:nvSpPr>
        <p:spPr>
          <a:xfrm>
            <a:off x="838200" y="381000"/>
            <a:ext cx="6858000" cy="884062"/>
          </a:xfrm>
          <a:prstGeom prst="rect">
            <a:avLst/>
          </a:prstGeom>
          <a:solidFill>
            <a:srgbClr val="FFB87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b="1" sz="1800"/>
            </a:pPr>
            <a:r>
              <a:t>CHAMPIONS OF INCLUSION CREATIVELY </a:t>
            </a:r>
            <a:r>
              <a:rPr b="0"/>
              <a:t>adapt and utilize appropriate strategies and materials to help students with disabilities learn and succeed.</a:t>
            </a:r>
          </a:p>
        </p:txBody>
      </p:sp>
      <p:sp>
        <p:nvSpPr>
          <p:cNvPr id="188" name="Champions of inclusion are:…"/>
          <p:cNvSpPr txBox="1"/>
          <p:nvPr/>
        </p:nvSpPr>
        <p:spPr>
          <a:xfrm>
            <a:off x="883919" y="1981200"/>
            <a:ext cx="6614161" cy="37407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457200" indent="-457200" defTabSz="457200">
              <a:defRPr b="1" sz="1800"/>
            </a:pPr>
            <a:r>
              <a:t>Champions of inclusion are:</a:t>
            </a:r>
            <a:endParaRPr sz="1200"/>
          </a:p>
          <a:p>
            <a:pPr marL="457200" indent="-457200" defTabSz="457200">
              <a:defRPr sz="1200"/>
            </a:pPr>
          </a:p>
          <a:p>
            <a:pPr marL="457200" indent="-457200" defTabSz="457200">
              <a:buSzPct val="100000"/>
              <a:buChar char="✓"/>
              <a:defRPr sz="2000"/>
            </a:pPr>
            <a:r>
              <a:t>The classmates who help Frankie (who has autism)  participate in the skit of a scene from the American Revolutionary War</a:t>
            </a:r>
          </a:p>
          <a:p>
            <a:pPr marL="457200" indent="-457200" defTabSz="457200">
              <a:buSzPct val="100000"/>
              <a:buChar char="✓"/>
              <a:defRPr sz="2000"/>
            </a:pPr>
            <a:r>
              <a:t>The special education teacher who writes a simplified version of Romeo and Juliet for Juan (who has cognitive delays)</a:t>
            </a:r>
          </a:p>
          <a:p>
            <a:pPr marL="457200" indent="-457200" defTabSz="457200">
              <a:buSzPct val="100000"/>
              <a:buChar char="✓"/>
              <a:defRPr sz="2000"/>
            </a:pPr>
            <a:r>
              <a:t>the basketball coach who arranges tasks for Carmen (who has Down Syndrome) so that she can serve as the assistant manager for the team</a:t>
            </a:r>
          </a:p>
          <a:p>
            <a:pPr marL="457200" indent="-457200" defTabSz="457200">
              <a:buSzPct val="100000"/>
              <a:buChar char="✓"/>
              <a:defRPr sz="2000"/>
            </a:pPr>
            <a:r>
              <a:t>William (who has Asbergers) who shows his class a more efficient way to solve a math problem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193" name="Group"/>
          <p:cNvGrpSpPr/>
          <p:nvPr/>
        </p:nvGrpSpPr>
        <p:grpSpPr>
          <a:xfrm>
            <a:off x="914400" y="609600"/>
            <a:ext cx="7793038" cy="769938"/>
            <a:chOff x="0" y="0"/>
            <a:chExt cx="7793037" cy="769937"/>
          </a:xfrm>
        </p:grpSpPr>
        <p:sp>
          <p:nvSpPr>
            <p:cNvPr id="191" name="Rectangle"/>
            <p:cNvSpPr/>
            <p:nvPr/>
          </p:nvSpPr>
          <p:spPr>
            <a:xfrm>
              <a:off x="0" y="0"/>
              <a:ext cx="7793038" cy="769938"/>
            </a:xfrm>
            <a:prstGeom prst="rect">
              <a:avLst/>
            </a:prstGeom>
            <a:solidFill>
              <a:srgbClr val="FFFCA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b="1" sz="3600">
                  <a:solidFill>
                    <a:srgbClr val="1C1C1C"/>
                  </a:solidFill>
                </a:defRPr>
              </a:pPr>
            </a:p>
          </p:txBody>
        </p:sp>
        <p:sp>
          <p:nvSpPr>
            <p:cNvPr id="192" name="Celebrating Difference"/>
            <p:cNvSpPr txBox="1"/>
            <p:nvPr/>
          </p:nvSpPr>
          <p:spPr>
            <a:xfrm>
              <a:off x="45719" y="160054"/>
              <a:ext cx="7701599" cy="6098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 defTabSz="457200">
                <a:defRPr b="1" sz="3600">
                  <a:solidFill>
                    <a:srgbClr val="1C1C1C"/>
                  </a:solidFill>
                </a:defRPr>
              </a:lvl1pPr>
            </a:lstStyle>
            <a:p>
              <a:pPr/>
              <a:r>
                <a:t>Celebrating Difference</a:t>
              </a:r>
            </a:p>
          </p:txBody>
        </p:sp>
      </p:grpSp>
      <p:sp>
        <p:nvSpPr>
          <p:cNvPr id="194" name="Our goal is to build an inclusive community…"/>
          <p:cNvSpPr txBox="1"/>
          <p:nvPr/>
        </p:nvSpPr>
        <p:spPr>
          <a:xfrm>
            <a:off x="960119" y="2133600"/>
            <a:ext cx="6966586" cy="8941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sz="2800"/>
            </a:pPr>
            <a:r>
              <a:t>Our goal is to build an inclusive community </a:t>
            </a:r>
          </a:p>
          <a:p>
            <a:pPr defTabSz="457200">
              <a:defRPr sz="2800"/>
            </a:pPr>
            <a:r>
              <a:t>in which students…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				</a:t>
            </a:r>
          </a:p>
        </p:txBody>
      </p:sp>
      <p:sp>
        <p:nvSpPr>
          <p:cNvPr id="195" name="NOTICE"/>
          <p:cNvSpPr txBox="1"/>
          <p:nvPr/>
        </p:nvSpPr>
        <p:spPr>
          <a:xfrm>
            <a:off x="1143000" y="3200400"/>
            <a:ext cx="2012950" cy="486207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 b="1" sz="2800"/>
            </a:lvl1pPr>
          </a:lstStyle>
          <a:p>
            <a:pPr/>
            <a:r>
              <a:t>NOTICE</a:t>
            </a:r>
          </a:p>
        </p:txBody>
      </p:sp>
      <p:sp>
        <p:nvSpPr>
          <p:cNvPr id="196" name="…differences!"/>
          <p:cNvSpPr txBox="1"/>
          <p:nvPr/>
        </p:nvSpPr>
        <p:spPr>
          <a:xfrm>
            <a:off x="6675119" y="5362575"/>
            <a:ext cx="2270761" cy="892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 sz="2800"/>
            </a:lvl1pPr>
          </a:lstStyle>
          <a:p>
            <a:pPr/>
            <a:r>
              <a:t>…differences!</a:t>
            </a:r>
          </a:p>
        </p:txBody>
      </p:sp>
      <p:sp>
        <p:nvSpPr>
          <p:cNvPr id="197" name="VALUE"/>
          <p:cNvSpPr txBox="1"/>
          <p:nvPr/>
        </p:nvSpPr>
        <p:spPr>
          <a:xfrm>
            <a:off x="2895600" y="3944937"/>
            <a:ext cx="2012950" cy="48620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 b="1" sz="2800"/>
            </a:lvl1pPr>
          </a:lstStyle>
          <a:p>
            <a:pPr/>
            <a:r>
              <a:t>VALUE</a:t>
            </a:r>
          </a:p>
        </p:txBody>
      </p:sp>
      <p:sp>
        <p:nvSpPr>
          <p:cNvPr id="198" name="CELEBRATE"/>
          <p:cNvSpPr txBox="1"/>
          <p:nvPr/>
        </p:nvSpPr>
        <p:spPr>
          <a:xfrm>
            <a:off x="4343400" y="4630737"/>
            <a:ext cx="3124200" cy="486208"/>
          </a:xfrm>
          <a:prstGeom prst="rect">
            <a:avLst/>
          </a:prstGeom>
          <a:solidFill>
            <a:srgbClr val="3333CC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defTabSz="457200">
              <a:defRPr b="1" sz="2800">
                <a:solidFill>
                  <a:srgbClr val="FFFFFF"/>
                </a:solidFill>
              </a:defRPr>
            </a:lvl1pPr>
          </a:lstStyle>
          <a:p>
            <a:pPr/>
            <a:r>
              <a:t>CELEBRATE</a:t>
            </a:r>
          </a:p>
        </p:txBody>
      </p:sp>
      <p:sp>
        <p:nvSpPr>
          <p:cNvPr id="199" name="Line"/>
          <p:cNvSpPr/>
          <p:nvPr/>
        </p:nvSpPr>
        <p:spPr>
          <a:xfrm flipV="1">
            <a:off x="990599" y="1676399"/>
            <a:ext cx="7162802" cy="76202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8" grpId="4"/>
      <p:bldP build="whole" bldLvl="1" animBg="1" rev="0" advAuto="0" spid="197" grpId="3"/>
      <p:bldP build="whole" bldLvl="1" animBg="1" rev="0" advAuto="0" spid="195" grpId="2"/>
      <p:bldP build="whole" bldLvl="1" animBg="1" rev="0" advAuto="0" spid="196" grpId="5"/>
      <p:bldP build="whole" bldLvl="1" animBg="1" rev="0" advAuto="0" spid="194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204" name="Group"/>
          <p:cNvGrpSpPr/>
          <p:nvPr/>
        </p:nvGrpSpPr>
        <p:grpSpPr>
          <a:xfrm>
            <a:off x="1600200" y="381000"/>
            <a:ext cx="5486400" cy="914400"/>
            <a:chOff x="0" y="0"/>
            <a:chExt cx="5486400" cy="914400"/>
          </a:xfrm>
        </p:grpSpPr>
        <p:sp>
          <p:nvSpPr>
            <p:cNvPr id="202" name="Rectangle"/>
            <p:cNvSpPr/>
            <p:nvPr/>
          </p:nvSpPr>
          <p:spPr>
            <a:xfrm>
              <a:off x="0" y="0"/>
              <a:ext cx="5486400" cy="914400"/>
            </a:xfrm>
            <a:prstGeom prst="rect">
              <a:avLst/>
            </a:prstGeom>
            <a:solidFill>
              <a:srgbClr val="FFFCA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b="1" sz="2800">
                  <a:solidFill>
                    <a:srgbClr val="1C1C1C"/>
                  </a:solidFill>
                </a:defRPr>
              </a:pPr>
            </a:p>
          </p:txBody>
        </p:sp>
        <p:sp>
          <p:nvSpPr>
            <p:cNvPr id="203" name="Intentionally Promoting Inclusion and Relationships"/>
            <p:cNvSpPr txBox="1"/>
            <p:nvPr/>
          </p:nvSpPr>
          <p:spPr>
            <a:xfrm>
              <a:off x="45719" y="21793"/>
              <a:ext cx="5394961" cy="8926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/>
            <a:p>
              <a:pPr algn="ctr" defTabSz="457200">
                <a:defRPr b="1" sz="2800"/>
              </a:pPr>
              <a:r>
                <a:t>Intentionally Promoting Inclusion and Relationships</a:t>
              </a:r>
              <a:r>
                <a:rPr b="0"/>
                <a:t>  </a:t>
              </a:r>
            </a:p>
          </p:txBody>
        </p:sp>
      </p:grpSp>
      <p:graphicFrame>
        <p:nvGraphicFramePr>
          <p:cNvPr id="205" name="Table 1"/>
          <p:cNvGraphicFramePr/>
          <p:nvPr/>
        </p:nvGraphicFramePr>
        <p:xfrm>
          <a:off x="2514600" y="1524000"/>
          <a:ext cx="3733800" cy="418941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733800"/>
              </a:tblGrid>
              <a:tr h="944562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800">
                          <a:solidFill>
                            <a:srgbClr val="1822CD"/>
                          </a:solidFill>
                        </a:rPr>
                        <a:t>Frames of Relationships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</a:lnL>
                    <a:lnR w="28575">
                      <a:solidFill>
                        <a:srgbClr val="000000"/>
                      </a:solidFill>
                    </a:lnR>
                    <a:lnT w="28575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Ghost/guest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</a:lnL>
                    <a:lnR w="28575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Inclusion kid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</a:lnL>
                    <a:lnR w="28575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461962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Kid who needs help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</a:lnL>
                    <a:lnR w="28575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Just another kid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</a:lnL>
                    <a:lnR w="28575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579437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One of my friends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</a:lnL>
                    <a:lnR w="28575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Best friend forever</a:t>
                      </a:r>
                    </a:p>
                  </a:txBody>
                  <a:tcPr marL="45720" marR="45720" marT="45720" marB="45720" anchor="t" anchorCtr="0" horzOverflow="overflow">
                    <a:lnL w="28575">
                      <a:solidFill>
                        <a:srgbClr val="000000"/>
                      </a:solidFill>
                    </a:lnL>
                    <a:lnR w="28575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28575">
                      <a:solidFill>
                        <a:srgbClr val="000000"/>
                      </a:solidFill>
                    </a:lnB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08" name="Intentionally Promote Inclusion and Relationships…"/>
          <p:cNvSpPr txBox="1"/>
          <p:nvPr/>
        </p:nvSpPr>
        <p:spPr>
          <a:xfrm>
            <a:off x="731519" y="1752600"/>
            <a:ext cx="3718561" cy="19599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 defTabSz="457200">
              <a:lnSpc>
                <a:spcPct val="90000"/>
              </a:lnSpc>
              <a:spcBef>
                <a:spcPts val="400"/>
              </a:spcBef>
              <a:defRPr sz="1800">
                <a:solidFill>
                  <a:srgbClr val="1822CD"/>
                </a:solidFill>
              </a:defRPr>
            </a:pPr>
            <a:r>
              <a:t>Intentionally Promote Inclusion and Relationships</a:t>
            </a:r>
          </a:p>
          <a:p>
            <a:pPr lvl="1" marL="742950" indent="-285750" defTabSz="457200">
              <a:lnSpc>
                <a:spcPct val="90000"/>
              </a:lnSpc>
              <a:spcBef>
                <a:spcPts val="400"/>
              </a:spcBef>
              <a:buClr>
                <a:srgbClr val="FF0000"/>
              </a:buClr>
              <a:buSzPct val="55000"/>
              <a:buChar char="■"/>
              <a:defRPr sz="1800"/>
            </a:pPr>
            <a:r>
              <a:t>Daily support in developing positive, caring relationships</a:t>
            </a:r>
          </a:p>
          <a:p>
            <a:pPr marL="342900" indent="-342900" defTabSz="457200">
              <a:lnSpc>
                <a:spcPct val="90000"/>
              </a:lnSpc>
              <a:spcBef>
                <a:spcPts val="400"/>
              </a:spcBef>
              <a:defRPr sz="1800">
                <a:solidFill>
                  <a:srgbClr val="1822CD"/>
                </a:solidFill>
              </a:defRPr>
            </a:pPr>
            <a:r>
              <a:t>Ability Differences Up Front</a:t>
            </a:r>
          </a:p>
          <a:p>
            <a:pPr lvl="1" marL="742950" indent="-285750" defTabSz="457200">
              <a:lnSpc>
                <a:spcPct val="90000"/>
              </a:lnSpc>
              <a:spcBef>
                <a:spcPts val="400"/>
              </a:spcBef>
              <a:buClr>
                <a:srgbClr val="FF0000"/>
              </a:buClr>
              <a:buSzPct val="55000"/>
              <a:buChar char="■"/>
              <a:defRPr sz="1800"/>
            </a:pPr>
            <a:r>
              <a:t>We all have different abilities</a:t>
            </a:r>
          </a:p>
        </p:txBody>
      </p:sp>
      <p:grpSp>
        <p:nvGrpSpPr>
          <p:cNvPr id="211" name="Group"/>
          <p:cNvGrpSpPr/>
          <p:nvPr/>
        </p:nvGrpSpPr>
        <p:grpSpPr>
          <a:xfrm>
            <a:off x="4724400" y="1904999"/>
            <a:ext cx="3810000" cy="3124201"/>
            <a:chOff x="0" y="0"/>
            <a:chExt cx="3810000" cy="3124200"/>
          </a:xfrm>
        </p:grpSpPr>
        <p:sp>
          <p:nvSpPr>
            <p:cNvPr id="209" name="Rectangle"/>
            <p:cNvSpPr/>
            <p:nvPr/>
          </p:nvSpPr>
          <p:spPr>
            <a:xfrm>
              <a:off x="0" y="0"/>
              <a:ext cx="3810000" cy="3124200"/>
            </a:xfrm>
            <a:prstGeom prst="rect">
              <a:avLst/>
            </a:prstGeom>
            <a:solidFill>
              <a:srgbClr val="DDDDD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spcBef>
                  <a:spcPts val="400"/>
                </a:spcBef>
                <a:defRPr sz="1800"/>
              </a:pPr>
            </a:p>
          </p:txBody>
        </p:sp>
        <p:sp>
          <p:nvSpPr>
            <p:cNvPr id="210" name="Children’s Literature…"/>
            <p:cNvSpPr txBox="1"/>
            <p:nvPr/>
          </p:nvSpPr>
          <p:spPr>
            <a:xfrm>
              <a:off x="45719" y="0"/>
              <a:ext cx="3718561" cy="211545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defTabSz="457200">
                <a:spcBef>
                  <a:spcPts val="400"/>
                </a:spcBef>
                <a:defRPr sz="1800">
                  <a:solidFill>
                    <a:srgbClr val="1822CD"/>
                  </a:solidFill>
                </a:defRPr>
              </a:pPr>
              <a:r>
                <a:t>Children’s Literature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Read aloud and discuss books that address differences</a:t>
              </a:r>
            </a:p>
            <a:p>
              <a:pPr marL="342900" indent="-342900" defTabSz="457200">
                <a:spcBef>
                  <a:spcPts val="400"/>
                </a:spcBef>
                <a:defRPr sz="1800">
                  <a:solidFill>
                    <a:srgbClr val="1822CD"/>
                  </a:solidFill>
                </a:defRPr>
              </a:pPr>
              <a:r>
                <a:t>Thematic Units</a:t>
              </a:r>
            </a:p>
            <a:p>
              <a:pPr lvl="1" marL="742950" indent="-285750" defTabSz="457200">
                <a:spcBef>
                  <a:spcPts val="400"/>
                </a:spcBef>
                <a:buClr>
                  <a:srgbClr val="FF0000"/>
                </a:buClr>
                <a:buSzPct val="55000"/>
                <a:buChar char="■"/>
                <a:defRPr sz="1800"/>
              </a:pPr>
              <a:r>
                <a:t>Intentionally study human differences</a:t>
              </a:r>
            </a:p>
          </p:txBody>
        </p:sp>
      </p:grpSp>
      <p:grpSp>
        <p:nvGrpSpPr>
          <p:cNvPr id="214" name="Group"/>
          <p:cNvGrpSpPr/>
          <p:nvPr/>
        </p:nvGrpSpPr>
        <p:grpSpPr>
          <a:xfrm>
            <a:off x="914400" y="533400"/>
            <a:ext cx="7543800" cy="769938"/>
            <a:chOff x="0" y="0"/>
            <a:chExt cx="7543800" cy="769937"/>
          </a:xfrm>
        </p:grpSpPr>
        <p:sp>
          <p:nvSpPr>
            <p:cNvPr id="212" name="Rectangle"/>
            <p:cNvSpPr/>
            <p:nvPr/>
          </p:nvSpPr>
          <p:spPr>
            <a:xfrm>
              <a:off x="0" y="0"/>
              <a:ext cx="7543800" cy="769938"/>
            </a:xfrm>
            <a:prstGeom prst="rect">
              <a:avLst/>
            </a:prstGeom>
            <a:solidFill>
              <a:srgbClr val="FFFCA9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b="1" sz="3600">
                  <a:solidFill>
                    <a:srgbClr val="1C1C1C"/>
                  </a:solidFill>
                </a:defRPr>
              </a:pPr>
            </a:p>
          </p:txBody>
        </p:sp>
        <p:sp>
          <p:nvSpPr>
            <p:cNvPr id="213" name="Celebrating Difference"/>
            <p:cNvSpPr txBox="1"/>
            <p:nvPr/>
          </p:nvSpPr>
          <p:spPr>
            <a:xfrm>
              <a:off x="45719" y="160054"/>
              <a:ext cx="7452361" cy="6098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 defTabSz="457200">
                <a:defRPr b="1" sz="3600">
                  <a:solidFill>
                    <a:srgbClr val="1C1C1C"/>
                  </a:solidFill>
                </a:defRPr>
              </a:lvl1pPr>
            </a:lstStyle>
            <a:p>
              <a:pPr/>
              <a:r>
                <a:t>Celebrating Difference</a:t>
              </a:r>
            </a:p>
          </p:txBody>
        </p:sp>
      </p:grpSp>
      <p:sp>
        <p:nvSpPr>
          <p:cNvPr id="215" name="Line"/>
          <p:cNvSpPr/>
          <p:nvPr/>
        </p:nvSpPr>
        <p:spPr>
          <a:xfrm>
            <a:off x="838199" y="1447800"/>
            <a:ext cx="7696202" cy="7620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500"/>
                                        <p:tgtEl>
                                          <p:spTgt spid="20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10" dur="500"/>
                                        <p:tgtEl>
                                          <p:spTgt spid="2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15" dur="500"/>
                                        <p:tgtEl>
                                          <p:spTgt spid="2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20" dur="500"/>
                                        <p:tgtEl>
                                          <p:spTgt spid="2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25" dur="500"/>
                                        <p:tgtEl>
                                          <p:spTgt spid="2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16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30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08" grpId="1"/>
      <p:bldP build="whole" bldLvl="1" animBg="1" rev="0" advAuto="0" spid="211" grpId="2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lide Number"/>
          <p:cNvSpPr txBox="1"/>
          <p:nvPr>
            <p:ph type="sldNum" sz="quarter" idx="2"/>
          </p:nvPr>
        </p:nvSpPr>
        <p:spPr>
          <a:xfrm>
            <a:off x="4421046" y="6569176"/>
            <a:ext cx="301908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18" name="Back Pack…"/>
          <p:cNvSpPr txBox="1"/>
          <p:nvPr/>
        </p:nvSpPr>
        <p:spPr>
          <a:xfrm>
            <a:off x="1828800" y="381000"/>
            <a:ext cx="5638800" cy="956107"/>
          </a:xfrm>
          <a:prstGeom prst="rect">
            <a:avLst/>
          </a:prstGeom>
          <a:solidFill>
            <a:srgbClr val="FFB87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>
              <a:defRPr b="1" sz="3200"/>
            </a:pPr>
            <a:r>
              <a:t>Back Pack</a:t>
            </a:r>
          </a:p>
          <a:p>
            <a:pPr algn="ctr" defTabSz="457200">
              <a:defRPr b="1" i="1" sz="2800"/>
            </a:pPr>
            <a:r>
              <a:t>Social and Emotional Support</a:t>
            </a:r>
          </a:p>
        </p:txBody>
      </p:sp>
      <p:sp>
        <p:nvSpPr>
          <p:cNvPr id="219" name="Responsive Classroom…"/>
          <p:cNvSpPr txBox="1"/>
          <p:nvPr/>
        </p:nvSpPr>
        <p:spPr>
          <a:xfrm>
            <a:off x="1828800" y="2057400"/>
            <a:ext cx="5638800" cy="2217562"/>
          </a:xfrm>
          <a:prstGeom prst="rect">
            <a:avLst/>
          </a:prstGeom>
          <a:solidFill>
            <a:srgbClr val="FFEC9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 defTabSz="457200">
              <a:defRPr b="1" sz="1800"/>
            </a:pPr>
            <a:r>
              <a:t>Responsive Classroom</a:t>
            </a:r>
          </a:p>
          <a:p>
            <a:pPr algn="ctr" defTabSz="457200">
              <a:defRPr sz="1800" u="sng"/>
            </a:pP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www.responsiveclassroom.org/</a:t>
            </a:r>
          </a:p>
          <a:p>
            <a:pPr algn="ctr" defTabSz="457200">
              <a:defRPr sz="1800"/>
            </a:pPr>
            <a:r>
              <a:t> </a:t>
            </a:r>
          </a:p>
          <a:p>
            <a:pPr algn="ctr" defTabSz="457200">
              <a:defRPr b="1" sz="1800"/>
            </a:pPr>
            <a:r>
              <a:t>Tribes </a:t>
            </a:r>
            <a:r>
              <a:rPr b="0"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www.tribes.com/</a:t>
            </a:r>
            <a:r>
              <a:rPr b="0"/>
              <a:t> </a:t>
            </a:r>
          </a:p>
          <a:p>
            <a:pPr algn="ctr" defTabSz="457200">
              <a:defRPr sz="1800"/>
            </a:pPr>
            <a:r>
              <a:t> </a:t>
            </a:r>
          </a:p>
          <a:p>
            <a:pPr algn="ctr" defTabSz="457200">
              <a:defRPr b="1" sz="1800"/>
            </a:pPr>
            <a:r>
              <a:t>Center for Social and Emotional Learning</a:t>
            </a:r>
            <a:r>
              <a:rPr b="0"/>
              <a:t> </a:t>
            </a:r>
            <a:r>
              <a:rPr b="0" u="sng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4" invalidUrl="" action="" tgtFrame="" tooltip="" history="1" highlightClick="0" endSnd="0"/>
              </a:rPr>
              <a:t>csee.net/climate/</a:t>
            </a:r>
          </a:p>
        </p:txBody>
      </p:sp>
      <p:sp>
        <p:nvSpPr>
          <p:cNvPr id="220" name="Line"/>
          <p:cNvSpPr/>
          <p:nvPr/>
        </p:nvSpPr>
        <p:spPr>
          <a:xfrm>
            <a:off x="1905000" y="1676399"/>
            <a:ext cx="5410200" cy="1589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lide Number"/>
          <p:cNvSpPr txBox="1"/>
          <p:nvPr>
            <p:ph type="sldNum" sz="quarter" idx="2"/>
          </p:nvPr>
        </p:nvSpPr>
        <p:spPr>
          <a:xfrm>
            <a:off x="4470488" y="6569176"/>
            <a:ext cx="203024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8" name="Seeing Community in 2 Classrooms"/>
          <p:cNvSpPr txBox="1"/>
          <p:nvPr/>
        </p:nvSpPr>
        <p:spPr>
          <a:xfrm>
            <a:off x="1143000" y="457200"/>
            <a:ext cx="6563876" cy="548045"/>
          </a:xfrm>
          <a:prstGeom prst="rect">
            <a:avLst/>
          </a:prstGeom>
          <a:solidFill>
            <a:srgbClr val="FFFCA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457200">
              <a:defRPr sz="3200"/>
            </a:lvl1pPr>
          </a:lstStyle>
          <a:p>
            <a:pPr/>
            <a:r>
              <a:t>Seeing Community in 2 Classrooms</a:t>
            </a:r>
          </a:p>
        </p:txBody>
      </p:sp>
      <p:grpSp>
        <p:nvGrpSpPr>
          <p:cNvPr id="41" name="Group"/>
          <p:cNvGrpSpPr/>
          <p:nvPr/>
        </p:nvGrpSpPr>
        <p:grpSpPr>
          <a:xfrm>
            <a:off x="609600" y="1600199"/>
            <a:ext cx="3810000" cy="4114801"/>
            <a:chOff x="0" y="0"/>
            <a:chExt cx="3810000" cy="4114800"/>
          </a:xfrm>
        </p:grpSpPr>
        <p:sp>
          <p:nvSpPr>
            <p:cNvPr id="39" name="Rectangle"/>
            <p:cNvSpPr/>
            <p:nvPr/>
          </p:nvSpPr>
          <p:spPr>
            <a:xfrm>
              <a:off x="0" y="0"/>
              <a:ext cx="3810000" cy="4114800"/>
            </a:xfrm>
            <a:prstGeom prst="rect">
              <a:avLst/>
            </a:prstGeom>
            <a:solidFill>
              <a:srgbClr val="ADC6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lnSpc>
                  <a:spcPct val="90000"/>
                </a:lnSpc>
                <a:spcBef>
                  <a:spcPts val="400"/>
                </a:spcBef>
                <a:defRPr sz="1800"/>
              </a:pPr>
            </a:p>
          </p:txBody>
        </p:sp>
        <p:sp>
          <p:nvSpPr>
            <p:cNvPr id="40" name="6th grade social studies…"/>
            <p:cNvSpPr txBox="1"/>
            <p:nvPr/>
          </p:nvSpPr>
          <p:spPr>
            <a:xfrm>
              <a:off x="45719" y="0"/>
              <a:ext cx="3718561" cy="27919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defRPr b="1" sz="1800"/>
              </a:pPr>
              <a:r>
                <a:t>6</a:t>
              </a:r>
              <a:r>
                <a:rPr baseline="30000"/>
                <a:t>th</a:t>
              </a:r>
              <a:r>
                <a:t> grade social studies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Students reading with a student with a severe disability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Teacher includes this student in dialogue and questions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Students help Duane get around the classroom into groups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</a:p>
          </p:txBody>
        </p:sp>
      </p:grpSp>
      <p:grpSp>
        <p:nvGrpSpPr>
          <p:cNvPr id="44" name="Group"/>
          <p:cNvGrpSpPr/>
          <p:nvPr/>
        </p:nvGrpSpPr>
        <p:grpSpPr>
          <a:xfrm>
            <a:off x="4648200" y="1600199"/>
            <a:ext cx="3810000" cy="4114801"/>
            <a:chOff x="0" y="0"/>
            <a:chExt cx="3810000" cy="4114800"/>
          </a:xfrm>
        </p:grpSpPr>
        <p:sp>
          <p:nvSpPr>
            <p:cNvPr id="42" name="Rectangle"/>
            <p:cNvSpPr/>
            <p:nvPr/>
          </p:nvSpPr>
          <p:spPr>
            <a:xfrm>
              <a:off x="0" y="0"/>
              <a:ext cx="3810000" cy="4114800"/>
            </a:xfrm>
            <a:prstGeom prst="rect">
              <a:avLst/>
            </a:prstGeom>
            <a:solidFill>
              <a:srgbClr val="ACFFC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lnSpc>
                  <a:spcPct val="90000"/>
                </a:lnSpc>
                <a:spcBef>
                  <a:spcPts val="400"/>
                </a:spcBef>
                <a:defRPr sz="1800"/>
              </a:pPr>
            </a:p>
          </p:txBody>
        </p:sp>
        <p:sp>
          <p:nvSpPr>
            <p:cNvPr id="43" name="3rd grade elementary…"/>
            <p:cNvSpPr txBox="1"/>
            <p:nvPr/>
          </p:nvSpPr>
          <p:spPr>
            <a:xfrm>
              <a:off x="45719" y="0"/>
              <a:ext cx="3718561" cy="231042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defRPr b="1" sz="1800"/>
              </a:pPr>
              <a:r>
                <a:t>3</a:t>
              </a:r>
              <a:r>
                <a:rPr baseline="30000"/>
                <a:t>rd</a:t>
              </a:r>
              <a:r>
                <a:t> grade elementary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Cooperative learning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Classroom meetings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Heterogeneous grouping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Welcoming a student with a cognitive disability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Writing at his own level of ability – amazing growth</a:t>
              </a:r>
            </a:p>
          </p:txBody>
        </p:sp>
      </p:grpSp>
      <p:sp>
        <p:nvSpPr>
          <p:cNvPr id="45" name="Line"/>
          <p:cNvSpPr/>
          <p:nvPr/>
        </p:nvSpPr>
        <p:spPr>
          <a:xfrm>
            <a:off x="762000" y="1295400"/>
            <a:ext cx="7696201" cy="7620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16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1" grpId="1"/>
      <p:bldP build="whole" bldLvl="1" animBg="1" rev="0" advAuto="0" spid="44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lide Number"/>
          <p:cNvSpPr txBox="1"/>
          <p:nvPr>
            <p:ph type="sldNum" sz="quarter" idx="2"/>
          </p:nvPr>
        </p:nvSpPr>
        <p:spPr>
          <a:xfrm>
            <a:off x="4470488" y="6569176"/>
            <a:ext cx="203024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8" name="Sights to See…"/>
          <p:cNvSpPr txBox="1"/>
          <p:nvPr/>
        </p:nvSpPr>
        <p:spPr>
          <a:xfrm>
            <a:off x="1295400" y="685800"/>
            <a:ext cx="6130925" cy="820562"/>
          </a:xfrm>
          <a:prstGeom prst="rect">
            <a:avLst/>
          </a:prstGeom>
          <a:solidFill>
            <a:srgbClr val="FFB878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b="1" sz="3200"/>
            </a:pPr>
            <a:r>
              <a:t>Sights to See</a:t>
            </a:r>
          </a:p>
          <a:p>
            <a:pPr defTabSz="457200">
              <a:defRPr i="1" sz="1800"/>
            </a:pPr>
            <a:r>
              <a:t>Emotional and Academic Learning Together</a:t>
            </a:r>
          </a:p>
        </p:txBody>
      </p:sp>
      <p:sp>
        <p:nvSpPr>
          <p:cNvPr id="49" name="Emotional Intelligence…"/>
          <p:cNvSpPr txBox="1"/>
          <p:nvPr/>
        </p:nvSpPr>
        <p:spPr>
          <a:xfrm>
            <a:off x="1417319" y="2209800"/>
            <a:ext cx="6004561" cy="19508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defTabSz="457200">
              <a:defRPr b="1" sz="1800"/>
            </a:pPr>
            <a:r>
              <a:t>Emotional Intelligence</a:t>
            </a:r>
          </a:p>
          <a:p>
            <a:pPr defTabSz="457200">
              <a:defRPr sz="1800" u="sng"/>
            </a:pP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2" invalidUrl="" action="" tgtFrame="" tooltip="" history="1" highlightClick="0" endSnd="0"/>
              </a:rPr>
              <a:t>www.edutopia.org/emotional-intelligence-overview</a:t>
            </a:r>
          </a:p>
          <a:p>
            <a:pPr defTabSz="457200">
              <a:defRPr sz="1800" u="sng">
                <a:solidFill>
                  <a:srgbClr val="262673"/>
                </a:solidFill>
              </a:defRPr>
            </a:pPr>
          </a:p>
          <a:p>
            <a:pPr defTabSz="457200">
              <a:defRPr b="1" sz="1800"/>
            </a:pPr>
            <a:r>
              <a:t>Educating Hearts</a:t>
            </a:r>
            <a:r>
              <a:rPr b="0"/>
              <a:t> </a:t>
            </a:r>
          </a:p>
          <a:p>
            <a:pPr defTabSz="457200">
              <a:defRPr sz="1800" u="sng"/>
            </a:pPr>
            <a:r>
              <a:rPr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hlinkClick r:id="rId3" invalidUrl="" action="" tgtFrame="" tooltip="" history="1" highlightClick="0" endSnd="0"/>
              </a:rPr>
              <a:t>www.edutopia.org/anchorage-social-emotional-learning-video</a:t>
            </a:r>
          </a:p>
        </p:txBody>
      </p:sp>
      <p:sp>
        <p:nvSpPr>
          <p:cNvPr id="50" name="Line"/>
          <p:cNvSpPr/>
          <p:nvPr/>
        </p:nvSpPr>
        <p:spPr>
          <a:xfrm>
            <a:off x="1447800" y="1904999"/>
            <a:ext cx="6400801" cy="159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"/>
          <p:cNvSpPr txBox="1"/>
          <p:nvPr>
            <p:ph type="sldNum" sz="quarter" idx="2"/>
          </p:nvPr>
        </p:nvSpPr>
        <p:spPr>
          <a:xfrm>
            <a:off x="4470488" y="6569176"/>
            <a:ext cx="203024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53" name="image.png" descr="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38200" y="762000"/>
            <a:ext cx="7391400" cy="55372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"/>
          <p:cNvSpPr txBox="1"/>
          <p:nvPr>
            <p:ph type="sldNum" sz="quarter" idx="2"/>
          </p:nvPr>
        </p:nvSpPr>
        <p:spPr>
          <a:xfrm>
            <a:off x="4470488" y="6569176"/>
            <a:ext cx="203024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58" name="Group"/>
          <p:cNvGrpSpPr/>
          <p:nvPr/>
        </p:nvGrpSpPr>
        <p:grpSpPr>
          <a:xfrm>
            <a:off x="685800" y="152399"/>
            <a:ext cx="7793038" cy="1143002"/>
            <a:chOff x="0" y="0"/>
            <a:chExt cx="7793037" cy="1143000"/>
          </a:xfrm>
        </p:grpSpPr>
        <p:sp>
          <p:nvSpPr>
            <p:cNvPr id="56" name="Rectangle"/>
            <p:cNvSpPr/>
            <p:nvPr/>
          </p:nvSpPr>
          <p:spPr>
            <a:xfrm>
              <a:off x="0" y="-1"/>
              <a:ext cx="7793038" cy="1143002"/>
            </a:xfrm>
            <a:prstGeom prst="rect">
              <a:avLst/>
            </a:prstGeom>
            <a:solidFill>
              <a:srgbClr val="ADC6FF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sz="4400">
                  <a:solidFill>
                    <a:srgbClr val="333399"/>
                  </a:solidFill>
                </a:defRPr>
              </a:pPr>
            </a:p>
          </p:txBody>
        </p:sp>
        <p:sp>
          <p:nvSpPr>
            <p:cNvPr id="57" name="Community Implications for Teaching"/>
            <p:cNvSpPr txBox="1"/>
            <p:nvPr/>
          </p:nvSpPr>
          <p:spPr>
            <a:xfrm>
              <a:off x="45719" y="186893"/>
              <a:ext cx="7701599" cy="9561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/>
            <a:p>
              <a:pPr algn="ctr" defTabSz="457200">
                <a:defRPr b="1" sz="3200"/>
              </a:pPr>
              <a:r>
                <a:t>Community</a:t>
              </a:r>
              <a:br/>
              <a:r>
                <a:rPr b="0" i="1" sz="2800"/>
                <a:t>Implications for Teaching</a:t>
              </a:r>
            </a:p>
          </p:txBody>
        </p:sp>
      </p:grpSp>
      <p:sp>
        <p:nvSpPr>
          <p:cNvPr id="59" name="Belonging –seek to help all children by explicitly dealing with differences and conflicts.…"/>
          <p:cNvSpPr txBox="1"/>
          <p:nvPr/>
        </p:nvSpPr>
        <p:spPr>
          <a:xfrm>
            <a:off x="763269" y="1781175"/>
            <a:ext cx="3718561" cy="39255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 defTabSz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Char char="■"/>
              <a:defRPr b="1" sz="1800" u="sng">
                <a:solidFill>
                  <a:srgbClr val="333399"/>
                </a:solidFill>
              </a:defRPr>
            </a:pPr>
            <a:r>
              <a:t>Belonging </a:t>
            </a:r>
            <a:r>
              <a:rPr b="0" u="none">
                <a:solidFill>
                  <a:srgbClr val="000000"/>
                </a:solidFill>
              </a:rPr>
              <a:t>–</a:t>
            </a:r>
            <a:r>
              <a:rPr b="0" sz="2000" u="none">
                <a:solidFill>
                  <a:srgbClr val="000000"/>
                </a:solidFill>
              </a:rPr>
              <a:t>seek to help all children by explicitly dealing with differences and conflicts.</a:t>
            </a:r>
            <a:endParaRPr sz="2000"/>
          </a:p>
          <a:p>
            <a:pPr marL="342900" indent="-342900" defTabSz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Char char="■"/>
              <a:defRPr b="1" sz="1800" u="sng">
                <a:solidFill>
                  <a:srgbClr val="333399"/>
                </a:solidFill>
              </a:defRPr>
            </a:pPr>
            <a:r>
              <a:t>Inclusion </a:t>
            </a:r>
            <a:r>
              <a:rPr b="0" u="none">
                <a:solidFill>
                  <a:srgbClr val="000000"/>
                </a:solidFill>
              </a:rPr>
              <a:t>– </a:t>
            </a:r>
            <a:r>
              <a:rPr b="0" sz="2000" u="none">
                <a:solidFill>
                  <a:srgbClr val="000000"/>
                </a:solidFill>
              </a:rPr>
              <a:t>membership is open and teachers make intentional efforts to accommodate and value diversity.</a:t>
            </a:r>
            <a:endParaRPr sz="2000"/>
          </a:p>
          <a:p>
            <a:pPr marL="342900" indent="-342900" defTabSz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Char char="■"/>
              <a:defRPr b="1" sz="1800" u="sng">
                <a:solidFill>
                  <a:srgbClr val="333399"/>
                </a:solidFill>
              </a:defRPr>
            </a:pPr>
            <a:r>
              <a:t>Support and Care</a:t>
            </a:r>
            <a:r>
              <a:rPr b="0" u="none">
                <a:solidFill>
                  <a:schemeClr val="accent1"/>
                </a:solidFill>
              </a:rPr>
              <a:t> –</a:t>
            </a:r>
            <a:r>
              <a:rPr b="0" u="none">
                <a:solidFill>
                  <a:srgbClr val="000000"/>
                </a:solidFill>
              </a:rPr>
              <a:t> </a:t>
            </a:r>
            <a:r>
              <a:rPr b="0" sz="2000" u="none">
                <a:solidFill>
                  <a:srgbClr val="000000"/>
                </a:solidFill>
              </a:rPr>
              <a:t>teachers provide assistance, support, mentoring, and care to help students cope with their problems.</a:t>
            </a:r>
          </a:p>
        </p:txBody>
      </p:sp>
      <p:sp>
        <p:nvSpPr>
          <p:cNvPr id="60" name="Contributions and Responsibility of All Members – All have both the opportunity and responsibility to contribute to the good of the whole.…"/>
          <p:cNvSpPr txBox="1"/>
          <p:nvPr/>
        </p:nvSpPr>
        <p:spPr>
          <a:xfrm>
            <a:off x="4725670" y="1781175"/>
            <a:ext cx="3718560" cy="36988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 defTabSz="457200">
              <a:lnSpc>
                <a:spcPct val="90000"/>
              </a:lnSpc>
              <a:spcBef>
                <a:spcPts val="600"/>
              </a:spcBef>
              <a:buClr>
                <a:srgbClr val="3333CC"/>
              </a:buClr>
              <a:buSzPct val="60000"/>
              <a:buChar char="■"/>
              <a:defRPr b="1" sz="1800" u="sng">
                <a:solidFill>
                  <a:srgbClr val="333399"/>
                </a:solidFill>
              </a:defRPr>
            </a:pPr>
            <a:r>
              <a:t>Contributions and Responsibility of All Members</a:t>
            </a:r>
            <a:r>
              <a:rPr b="0" sz="2800" u="none">
                <a:solidFill>
                  <a:srgbClr val="000000"/>
                </a:solidFill>
              </a:rPr>
              <a:t> – </a:t>
            </a:r>
            <a:r>
              <a:rPr b="0" u="none">
                <a:solidFill>
                  <a:srgbClr val="000000"/>
                </a:solidFill>
              </a:rPr>
              <a:t>All have both the opportunity and responsibility to contribute to the good of the whole.</a:t>
            </a:r>
          </a:p>
          <a:p>
            <a:pPr marL="342900" indent="-342900" defTabSz="457200">
              <a:lnSpc>
                <a:spcPct val="90000"/>
              </a:lnSpc>
              <a:spcBef>
                <a:spcPts val="600"/>
              </a:spcBef>
              <a:buClr>
                <a:srgbClr val="3333CC"/>
              </a:buClr>
              <a:buSzPct val="60000"/>
              <a:buChar char="■"/>
              <a:defRPr b="1" sz="1800" u="sng">
                <a:solidFill>
                  <a:srgbClr val="333399"/>
                </a:solidFill>
              </a:defRPr>
            </a:pPr>
            <a:r>
              <a:t>Democratic Problem-Solving</a:t>
            </a:r>
            <a:r>
              <a:rPr b="0" sz="2800" u="none">
                <a:solidFill>
                  <a:srgbClr val="000000"/>
                </a:solidFill>
              </a:rPr>
              <a:t> – </a:t>
            </a:r>
            <a:r>
              <a:rPr b="0" u="none">
                <a:solidFill>
                  <a:srgbClr val="000000"/>
                </a:solidFill>
              </a:rPr>
              <a:t>Conflict, problems or decisions are addressed through dialogue and consensus. </a:t>
            </a:r>
          </a:p>
          <a:p>
            <a:pPr marL="342900" indent="-342900" defTabSz="457200">
              <a:lnSpc>
                <a:spcPct val="90000"/>
              </a:lnSpc>
              <a:spcBef>
                <a:spcPts val="400"/>
              </a:spcBef>
              <a:buClr>
                <a:srgbClr val="3333CC"/>
              </a:buClr>
              <a:buSzPct val="60000"/>
              <a:buChar char="■"/>
              <a:defRPr sz="1800"/>
            </a:pPr>
          </a:p>
        </p:txBody>
      </p:sp>
      <p:sp>
        <p:nvSpPr>
          <p:cNvPr id="61" name="Line"/>
          <p:cNvSpPr/>
          <p:nvPr/>
        </p:nvSpPr>
        <p:spPr>
          <a:xfrm>
            <a:off x="838200" y="1524000"/>
            <a:ext cx="75438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2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Class="entr" nodeType="withEffect" presetSubtype="2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2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clickEffect" presetSubtype="2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clickEffect" presetSubtype="2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60" grpId="2"/>
      <p:bldP build="p" bldLvl="5" animBg="1" rev="0" advAuto="0" spid="5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"/>
          <p:cNvSpPr txBox="1"/>
          <p:nvPr>
            <p:ph type="sldNum" sz="quarter" idx="2"/>
          </p:nvPr>
        </p:nvSpPr>
        <p:spPr>
          <a:xfrm>
            <a:off x="4470488" y="6569176"/>
            <a:ext cx="203024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66" name="Group"/>
          <p:cNvGrpSpPr/>
          <p:nvPr/>
        </p:nvGrpSpPr>
        <p:grpSpPr>
          <a:xfrm>
            <a:off x="762000" y="374292"/>
            <a:ext cx="8105775" cy="548046"/>
            <a:chOff x="0" y="0"/>
            <a:chExt cx="8105775" cy="548044"/>
          </a:xfrm>
        </p:grpSpPr>
        <p:sp>
          <p:nvSpPr>
            <p:cNvPr id="64" name="Rectangle"/>
            <p:cNvSpPr/>
            <p:nvPr/>
          </p:nvSpPr>
          <p:spPr>
            <a:xfrm>
              <a:off x="0" y="6707"/>
              <a:ext cx="8105775" cy="541338"/>
            </a:xfrm>
            <a:prstGeom prst="rect">
              <a:avLst/>
            </a:prstGeom>
            <a:solidFill>
              <a:srgbClr val="FFCD9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sz="1800">
                  <a:solidFill>
                    <a:srgbClr val="333399"/>
                  </a:solidFill>
                </a:defRPr>
              </a:pPr>
            </a:p>
          </p:txBody>
        </p:sp>
        <p:sp>
          <p:nvSpPr>
            <p:cNvPr id="65" name="What does community look like?"/>
            <p:cNvSpPr txBox="1"/>
            <p:nvPr/>
          </p:nvSpPr>
          <p:spPr>
            <a:xfrm>
              <a:off x="45719" y="0"/>
              <a:ext cx="8014336" cy="5480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>
              <a:lvl1pPr algn="ctr" defTabSz="457200">
                <a:defRPr b="1" sz="3200"/>
              </a:lvl1pPr>
            </a:lstStyle>
            <a:p>
              <a:pPr/>
              <a:r>
                <a:t>What does community look like?</a:t>
              </a:r>
            </a:p>
          </p:txBody>
        </p:sp>
      </p:grpSp>
      <p:grpSp>
        <p:nvGrpSpPr>
          <p:cNvPr id="69" name="Group"/>
          <p:cNvGrpSpPr/>
          <p:nvPr/>
        </p:nvGrpSpPr>
        <p:grpSpPr>
          <a:xfrm>
            <a:off x="838200" y="1600199"/>
            <a:ext cx="3429000" cy="3810001"/>
            <a:chOff x="0" y="0"/>
            <a:chExt cx="3429000" cy="3810000"/>
          </a:xfrm>
        </p:grpSpPr>
        <p:sp>
          <p:nvSpPr>
            <p:cNvPr id="67" name="Rectangle"/>
            <p:cNvSpPr/>
            <p:nvPr/>
          </p:nvSpPr>
          <p:spPr>
            <a:xfrm>
              <a:off x="0" y="0"/>
              <a:ext cx="3429000" cy="3810000"/>
            </a:xfrm>
            <a:prstGeom prst="rect">
              <a:avLst/>
            </a:prstGeom>
            <a:solidFill>
              <a:srgbClr val="A3A3E0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lnSpc>
                  <a:spcPct val="90000"/>
                </a:lnSpc>
                <a:spcBef>
                  <a:spcPts val="400"/>
                </a:spcBef>
                <a:defRPr sz="1800"/>
              </a:pPr>
            </a:p>
          </p:txBody>
        </p:sp>
        <p:sp>
          <p:nvSpPr>
            <p:cNvPr id="68" name="Toward Community……"/>
            <p:cNvSpPr txBox="1"/>
            <p:nvPr/>
          </p:nvSpPr>
          <p:spPr>
            <a:xfrm>
              <a:off x="45719" y="0"/>
              <a:ext cx="3337561" cy="20147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defRPr b="1" i="1" sz="1800"/>
              </a:pPr>
              <a:r>
                <a:t>Toward Community</a:t>
              </a:r>
              <a:r>
                <a:rPr b="0" i="0"/>
                <a:t>…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Students helping students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Students talk about differences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Students have strategies to address conflict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Classroom meetings</a:t>
              </a:r>
            </a:p>
          </p:txBody>
        </p:sp>
      </p:grpSp>
      <p:grpSp>
        <p:nvGrpSpPr>
          <p:cNvPr id="72" name="Group"/>
          <p:cNvGrpSpPr/>
          <p:nvPr/>
        </p:nvGrpSpPr>
        <p:grpSpPr>
          <a:xfrm>
            <a:off x="4572000" y="1600199"/>
            <a:ext cx="3886200" cy="3810001"/>
            <a:chOff x="0" y="0"/>
            <a:chExt cx="3886200" cy="3810000"/>
          </a:xfrm>
        </p:grpSpPr>
        <p:sp>
          <p:nvSpPr>
            <p:cNvPr id="70" name="Rectangle"/>
            <p:cNvSpPr/>
            <p:nvPr/>
          </p:nvSpPr>
          <p:spPr>
            <a:xfrm>
              <a:off x="0" y="0"/>
              <a:ext cx="3886200" cy="3810000"/>
            </a:xfrm>
            <a:prstGeom prst="rect">
              <a:avLst/>
            </a:prstGeom>
            <a:solidFill>
              <a:srgbClr val="C6C6C6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lnSpc>
                  <a:spcPct val="90000"/>
                </a:lnSpc>
                <a:spcBef>
                  <a:spcPts val="400"/>
                </a:spcBef>
                <a:defRPr sz="1800"/>
              </a:pPr>
            </a:p>
          </p:txBody>
        </p:sp>
        <p:sp>
          <p:nvSpPr>
            <p:cNvPr id="71" name="Away from Community……"/>
            <p:cNvSpPr txBox="1"/>
            <p:nvPr/>
          </p:nvSpPr>
          <p:spPr>
            <a:xfrm>
              <a:off x="45719" y="0"/>
              <a:ext cx="3794761" cy="24963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defRPr b="1" i="1" sz="1800"/>
              </a:pPr>
              <a:r>
                <a:t>Away from Community</a:t>
              </a:r>
              <a:r>
                <a:rPr b="0" i="0"/>
                <a:t>…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Students are ridiculed and/or isolated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Teachers yell at students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Conflicts erupt in fights and arguments</a:t>
              </a:r>
            </a:p>
            <a:p>
              <a:pPr marL="342900" indent="-3429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■"/>
                <a:defRPr sz="1800"/>
              </a:pPr>
              <a:r>
                <a:t>Students with learning differences are sent to special programs</a:t>
              </a:r>
            </a:p>
          </p:txBody>
        </p:sp>
      </p:grpSp>
      <p:sp>
        <p:nvSpPr>
          <p:cNvPr id="73" name="Line"/>
          <p:cNvSpPr/>
          <p:nvPr/>
        </p:nvSpPr>
        <p:spPr>
          <a:xfrm>
            <a:off x="838200" y="1143000"/>
            <a:ext cx="7620000" cy="0"/>
          </a:xfrm>
          <a:prstGeom prst="line">
            <a:avLst/>
          </a:prstGeom>
          <a:ln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16" presetID="4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2" grpId="2"/>
      <p:bldP build="whole" bldLvl="1" animBg="1" rev="0" advAuto="0" spid="69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"/>
          <p:cNvSpPr txBox="1"/>
          <p:nvPr>
            <p:ph type="sldNum" sz="quarter" idx="2"/>
          </p:nvPr>
        </p:nvSpPr>
        <p:spPr>
          <a:xfrm>
            <a:off x="4470488" y="6569176"/>
            <a:ext cx="203024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78" name="Group"/>
          <p:cNvGrpSpPr/>
          <p:nvPr/>
        </p:nvGrpSpPr>
        <p:grpSpPr>
          <a:xfrm>
            <a:off x="762000" y="-2327707"/>
            <a:ext cx="8105775" cy="3775507"/>
            <a:chOff x="0" y="0"/>
            <a:chExt cx="8105775" cy="3775506"/>
          </a:xfrm>
        </p:grpSpPr>
        <p:sp>
          <p:nvSpPr>
            <p:cNvPr id="76" name="Rectangle"/>
            <p:cNvSpPr/>
            <p:nvPr/>
          </p:nvSpPr>
          <p:spPr>
            <a:xfrm>
              <a:off x="0" y="2708706"/>
              <a:ext cx="8105775" cy="1066801"/>
            </a:xfrm>
            <a:prstGeom prst="rect">
              <a:avLst/>
            </a:prstGeom>
            <a:solidFill>
              <a:srgbClr val="FFCD9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i="1" sz="2800"/>
              </a:pPr>
            </a:p>
          </p:txBody>
        </p:sp>
        <p:sp>
          <p:nvSpPr>
            <p:cNvPr id="77" name="Bumps in the Road…"/>
            <p:cNvSpPr txBox="1"/>
            <p:nvPr/>
          </p:nvSpPr>
          <p:spPr>
            <a:xfrm>
              <a:off x="45719" y="0"/>
              <a:ext cx="8014336" cy="37755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/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  <a:r>
                <a:t>Bumps in the Road</a:t>
              </a:r>
            </a:p>
            <a:p>
              <a:pPr algn="ctr" defTabSz="457200">
                <a:defRPr i="1" sz="2800"/>
              </a:pPr>
              <a:r>
                <a:t>Social Isolation Leads To Segregation</a:t>
              </a:r>
            </a:p>
          </p:txBody>
        </p:sp>
      </p:grpSp>
      <p:grpSp>
        <p:nvGrpSpPr>
          <p:cNvPr id="81" name="Group"/>
          <p:cNvGrpSpPr/>
          <p:nvPr/>
        </p:nvGrpSpPr>
        <p:grpSpPr>
          <a:xfrm>
            <a:off x="2438400" y="1676400"/>
            <a:ext cx="4114800" cy="4495800"/>
            <a:chOff x="0" y="0"/>
            <a:chExt cx="4114800" cy="4495800"/>
          </a:xfrm>
        </p:grpSpPr>
        <p:sp>
          <p:nvSpPr>
            <p:cNvPr id="79" name="Rectangle"/>
            <p:cNvSpPr/>
            <p:nvPr/>
          </p:nvSpPr>
          <p:spPr>
            <a:xfrm>
              <a:off x="0" y="0"/>
              <a:ext cx="4114800" cy="4495800"/>
            </a:xfrm>
            <a:prstGeom prst="rect">
              <a:avLst/>
            </a:prstGeom>
            <a:solidFill>
              <a:srgbClr val="ADC6FF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lnSpc>
                  <a:spcPct val="90000"/>
                </a:lnSpc>
                <a:spcBef>
                  <a:spcPts val="400"/>
                </a:spcBef>
                <a:defRPr sz="1800"/>
              </a:pPr>
            </a:p>
          </p:txBody>
        </p:sp>
        <p:sp>
          <p:nvSpPr>
            <p:cNvPr id="80" name="Cheryl, a cute girl, had no friend…"/>
            <p:cNvSpPr txBox="1"/>
            <p:nvPr/>
          </p:nvSpPr>
          <p:spPr>
            <a:xfrm>
              <a:off x="47307" y="1587"/>
              <a:ext cx="4020186" cy="303276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❑"/>
                <a:defRPr sz="1800"/>
              </a:pPr>
              <a:r>
                <a:t>Cheryl, a cute girl, had no friend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❑"/>
                <a:defRPr sz="1800"/>
              </a:pPr>
              <a:r>
                <a:t>The paraprofessional helped isolate her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❑"/>
                <a:defRPr sz="1800"/>
              </a:pPr>
              <a:r>
                <a:t>She had separate academic lessons off to the side of the class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❑"/>
                <a:defRPr sz="1800"/>
              </a:pPr>
              <a:r>
                <a:t>The principal wasn’t interested in helping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❑"/>
                <a:defRPr sz="1800"/>
              </a:pPr>
              <a:r>
                <a:t>Her mother sent her to a segregated school because she was lonely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lide Number"/>
          <p:cNvSpPr txBox="1"/>
          <p:nvPr>
            <p:ph type="sldNum" sz="quarter" idx="2"/>
          </p:nvPr>
        </p:nvSpPr>
        <p:spPr>
          <a:xfrm>
            <a:off x="4470488" y="6569176"/>
            <a:ext cx="203024" cy="28882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grpSp>
        <p:nvGrpSpPr>
          <p:cNvPr id="86" name="Group"/>
          <p:cNvGrpSpPr/>
          <p:nvPr/>
        </p:nvGrpSpPr>
        <p:grpSpPr>
          <a:xfrm>
            <a:off x="762000" y="-2480107"/>
            <a:ext cx="8105775" cy="3775507"/>
            <a:chOff x="0" y="0"/>
            <a:chExt cx="8105775" cy="3775506"/>
          </a:xfrm>
        </p:grpSpPr>
        <p:sp>
          <p:nvSpPr>
            <p:cNvPr id="84" name="Rectangle"/>
            <p:cNvSpPr/>
            <p:nvPr/>
          </p:nvSpPr>
          <p:spPr>
            <a:xfrm>
              <a:off x="0" y="2708706"/>
              <a:ext cx="8105775" cy="1066801"/>
            </a:xfrm>
            <a:prstGeom prst="rect">
              <a:avLst/>
            </a:prstGeom>
            <a:solidFill>
              <a:srgbClr val="FFCD9B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b">
              <a:noAutofit/>
            </a:bodyPr>
            <a:lstStyle/>
            <a:p>
              <a:pPr algn="ctr" defTabSz="457200">
                <a:defRPr i="1" sz="2800"/>
              </a:pPr>
            </a:p>
          </p:txBody>
        </p:sp>
        <p:sp>
          <p:nvSpPr>
            <p:cNvPr id="85" name="Bumps in the Road…"/>
            <p:cNvSpPr txBox="1"/>
            <p:nvPr/>
          </p:nvSpPr>
          <p:spPr>
            <a:xfrm>
              <a:off x="45719" y="0"/>
              <a:ext cx="8014336" cy="377550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b">
              <a:spAutoFit/>
            </a:bodyPr>
            <a:lstStyle/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</a:p>
            <a:p>
              <a:pPr algn="ctr" defTabSz="457200">
                <a:defRPr b="1" sz="3200"/>
              </a:pPr>
              <a:r>
                <a:t>Bumps in the Road</a:t>
              </a:r>
            </a:p>
            <a:p>
              <a:pPr algn="ctr" defTabSz="457200">
                <a:defRPr i="1" sz="2800"/>
              </a:pPr>
              <a:r>
                <a:t>Social Isolation Leads To Segregation</a:t>
              </a:r>
            </a:p>
          </p:txBody>
        </p:sp>
      </p:grpSp>
      <p:grpSp>
        <p:nvGrpSpPr>
          <p:cNvPr id="89" name="Group"/>
          <p:cNvGrpSpPr/>
          <p:nvPr/>
        </p:nvGrpSpPr>
        <p:grpSpPr>
          <a:xfrm>
            <a:off x="2209800" y="1447800"/>
            <a:ext cx="5029200" cy="4495800"/>
            <a:chOff x="0" y="0"/>
            <a:chExt cx="5029199" cy="4495800"/>
          </a:xfrm>
        </p:grpSpPr>
        <p:sp>
          <p:nvSpPr>
            <p:cNvPr id="87" name="Rectangle"/>
            <p:cNvSpPr/>
            <p:nvPr/>
          </p:nvSpPr>
          <p:spPr>
            <a:xfrm>
              <a:off x="0" y="0"/>
              <a:ext cx="5029200" cy="4495800"/>
            </a:xfrm>
            <a:prstGeom prst="rect">
              <a:avLst/>
            </a:prstGeom>
            <a:solidFill>
              <a:srgbClr val="ADC6FF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lnSpc>
                  <a:spcPct val="90000"/>
                </a:lnSpc>
                <a:spcBef>
                  <a:spcPts val="400"/>
                </a:spcBef>
                <a:defRPr sz="1800"/>
              </a:pPr>
            </a:p>
          </p:txBody>
        </p:sp>
        <p:sp>
          <p:nvSpPr>
            <p:cNvPr id="88" name="Nathan had a paraprofessional…"/>
            <p:cNvSpPr txBox="1"/>
            <p:nvPr/>
          </p:nvSpPr>
          <p:spPr>
            <a:xfrm>
              <a:off x="47307" y="1587"/>
              <a:ext cx="4934586" cy="32735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t">
              <a:spAutoFit/>
            </a:bodyPr>
            <a:lstStyle/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❑"/>
                <a:defRPr sz="1800"/>
              </a:pPr>
              <a:r>
                <a:t>Nathan had a paraprofessional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❑"/>
                <a:defRPr sz="1800"/>
              </a:pPr>
              <a:r>
                <a:t>He was given a separate seat facing away from the class because the teacher considered him disruptive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❑"/>
                <a:defRPr sz="1800"/>
              </a:pPr>
              <a:r>
                <a:t>A group of students was willing to help Nathan as a circle of support; they were excited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❑"/>
                <a:defRPr sz="1800"/>
              </a:pPr>
              <a:r>
                <a:t>The teacher thought it was too much trouble</a:t>
              </a:r>
            </a:p>
            <a:p>
              <a:pPr marL="457200" indent="-457200" defTabSz="457200">
                <a:lnSpc>
                  <a:spcPct val="90000"/>
                </a:lnSpc>
                <a:spcBef>
                  <a:spcPts val="400"/>
                </a:spcBef>
                <a:buClr>
                  <a:srgbClr val="3333CC"/>
                </a:buClr>
                <a:buSzPct val="60000"/>
                <a:buChar char="❑"/>
                <a:defRPr sz="1800"/>
              </a:pPr>
              <a:r>
                <a:t>Nathan left the school because he was depressed every day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9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lends">
  <a:themeElements>
    <a:clrScheme name="Blen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E4A8"/>
      </a:accent1>
      <a:accent2>
        <a:srgbClr val="FFCF0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ends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en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ends">
  <a:themeElements>
    <a:clrScheme name="Blends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E4A8"/>
      </a:accent1>
      <a:accent2>
        <a:srgbClr val="FFCF0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Blends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end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