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F5E1"/>
          </a:solidFill>
        </a:fill>
      </a:tcStyle>
    </a:wholeTbl>
    <a:band2H>
      <a:tcTxStyle b="def" i="def"/>
      <a:tcStyle>
        <a:tcBdr/>
        <a:fill>
          <a:solidFill>
            <a:srgbClr val="E6FAF1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luecorners.jpeg" descr="bluecorner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/>
          <p:nvPr>
            <p:ph type="title"/>
          </p:nvPr>
        </p:nvSpPr>
        <p:spPr>
          <a:xfrm>
            <a:off x="838200" y="1219200"/>
            <a:ext cx="7772400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1219200" y="25908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clusive Teaching: The Journey Towards Effective Schools for All Learners, 2e…"/>
          <p:cNvSpPr txBox="1"/>
          <p:nvPr/>
        </p:nvSpPr>
        <p:spPr>
          <a:xfrm>
            <a:off x="579120" y="6248400"/>
            <a:ext cx="2804160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/>
            </a:pPr>
            <a:r>
              <a:t>Inclusive Teaching: The Journey Towards Effective Schools for All Learners, 2e</a:t>
            </a:r>
          </a:p>
          <a:p>
            <a:pPr>
              <a:defRPr sz="900"/>
            </a:pPr>
            <a:r>
              <a:t>Peterson / Hittie</a:t>
            </a:r>
          </a:p>
        </p:txBody>
      </p:sp>
      <p:sp>
        <p:nvSpPr>
          <p:cNvPr id="3" name="© 2010 Pearson Education, Inc.…"/>
          <p:cNvSpPr txBox="1"/>
          <p:nvPr/>
        </p:nvSpPr>
        <p:spPr>
          <a:xfrm>
            <a:off x="5303520" y="6384925"/>
            <a:ext cx="371856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/>
            </a:pPr>
            <a:r>
              <a:t>© 2010 Pearson Education, Inc.</a:t>
            </a:r>
          </a:p>
          <a:p>
            <a:pPr algn="r">
              <a:defRPr sz="1000"/>
            </a:pPr>
            <a:r>
              <a:t>All Rights Reserved.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1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5" name="bluegradientbar.jpeg" descr="bluegradientba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33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6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osingthegap.com/index.lasso" TargetMode="External"/><Relationship Id="rId3" Type="http://schemas.openxmlformats.org/officeDocument/2006/relationships/hyperlink" Target="http://www.nationaltechcenter.org/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ionaltechcenter.org/index.php/2007/03/04/stacey/" TargetMode="External"/><Relationship Id="rId3" Type="http://schemas.openxmlformats.org/officeDocument/2006/relationships/hyperlink" Target="http://www.nationaltechcenter.org/index.php/2007/03/05/sean/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pter 8  Make Environmental Accommodations and Use Assistive Technology"/>
          <p:cNvSpPr txBox="1"/>
          <p:nvPr>
            <p:ph type="ctrTitle"/>
          </p:nvPr>
        </p:nvSpPr>
        <p:spPr>
          <a:xfrm>
            <a:off x="685800" y="1438990"/>
            <a:ext cx="7772400" cy="1524001"/>
          </a:xfrm>
          <a:prstGeom prst="rect">
            <a:avLst/>
          </a:prstGeom>
        </p:spPr>
        <p:txBody>
          <a:bodyPr/>
          <a:lstStyle/>
          <a:p>
            <a:pPr algn="ctr" defTabSz="512063">
              <a:defRPr b="1" sz="2464">
                <a:latin typeface="+mj-lt"/>
                <a:ea typeface="+mj-ea"/>
                <a:cs typeface="+mj-cs"/>
                <a:sym typeface="Arial"/>
              </a:defRPr>
            </a:pPr>
            <a:r>
              <a:t>Chapter 8 </a:t>
            </a:r>
            <a:br/>
            <a:r>
              <a:t>Make Environmental Accommodations and Use Assistive Technology</a:t>
            </a:r>
            <a:r>
              <a:rPr b="0" i="1"/>
              <a:t> </a:t>
            </a:r>
            <a:br>
              <a:rPr b="0" i="1"/>
            </a:br>
          </a:p>
        </p:txBody>
      </p:sp>
      <p:sp>
        <p:nvSpPr>
          <p:cNvPr id="34" name="Tools That Extend Human Capacity and Promote Learning"/>
          <p:cNvSpPr txBox="1"/>
          <p:nvPr>
            <p:ph type="subTitle" sz="quarter" idx="1"/>
          </p:nvPr>
        </p:nvSpPr>
        <p:spPr>
          <a:xfrm>
            <a:off x="1066800" y="2730426"/>
            <a:ext cx="7010400" cy="1752601"/>
          </a:xfrm>
          <a:prstGeom prst="rect">
            <a:avLst/>
          </a:prstGeom>
        </p:spPr>
        <p:txBody>
          <a:bodyPr/>
          <a:lstStyle>
            <a:lvl1pPr>
              <a:defRPr i="1" sz="2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Tools That Extend Human Capacity and Promote Learning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" name="Journey Into the Classroom…"/>
          <p:cNvSpPr txBox="1"/>
          <p:nvPr/>
        </p:nvSpPr>
        <p:spPr>
          <a:xfrm>
            <a:off x="1798334" y="228600"/>
            <a:ext cx="5783869" cy="1169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6000"/>
              </a:lnSpc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Journey Into the Classroom</a:t>
            </a:r>
          </a:p>
          <a:p>
            <a:pPr algn="ctr">
              <a:lnSpc>
                <a:spcPct val="96000"/>
              </a:lnSpc>
              <a:defRPr b="1" i="1">
                <a:latin typeface="+mj-lt"/>
                <a:ea typeface="+mj-ea"/>
                <a:cs typeface="+mj-cs"/>
                <a:sym typeface="Arial"/>
              </a:defRPr>
            </a:pPr>
            <a:r>
              <a:t>Assistive Technology in the Classroom</a:t>
            </a:r>
          </a:p>
        </p:txBody>
      </p:sp>
      <p:grpSp>
        <p:nvGrpSpPr>
          <p:cNvPr id="91" name="Group"/>
          <p:cNvGrpSpPr/>
          <p:nvPr/>
        </p:nvGrpSpPr>
        <p:grpSpPr>
          <a:xfrm>
            <a:off x="1981200" y="1295399"/>
            <a:ext cx="5181600" cy="4495801"/>
            <a:chOff x="0" y="0"/>
            <a:chExt cx="5181600" cy="4495800"/>
          </a:xfrm>
        </p:grpSpPr>
        <p:sp>
          <p:nvSpPr>
            <p:cNvPr id="89" name="Rectangle"/>
            <p:cNvSpPr/>
            <p:nvPr/>
          </p:nvSpPr>
          <p:spPr>
            <a:xfrm>
              <a:off x="0" y="0"/>
              <a:ext cx="5181600" cy="4495800"/>
            </a:xfrm>
            <a:prstGeom prst="rect">
              <a:avLst/>
            </a:prstGeom>
            <a:solidFill>
              <a:srgbClr val="CAE4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0" name="Latisha…"/>
            <p:cNvSpPr txBox="1"/>
            <p:nvPr/>
          </p:nvSpPr>
          <p:spPr>
            <a:xfrm>
              <a:off x="46037" y="0"/>
              <a:ext cx="5089527" cy="44080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defRPr b="1">
                  <a:latin typeface="+mj-lt"/>
                  <a:ea typeface="+mj-ea"/>
                  <a:cs typeface="+mj-cs"/>
                  <a:sym typeface="Arial"/>
                </a:defRPr>
              </a:pPr>
              <a:r>
                <a:t>Latisha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Minimally verbal student; teachers do not know if she understands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Beanbag chair on the floor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Grab rail near the teacher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AAC devices and interactive story tools such as puppets and velcro boards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AAC device where child could communicate about story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Other students liked these tools as well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4" name="Journey Into the Classroom…"/>
          <p:cNvSpPr txBox="1"/>
          <p:nvPr/>
        </p:nvSpPr>
        <p:spPr>
          <a:xfrm>
            <a:off x="1798334" y="228600"/>
            <a:ext cx="5783869" cy="1169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6000"/>
              </a:lnSpc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Journey Into the Classroom</a:t>
            </a:r>
          </a:p>
          <a:p>
            <a:pPr algn="ctr">
              <a:lnSpc>
                <a:spcPct val="96000"/>
              </a:lnSpc>
              <a:defRPr b="1" i="1">
                <a:latin typeface="+mj-lt"/>
                <a:ea typeface="+mj-ea"/>
                <a:cs typeface="+mj-cs"/>
                <a:sym typeface="Arial"/>
              </a:defRPr>
            </a:pPr>
            <a:r>
              <a:t>Assistive Technology in the Classroom</a:t>
            </a:r>
          </a:p>
        </p:txBody>
      </p:sp>
      <p:grpSp>
        <p:nvGrpSpPr>
          <p:cNvPr id="97" name="Group"/>
          <p:cNvGrpSpPr/>
          <p:nvPr/>
        </p:nvGrpSpPr>
        <p:grpSpPr>
          <a:xfrm>
            <a:off x="2362200" y="1219200"/>
            <a:ext cx="4419600" cy="4735783"/>
            <a:chOff x="0" y="0"/>
            <a:chExt cx="4419600" cy="4735782"/>
          </a:xfrm>
        </p:grpSpPr>
        <p:sp>
          <p:nvSpPr>
            <p:cNvPr id="95" name="Rectangle"/>
            <p:cNvSpPr/>
            <p:nvPr/>
          </p:nvSpPr>
          <p:spPr>
            <a:xfrm>
              <a:off x="0" y="0"/>
              <a:ext cx="4419600" cy="4495800"/>
            </a:xfrm>
            <a:prstGeom prst="rect">
              <a:avLst/>
            </a:prstGeom>
            <a:solidFill>
              <a:srgbClr val="CAE4B6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" name="9th grade algebra class…"/>
            <p:cNvSpPr txBox="1"/>
            <p:nvPr/>
          </p:nvSpPr>
          <p:spPr>
            <a:xfrm>
              <a:off x="52387" y="6350"/>
              <a:ext cx="4314827" cy="4729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defRPr b="1">
                  <a:latin typeface="+mj-lt"/>
                  <a:ea typeface="+mj-ea"/>
                  <a:cs typeface="+mj-cs"/>
                  <a:sym typeface="Arial"/>
                </a:defRPr>
              </a:pPr>
              <a:r>
                <a:t>9th grade algebra class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Authentic projects using math skills allowing differing ability levels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Interdisciplinary projects with art and social studies teachers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Measuring tape with synthesized speech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Interactive math and graphics software that facilitates computations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02" name="Group"/>
          <p:cNvGrpSpPr/>
          <p:nvPr/>
        </p:nvGrpSpPr>
        <p:grpSpPr>
          <a:xfrm>
            <a:off x="762000" y="380999"/>
            <a:ext cx="7793038" cy="1143002"/>
            <a:chOff x="0" y="0"/>
            <a:chExt cx="7793037" cy="1143000"/>
          </a:xfrm>
        </p:grpSpPr>
        <p:sp>
          <p:nvSpPr>
            <p:cNvPr id="100" name="Rectangle"/>
            <p:cNvSpPr/>
            <p:nvPr/>
          </p:nvSpPr>
          <p:spPr>
            <a:xfrm>
              <a:off x="0" y="-1"/>
              <a:ext cx="7793038" cy="1143002"/>
            </a:xfrm>
            <a:prstGeom prst="rect">
              <a:avLst/>
            </a:prstGeom>
            <a:solidFill>
              <a:srgbClr val="E4B9A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sz="44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1" name="Assistive Technology:  Required by IDEA"/>
            <p:cNvSpPr txBox="1"/>
            <p:nvPr/>
          </p:nvSpPr>
          <p:spPr>
            <a:xfrm>
              <a:off x="46037" y="122757"/>
              <a:ext cx="7700964" cy="10202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/>
            <a:p>
              <a:pPr>
                <a:defRPr b="1" sz="3600">
                  <a:latin typeface="+mj-lt"/>
                  <a:ea typeface="+mj-ea"/>
                  <a:cs typeface="+mj-cs"/>
                  <a:sym typeface="Arial"/>
                </a:defRPr>
              </a:pPr>
              <a:r>
                <a:t>Assistive Technology: </a:t>
              </a:r>
              <a:br/>
              <a:r>
                <a:rPr b="0" i="1" sz="2800"/>
                <a:t>Required by IDEA</a:t>
              </a:r>
            </a:p>
          </p:txBody>
        </p:sp>
      </p:grpSp>
      <p:sp>
        <p:nvSpPr>
          <p:cNvPr id="103" name="Development…"/>
          <p:cNvSpPr txBox="1"/>
          <p:nvPr/>
        </p:nvSpPr>
        <p:spPr>
          <a:xfrm>
            <a:off x="655637" y="1981200"/>
            <a:ext cx="3717927" cy="39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2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Development</a:t>
            </a:r>
          </a:p>
          <a:p>
            <a:pPr lvl="1" marL="742950" indent="-285750">
              <a:lnSpc>
                <a:spcPct val="90000"/>
              </a:lnSpc>
              <a:buClr>
                <a:srgbClr val="FF0000"/>
              </a:buClr>
              <a:buSzPct val="55000"/>
              <a:buChar char="■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Government</a:t>
            </a:r>
          </a:p>
          <a:p>
            <a:pPr lvl="1" marL="742950" indent="-285750">
              <a:lnSpc>
                <a:spcPct val="90000"/>
              </a:lnSpc>
              <a:buClr>
                <a:srgbClr val="FF0000"/>
              </a:buClr>
              <a:buSzPct val="55000"/>
              <a:buChar char="■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For-profit</a:t>
            </a:r>
          </a:p>
          <a:p>
            <a:pPr lvl="1" marL="742950" indent="-285750">
              <a:lnSpc>
                <a:spcPct val="90000"/>
              </a:lnSpc>
              <a:buClr>
                <a:srgbClr val="FF0000"/>
              </a:buClr>
              <a:buSzPct val="55000"/>
              <a:buChar char="■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National organizations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2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Availability</a:t>
            </a:r>
          </a:p>
          <a:p>
            <a:pPr lvl="1" marL="742950" indent="-285750">
              <a:lnSpc>
                <a:spcPct val="90000"/>
              </a:lnSpc>
              <a:buClr>
                <a:srgbClr val="FF0000"/>
              </a:buClr>
              <a:buSzPct val="55000"/>
              <a:buChar char="■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State networks</a:t>
            </a:r>
          </a:p>
          <a:p>
            <a:pPr lvl="1" marL="742950" indent="-285750">
              <a:lnSpc>
                <a:spcPct val="90000"/>
              </a:lnSpc>
              <a:buClr>
                <a:srgbClr val="FF0000"/>
              </a:buClr>
              <a:buSzPct val="55000"/>
              <a:buChar char="■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Regional resource centers</a:t>
            </a:r>
          </a:p>
          <a:p>
            <a:pPr lvl="1" marL="742950" indent="-285750">
              <a:lnSpc>
                <a:spcPct val="90000"/>
              </a:lnSpc>
              <a:buClr>
                <a:srgbClr val="FF0000"/>
              </a:buClr>
              <a:buSzPct val="55000"/>
              <a:buChar char="■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For-profit</a:t>
            </a:r>
          </a:p>
        </p:txBody>
      </p:sp>
      <p:sp>
        <p:nvSpPr>
          <p:cNvPr id="104" name="Professionals…"/>
          <p:cNvSpPr txBox="1"/>
          <p:nvPr/>
        </p:nvSpPr>
        <p:spPr>
          <a:xfrm>
            <a:off x="4694237" y="1981200"/>
            <a:ext cx="3717927" cy="377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2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Professionals</a:t>
            </a:r>
          </a:p>
          <a:p>
            <a:pPr lvl="1" marL="742950" indent="-285750">
              <a:buClr>
                <a:srgbClr val="FF0000"/>
              </a:buClr>
              <a:buSzPct val="55000"/>
              <a:buChar char="■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Engineers</a:t>
            </a:r>
          </a:p>
          <a:p>
            <a:pPr lvl="1" marL="742950" indent="-285750">
              <a:buClr>
                <a:srgbClr val="FF0000"/>
              </a:buClr>
              <a:buSzPct val="55000"/>
              <a:buChar char="■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Occupational therapists</a:t>
            </a:r>
          </a:p>
          <a:p>
            <a:pPr lvl="1" marL="742950" indent="-285750">
              <a:buClr>
                <a:srgbClr val="FF0000"/>
              </a:buClr>
              <a:buSzPct val="55000"/>
              <a:buChar char="■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Physical therapists</a:t>
            </a:r>
          </a:p>
          <a:p>
            <a:pPr lvl="1" marL="742950" indent="-285750">
              <a:buClr>
                <a:srgbClr val="FF0000"/>
              </a:buClr>
              <a:buSzPct val="55000"/>
              <a:buChar char="■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Speech therapists</a:t>
            </a:r>
          </a:p>
          <a:p>
            <a:pPr lvl="1" marL="742950" indent="-285750">
              <a:buClr>
                <a:srgbClr val="FF0000"/>
              </a:buClr>
              <a:buSzPct val="55000"/>
              <a:buChar char="■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Special education teachers</a:t>
            </a:r>
          </a:p>
          <a:p>
            <a:pPr lvl="1" marL="285750" indent="171450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05" name="Line"/>
          <p:cNvSpPr/>
          <p:nvPr/>
        </p:nvSpPr>
        <p:spPr>
          <a:xfrm>
            <a:off x="914400" y="1676400"/>
            <a:ext cx="71628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Class="entr" nodeType="with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3" grpId="1"/>
      <p:bldP build="p" bldLvl="5" animBg="1" rev="0" advAuto="0" spid="10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10" name="Group"/>
          <p:cNvGrpSpPr/>
          <p:nvPr/>
        </p:nvGrpSpPr>
        <p:grpSpPr>
          <a:xfrm>
            <a:off x="609600" y="609599"/>
            <a:ext cx="7793038" cy="1143002"/>
            <a:chOff x="0" y="0"/>
            <a:chExt cx="7793037" cy="1143000"/>
          </a:xfrm>
        </p:grpSpPr>
        <p:sp>
          <p:nvSpPr>
            <p:cNvPr id="108" name="Rectangle"/>
            <p:cNvSpPr/>
            <p:nvPr/>
          </p:nvSpPr>
          <p:spPr>
            <a:xfrm>
              <a:off x="0" y="-1"/>
              <a:ext cx="7793038" cy="1143002"/>
            </a:xfrm>
            <a:prstGeom prst="rect">
              <a:avLst/>
            </a:prstGeom>
            <a:solidFill>
              <a:srgbClr val="C8E2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sz="28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" name="ASSISTIVE TECHNOLOGY What will it look like?"/>
            <p:cNvSpPr txBox="1"/>
            <p:nvPr/>
          </p:nvSpPr>
          <p:spPr>
            <a:xfrm>
              <a:off x="46037" y="186257"/>
              <a:ext cx="7700964" cy="956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/>
            <a:p>
              <a:pPr>
                <a:defRPr b="1" sz="3200">
                  <a:latin typeface="+mj-lt"/>
                  <a:ea typeface="+mj-ea"/>
                  <a:cs typeface="+mj-cs"/>
                  <a:sym typeface="Arial"/>
                </a:defRPr>
              </a:pPr>
              <a:r>
                <a:t>ASSISTIVE TECHNOLOGY</a:t>
              </a:r>
              <a:br/>
              <a:r>
                <a:rPr b="0" i="1" sz="2800"/>
                <a:t>What will it look like?</a:t>
              </a:r>
            </a:p>
          </p:txBody>
        </p:sp>
      </p:grpSp>
      <p:grpSp>
        <p:nvGrpSpPr>
          <p:cNvPr id="113" name="Group"/>
          <p:cNvGrpSpPr/>
          <p:nvPr/>
        </p:nvGrpSpPr>
        <p:grpSpPr>
          <a:xfrm>
            <a:off x="1524000" y="1981200"/>
            <a:ext cx="6019800" cy="3886200"/>
            <a:chOff x="0" y="0"/>
            <a:chExt cx="6019800" cy="3886200"/>
          </a:xfrm>
        </p:grpSpPr>
        <p:sp>
          <p:nvSpPr>
            <p:cNvPr id="111" name="Rectangle"/>
            <p:cNvSpPr/>
            <p:nvPr/>
          </p:nvSpPr>
          <p:spPr>
            <a:xfrm>
              <a:off x="0" y="0"/>
              <a:ext cx="6019800" cy="3886200"/>
            </a:xfrm>
            <a:prstGeom prst="rect">
              <a:avLst/>
            </a:prstGeom>
            <a:solidFill>
              <a:srgbClr val="FFD25B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2" name="Access to the School…"/>
            <p:cNvSpPr txBox="1"/>
            <p:nvPr/>
          </p:nvSpPr>
          <p:spPr>
            <a:xfrm>
              <a:off x="50799" y="4762"/>
              <a:ext cx="5918202" cy="2988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/>
            <a:p>
              <a:pPr lvl="1" marL="285750" indent="171450">
                <a:defRPr b="1" sz="3200">
                  <a:latin typeface="+mj-lt"/>
                  <a:ea typeface="+mj-ea"/>
                  <a:cs typeface="+mj-cs"/>
                  <a:sym typeface="Arial"/>
                </a:defRPr>
              </a:pPr>
              <a:r>
                <a:t>Access to the School</a:t>
              </a:r>
            </a:p>
            <a:p>
              <a:pPr lvl="1" marL="742950" indent="-285750">
                <a:buClr>
                  <a:srgbClr val="FF0000"/>
                </a:buClr>
                <a:buSzPct val="55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Ramps</a:t>
              </a:r>
            </a:p>
            <a:p>
              <a:pPr lvl="1" marL="742950" indent="-285750">
                <a:buClr>
                  <a:srgbClr val="FF0000"/>
                </a:buClr>
                <a:buSzPct val="55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Electronic Doors</a:t>
              </a:r>
            </a:p>
            <a:p>
              <a:pPr lvl="1" marL="742950" indent="-285750">
                <a:buClr>
                  <a:srgbClr val="FF0000"/>
                </a:buClr>
                <a:buSzPct val="55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Playgrounds accessibility</a:t>
              </a:r>
            </a:p>
            <a:p>
              <a:pPr lvl="1" marL="742950" indent="-285750">
                <a:buClr>
                  <a:srgbClr val="FF0000"/>
                </a:buClr>
                <a:buSzPct val="55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Elevators</a:t>
              </a:r>
            </a:p>
            <a:p>
              <a:pPr lvl="1" marL="742950" indent="-285750">
                <a:buClr>
                  <a:srgbClr val="FF0000"/>
                </a:buClr>
                <a:buSzPct val="55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Hall rails</a:t>
              </a:r>
            </a:p>
            <a:p>
              <a:pPr lvl="1" marL="742950" indent="-285750">
                <a:buClr>
                  <a:srgbClr val="FF0000"/>
                </a:buClr>
                <a:buSzPct val="55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Bathroom access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18" name="Group"/>
          <p:cNvGrpSpPr/>
          <p:nvPr/>
        </p:nvGrpSpPr>
        <p:grpSpPr>
          <a:xfrm>
            <a:off x="2078101" y="2080744"/>
            <a:ext cx="5446714" cy="3581401"/>
            <a:chOff x="0" y="0"/>
            <a:chExt cx="5446712" cy="3581400"/>
          </a:xfrm>
        </p:grpSpPr>
        <p:sp>
          <p:nvSpPr>
            <p:cNvPr id="116" name="Rectangle"/>
            <p:cNvSpPr/>
            <p:nvPr/>
          </p:nvSpPr>
          <p:spPr>
            <a:xfrm>
              <a:off x="0" y="0"/>
              <a:ext cx="5446713" cy="3581400"/>
            </a:xfrm>
            <a:prstGeom prst="rect">
              <a:avLst/>
            </a:prstGeom>
            <a:solidFill>
              <a:srgbClr val="FFD25B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7" name="Classroom…"/>
            <p:cNvSpPr txBox="1"/>
            <p:nvPr/>
          </p:nvSpPr>
          <p:spPr>
            <a:xfrm>
              <a:off x="50799" y="4762"/>
              <a:ext cx="5345115" cy="356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Classroom</a:t>
              </a:r>
            </a:p>
            <a:p>
              <a:pPr lvl="1" marL="742950" indent="-285750">
                <a:lnSpc>
                  <a:spcPct val="90000"/>
                </a:lnSpc>
                <a:buClr>
                  <a:srgbClr val="FF0000"/>
                </a:buClr>
                <a:buSzPct val="55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Adequate floor space</a:t>
              </a:r>
            </a:p>
            <a:p>
              <a:pPr lvl="1" marL="742950" indent="-285750">
                <a:lnSpc>
                  <a:spcPct val="90000"/>
                </a:lnSpc>
                <a:buClr>
                  <a:srgbClr val="FF0000"/>
                </a:buClr>
                <a:buSzPct val="55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Clustered tables</a:t>
              </a:r>
            </a:p>
            <a:p>
              <a:pPr lvl="1" marL="742950" indent="-285750">
                <a:lnSpc>
                  <a:spcPct val="90000"/>
                </a:lnSpc>
                <a:buClr>
                  <a:srgbClr val="FF0000"/>
                </a:buClr>
                <a:buSzPct val="55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Lowered shelf height</a:t>
              </a:r>
            </a:p>
            <a:p>
              <a:pPr lvl="1" marL="742950" indent="-285750">
                <a:lnSpc>
                  <a:spcPct val="90000"/>
                </a:lnSpc>
                <a:buClr>
                  <a:srgbClr val="FF0000"/>
                </a:buClr>
                <a:buSzPct val="55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Couch</a:t>
              </a:r>
            </a:p>
            <a:p>
              <a:pPr lvl="1" marL="742950" indent="-285750">
                <a:lnSpc>
                  <a:spcPct val="90000"/>
                </a:lnSpc>
                <a:buClr>
                  <a:srgbClr val="FF0000"/>
                </a:buClr>
                <a:buSzPct val="55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Chair with arms</a:t>
              </a:r>
            </a:p>
            <a:p>
              <a:pPr lvl="1" marL="742950" indent="-285750">
                <a:lnSpc>
                  <a:spcPct val="90000"/>
                </a:lnSpc>
                <a:buClr>
                  <a:srgbClr val="FF0000"/>
                </a:buClr>
                <a:buSzPct val="55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Various writing utensils</a:t>
              </a:r>
            </a:p>
            <a:p>
              <a:pPr lvl="1" marL="742950" indent="-285750">
                <a:lnSpc>
                  <a:spcPct val="90000"/>
                </a:lnSpc>
                <a:buClr>
                  <a:srgbClr val="FF0000"/>
                </a:buClr>
                <a:buSzPct val="55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Adjustable desks and tables</a:t>
              </a:r>
            </a:p>
            <a:p>
              <a:pPr marL="342900" indent="-342900">
                <a:lnSpc>
                  <a:spcPct val="90000"/>
                </a:lnSpc>
                <a:spcBef>
                  <a:spcPts val="700"/>
                </a:spcBef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grpSp>
        <p:nvGrpSpPr>
          <p:cNvPr id="121" name="Group"/>
          <p:cNvGrpSpPr/>
          <p:nvPr/>
        </p:nvGrpSpPr>
        <p:grpSpPr>
          <a:xfrm>
            <a:off x="381000" y="609599"/>
            <a:ext cx="7793038" cy="1143002"/>
            <a:chOff x="0" y="0"/>
            <a:chExt cx="7793037" cy="1143000"/>
          </a:xfrm>
        </p:grpSpPr>
        <p:sp>
          <p:nvSpPr>
            <p:cNvPr id="119" name="Rectangle"/>
            <p:cNvSpPr/>
            <p:nvPr/>
          </p:nvSpPr>
          <p:spPr>
            <a:xfrm>
              <a:off x="0" y="-1"/>
              <a:ext cx="7793038" cy="1143002"/>
            </a:xfrm>
            <a:prstGeom prst="rect">
              <a:avLst/>
            </a:prstGeom>
            <a:solidFill>
              <a:srgbClr val="C8E2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sz="28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0" name="ASSISTIVE TECHNOLOGY What will it look like?"/>
            <p:cNvSpPr txBox="1"/>
            <p:nvPr/>
          </p:nvSpPr>
          <p:spPr>
            <a:xfrm>
              <a:off x="46037" y="186257"/>
              <a:ext cx="7700964" cy="956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/>
            <a:p>
              <a:pPr>
                <a:defRPr b="1" sz="3200">
                  <a:latin typeface="+mj-lt"/>
                  <a:ea typeface="+mj-ea"/>
                  <a:cs typeface="+mj-cs"/>
                  <a:sym typeface="Arial"/>
                </a:defRPr>
              </a:pPr>
              <a:r>
                <a:t>ASSISTIVE TECHNOLOGY</a:t>
              </a:r>
              <a:br/>
              <a:r>
                <a:rPr b="0" i="1" sz="2800"/>
                <a:t>What will it look like?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26" name="Group"/>
          <p:cNvGrpSpPr/>
          <p:nvPr/>
        </p:nvGrpSpPr>
        <p:grpSpPr>
          <a:xfrm>
            <a:off x="457200" y="533399"/>
            <a:ext cx="7793038" cy="1143002"/>
            <a:chOff x="0" y="0"/>
            <a:chExt cx="7793037" cy="1143000"/>
          </a:xfrm>
        </p:grpSpPr>
        <p:sp>
          <p:nvSpPr>
            <p:cNvPr id="124" name="Rectangle"/>
            <p:cNvSpPr/>
            <p:nvPr/>
          </p:nvSpPr>
          <p:spPr>
            <a:xfrm>
              <a:off x="0" y="-1"/>
              <a:ext cx="7793038" cy="1143002"/>
            </a:xfrm>
            <a:prstGeom prst="rect">
              <a:avLst/>
            </a:prstGeom>
            <a:solidFill>
              <a:srgbClr val="C8E2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sz="44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" name="Assistive Technology:  How will we use it?"/>
            <p:cNvSpPr txBox="1"/>
            <p:nvPr/>
          </p:nvSpPr>
          <p:spPr>
            <a:xfrm>
              <a:off x="46037" y="124419"/>
              <a:ext cx="7700964" cy="101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/>
            <a:p>
              <a:pPr>
                <a:defRPr b="1" sz="3200">
                  <a:latin typeface="+mj-lt"/>
                  <a:ea typeface="+mj-ea"/>
                  <a:cs typeface="+mj-cs"/>
                  <a:sym typeface="Arial"/>
                </a:defRPr>
              </a:pPr>
              <a:r>
                <a:t>Assistive Technology: </a:t>
              </a:r>
              <a:br/>
              <a:r>
                <a:rPr b="0" i="1"/>
                <a:t>How will we use it?</a:t>
              </a:r>
            </a:p>
          </p:txBody>
        </p:sp>
      </p:grpSp>
      <p:grpSp>
        <p:nvGrpSpPr>
          <p:cNvPr id="129" name="Group"/>
          <p:cNvGrpSpPr/>
          <p:nvPr/>
        </p:nvGrpSpPr>
        <p:grpSpPr>
          <a:xfrm>
            <a:off x="3045797" y="2003145"/>
            <a:ext cx="4608514" cy="4055035"/>
            <a:chOff x="0" y="0"/>
            <a:chExt cx="4608512" cy="4055034"/>
          </a:xfrm>
        </p:grpSpPr>
        <p:sp>
          <p:nvSpPr>
            <p:cNvPr id="127" name="Rectangle"/>
            <p:cNvSpPr/>
            <p:nvPr/>
          </p:nvSpPr>
          <p:spPr>
            <a:xfrm>
              <a:off x="0" y="0"/>
              <a:ext cx="4608513" cy="3581400"/>
            </a:xfrm>
            <a:prstGeom prst="rect">
              <a:avLst/>
            </a:prstGeom>
            <a:solidFill>
              <a:srgbClr val="FFD25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" name="Aids to understand or remember…"/>
            <p:cNvSpPr txBox="1"/>
            <p:nvPr/>
          </p:nvSpPr>
          <p:spPr>
            <a:xfrm>
              <a:off x="46037" y="0"/>
              <a:ext cx="4516439" cy="405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Aids to understand or remember</a:t>
              </a:r>
            </a:p>
            <a:p>
              <a:pPr marL="342900" indent="-342900"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Manipulating or controlling the environment</a:t>
              </a:r>
            </a:p>
            <a:p>
              <a:pPr marL="342900" indent="-342900"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Seating and positioning</a:t>
              </a:r>
            </a:p>
            <a:p>
              <a:pPr lvl="1" marL="742950" indent="-285750">
                <a:buClr>
                  <a:srgbClr val="FF0000"/>
                </a:buClr>
                <a:buSzPct val="55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Posture control</a:t>
              </a:r>
            </a:p>
            <a:p>
              <a:pPr lvl="1" marL="742950" indent="-285750">
                <a:buClr>
                  <a:srgbClr val="FF0000"/>
                </a:buClr>
                <a:buSzPct val="55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Pressure control</a:t>
              </a:r>
            </a:p>
            <a:p>
              <a:pPr marL="342900" indent="-342900"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Enhance communication</a:t>
              </a:r>
            </a:p>
            <a:p>
              <a:pPr lvl="1" marL="285750" indent="171450"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34" name="Group"/>
          <p:cNvGrpSpPr/>
          <p:nvPr/>
        </p:nvGrpSpPr>
        <p:grpSpPr>
          <a:xfrm>
            <a:off x="609600" y="152399"/>
            <a:ext cx="7793038" cy="1143002"/>
            <a:chOff x="0" y="0"/>
            <a:chExt cx="7793037" cy="1143000"/>
          </a:xfrm>
        </p:grpSpPr>
        <p:sp>
          <p:nvSpPr>
            <p:cNvPr id="132" name="Rectangle"/>
            <p:cNvSpPr/>
            <p:nvPr/>
          </p:nvSpPr>
          <p:spPr>
            <a:xfrm>
              <a:off x="0" y="-1"/>
              <a:ext cx="7793038" cy="1143002"/>
            </a:xfrm>
            <a:prstGeom prst="rect">
              <a:avLst/>
            </a:prstGeom>
            <a:solidFill>
              <a:srgbClr val="E4B9A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sz="44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3" name="Augmentative and Alternative Communication (ACC)"/>
            <p:cNvSpPr txBox="1"/>
            <p:nvPr/>
          </p:nvSpPr>
          <p:spPr>
            <a:xfrm>
              <a:off x="46037" y="124419"/>
              <a:ext cx="7700964" cy="101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>
              <a:lvl1pPr>
                <a:defRPr b="1" sz="32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Augmentative and Alternative Communication (ACC)</a:t>
              </a:r>
            </a:p>
          </p:txBody>
        </p:sp>
      </p:grpSp>
      <p:grpSp>
        <p:nvGrpSpPr>
          <p:cNvPr id="137" name="Group"/>
          <p:cNvGrpSpPr/>
          <p:nvPr/>
        </p:nvGrpSpPr>
        <p:grpSpPr>
          <a:xfrm>
            <a:off x="4038600" y="1600199"/>
            <a:ext cx="4267200" cy="4648201"/>
            <a:chOff x="0" y="0"/>
            <a:chExt cx="4267200" cy="4648200"/>
          </a:xfrm>
        </p:grpSpPr>
        <p:sp>
          <p:nvSpPr>
            <p:cNvPr id="135" name="Rectangle"/>
            <p:cNvSpPr/>
            <p:nvPr/>
          </p:nvSpPr>
          <p:spPr>
            <a:xfrm>
              <a:off x="0" y="0"/>
              <a:ext cx="4267200" cy="4648200"/>
            </a:xfrm>
            <a:prstGeom prst="rect">
              <a:avLst/>
            </a:prstGeom>
            <a:solidFill>
              <a:srgbClr val="CAE4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6" name="Physical Movement and Gestures…"/>
            <p:cNvSpPr txBox="1"/>
            <p:nvPr/>
          </p:nvSpPr>
          <p:spPr>
            <a:xfrm>
              <a:off x="46037" y="0"/>
              <a:ext cx="4175127" cy="4050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Physical Movement and Gestures</a:t>
              </a:r>
            </a:p>
            <a:p>
              <a:pPr marL="342900" indent="-342900"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Facilitated Communication</a:t>
              </a:r>
            </a:p>
            <a:p>
              <a:pPr marL="342900" indent="-342900"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Communication Boards</a:t>
              </a:r>
            </a:p>
            <a:p>
              <a:pPr lvl="1" marL="742950" indent="-285750">
                <a:buClr>
                  <a:srgbClr val="FF0000"/>
                </a:buClr>
                <a:buSzPct val="55000"/>
                <a:buChar char="■"/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Pictures/words</a:t>
              </a:r>
            </a:p>
            <a:p>
              <a:pPr lvl="1" marL="742950" indent="-285750">
                <a:buClr>
                  <a:srgbClr val="FF0000"/>
                </a:buClr>
                <a:buSzPct val="55000"/>
                <a:buChar char="■"/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Simple Electronic</a:t>
              </a:r>
            </a:p>
            <a:p>
              <a:pPr lvl="2" marL="1143000" indent="-228600">
                <a:buClr>
                  <a:srgbClr val="3333CC"/>
                </a:buClr>
                <a:buSzPct val="50000"/>
                <a:buChar char="■"/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Verascan</a:t>
              </a:r>
            </a:p>
            <a:p>
              <a:pPr lvl="2" marL="1143000" indent="-228600">
                <a:buClr>
                  <a:srgbClr val="3333CC"/>
                </a:buClr>
                <a:buSzPct val="50000"/>
                <a:buChar char="■"/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BIGmack</a:t>
              </a:r>
            </a:p>
            <a:p>
              <a:pPr lvl="1" marL="742950" indent="-285750">
                <a:buClr>
                  <a:srgbClr val="FF0000"/>
                </a:buClr>
                <a:buSzPct val="55000"/>
                <a:buChar char="■"/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Sophisticated Electronic</a:t>
              </a:r>
            </a:p>
            <a:p>
              <a:pPr lvl="2" marL="1143000" indent="-228600">
                <a:buClr>
                  <a:srgbClr val="3333CC"/>
                </a:buClr>
                <a:buSzPct val="50000"/>
                <a:buChar char="■"/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VOCA</a:t>
              </a:r>
            </a:p>
            <a:p>
              <a:pPr lvl="2" marL="1143000" indent="-228600">
                <a:buClr>
                  <a:srgbClr val="3333CC"/>
                </a:buClr>
                <a:buSzPct val="50000"/>
                <a:buChar char="■"/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Dynavox</a:t>
              </a:r>
              <a:endParaRPr sz="1800"/>
            </a:p>
          </p:txBody>
        </p:sp>
      </p:grpSp>
      <p:sp>
        <p:nvSpPr>
          <p:cNvPr id="138" name="ACC allows students to interact with classmates socially, and as part of the learning community"/>
          <p:cNvSpPr/>
          <p:nvPr/>
        </p:nvSpPr>
        <p:spPr>
          <a:xfrm>
            <a:off x="1219200" y="2133600"/>
            <a:ext cx="2209800" cy="2420567"/>
          </a:xfrm>
          <a:prstGeom prst="rect">
            <a:avLst/>
          </a:prstGeom>
          <a:solidFill>
            <a:srgbClr val="33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ACC allows students to interact with classmates socially, and as part of the learning community</a:t>
            </a:r>
          </a:p>
        </p:txBody>
      </p:sp>
      <p:sp>
        <p:nvSpPr>
          <p:cNvPr id="139" name="Line"/>
          <p:cNvSpPr/>
          <p:nvPr/>
        </p:nvSpPr>
        <p:spPr>
          <a:xfrm>
            <a:off x="762000" y="1371600"/>
            <a:ext cx="74676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  <p:bldP build="whole" bldLvl="1" animBg="1" rev="0" advAuto="0" spid="138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44" name="Group"/>
          <p:cNvGrpSpPr/>
          <p:nvPr/>
        </p:nvGrpSpPr>
        <p:grpSpPr>
          <a:xfrm>
            <a:off x="1447800" y="304800"/>
            <a:ext cx="6248400" cy="609601"/>
            <a:chOff x="0" y="0"/>
            <a:chExt cx="6248400" cy="609600"/>
          </a:xfrm>
        </p:grpSpPr>
        <p:sp>
          <p:nvSpPr>
            <p:cNvPr id="142" name="Rectangle"/>
            <p:cNvSpPr/>
            <p:nvPr/>
          </p:nvSpPr>
          <p:spPr>
            <a:xfrm>
              <a:off x="0" y="0"/>
              <a:ext cx="6248400" cy="609600"/>
            </a:xfrm>
            <a:prstGeom prst="rect">
              <a:avLst/>
            </a:prstGeom>
            <a:solidFill>
              <a:srgbClr val="E4B9A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b="1" sz="44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3" name="Adapted Computer Access"/>
            <p:cNvSpPr txBox="1"/>
            <p:nvPr/>
          </p:nvSpPr>
          <p:spPr>
            <a:xfrm>
              <a:off x="46037" y="60919"/>
              <a:ext cx="6156327" cy="5486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>
              <a:lvl1pPr algn="ctr">
                <a:defRPr b="1" sz="32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Adapted Computer Access</a:t>
              </a:r>
            </a:p>
          </p:txBody>
        </p:sp>
      </p:grpSp>
      <p:sp>
        <p:nvSpPr>
          <p:cNvPr id="145" name="Computer Input…"/>
          <p:cNvSpPr txBox="1"/>
          <p:nvPr/>
        </p:nvSpPr>
        <p:spPr>
          <a:xfrm>
            <a:off x="685800" y="1524000"/>
            <a:ext cx="3940175" cy="2378674"/>
          </a:xfrm>
          <a:prstGeom prst="rect">
            <a:avLst/>
          </a:prstGeom>
          <a:solidFill>
            <a:srgbClr val="C8E2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b="1" sz="2800">
                <a:solidFill>
                  <a:srgbClr val="33339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Computer Input</a:t>
            </a:r>
          </a:p>
          <a:p>
            <a:pPr lvl="1" marL="914400" indent="-45720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Standard keyboard</a:t>
            </a:r>
          </a:p>
          <a:p>
            <a:pPr lvl="1" marL="914400" indent="-45720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Adapted keyboards</a:t>
            </a:r>
          </a:p>
          <a:p>
            <a:pPr lvl="1" marL="914400" indent="-45720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Alternative keyboards</a:t>
            </a:r>
          </a:p>
          <a:p>
            <a:pPr lvl="1" marL="914400" indent="-45720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Communication devices</a:t>
            </a:r>
          </a:p>
          <a:p>
            <a:pPr lvl="1" marL="914400" indent="-45720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Voice to text software</a:t>
            </a:r>
          </a:p>
        </p:txBody>
      </p:sp>
      <p:sp>
        <p:nvSpPr>
          <p:cNvPr id="146" name="Computer Output…"/>
          <p:cNvSpPr txBox="1"/>
          <p:nvPr/>
        </p:nvSpPr>
        <p:spPr>
          <a:xfrm>
            <a:off x="4770120" y="1447800"/>
            <a:ext cx="3810635" cy="339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2800">
                <a:solidFill>
                  <a:srgbClr val="33339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Computer Output</a:t>
            </a:r>
          </a:p>
          <a:p>
            <a:pPr lvl="1" marL="914400" indent="-457200"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Text-to-speech</a:t>
            </a:r>
          </a:p>
          <a:p>
            <a:pPr lvl="1" marL="914400" indent="-457200"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Magnified screen images</a:t>
            </a:r>
          </a:p>
          <a:p>
            <a:pPr lvl="1" marL="914400" indent="-457200"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Tactile output</a:t>
            </a:r>
          </a:p>
          <a:p>
            <a:pPr>
              <a:spcBef>
                <a:spcPts val="600"/>
              </a:spcBef>
              <a:defRPr b="1" sz="2800">
                <a:solidFill>
                  <a:srgbClr val="33339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Computer Software</a:t>
            </a:r>
          </a:p>
          <a:p>
            <a:pPr lvl="1" marL="914400" indent="-457200"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Access and express information</a:t>
            </a:r>
          </a:p>
          <a:p>
            <a:pPr lvl="1" marL="914400" indent="-457200"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Produce evidence of learning</a:t>
            </a:r>
          </a:p>
        </p:txBody>
      </p:sp>
      <p:sp>
        <p:nvSpPr>
          <p:cNvPr id="147" name="Line"/>
          <p:cNvSpPr/>
          <p:nvPr/>
        </p:nvSpPr>
        <p:spPr>
          <a:xfrm>
            <a:off x="762000" y="1219200"/>
            <a:ext cx="72390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2" name="Group"/>
          <p:cNvGrpSpPr/>
          <p:nvPr/>
        </p:nvGrpSpPr>
        <p:grpSpPr>
          <a:xfrm>
            <a:off x="838200" y="304799"/>
            <a:ext cx="7793038" cy="1143002"/>
            <a:chOff x="0" y="0"/>
            <a:chExt cx="7793037" cy="1143000"/>
          </a:xfrm>
        </p:grpSpPr>
        <p:sp>
          <p:nvSpPr>
            <p:cNvPr id="150" name="Rectangle"/>
            <p:cNvSpPr/>
            <p:nvPr/>
          </p:nvSpPr>
          <p:spPr>
            <a:xfrm>
              <a:off x="0" y="-1"/>
              <a:ext cx="7793038" cy="1143002"/>
            </a:xfrm>
            <a:prstGeom prst="rect">
              <a:avLst/>
            </a:prstGeom>
            <a:solidFill>
              <a:srgbClr val="FFD25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b="1" sz="44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1" name="Assistive Technology For Individuals with Visual Impairments"/>
            <p:cNvSpPr txBox="1"/>
            <p:nvPr/>
          </p:nvSpPr>
          <p:spPr>
            <a:xfrm>
              <a:off x="46037" y="124419"/>
              <a:ext cx="7700964" cy="101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>
              <a:lvl1pPr algn="ctr">
                <a:defRPr b="1" sz="32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Assistive Technology For Individuals with Visual Impairments</a:t>
              </a:r>
            </a:p>
          </p:txBody>
        </p:sp>
      </p:grpSp>
      <p:grpSp>
        <p:nvGrpSpPr>
          <p:cNvPr id="155" name="Group"/>
          <p:cNvGrpSpPr/>
          <p:nvPr/>
        </p:nvGrpSpPr>
        <p:grpSpPr>
          <a:xfrm>
            <a:off x="2133600" y="1752600"/>
            <a:ext cx="4876800" cy="4356100"/>
            <a:chOff x="0" y="0"/>
            <a:chExt cx="4876799" cy="4356100"/>
          </a:xfrm>
        </p:grpSpPr>
        <p:sp>
          <p:nvSpPr>
            <p:cNvPr id="153" name="Rectangle"/>
            <p:cNvSpPr/>
            <p:nvPr/>
          </p:nvSpPr>
          <p:spPr>
            <a:xfrm>
              <a:off x="0" y="0"/>
              <a:ext cx="4876800" cy="435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4" name="Magnification devices…"/>
            <p:cNvSpPr txBox="1"/>
            <p:nvPr/>
          </p:nvSpPr>
          <p:spPr>
            <a:xfrm>
              <a:off x="101308" y="46037"/>
              <a:ext cx="4660210" cy="3475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lvl="1" marL="914400" indent="-45720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55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Magnification devices</a:t>
              </a:r>
            </a:p>
            <a:p>
              <a:pPr lvl="1" marL="914400" indent="-45720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55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Closed circuit television</a:t>
              </a:r>
            </a:p>
            <a:p>
              <a:pPr lvl="1" marL="914400" indent="-45720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55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Recorded materials</a:t>
              </a:r>
            </a:p>
            <a:p>
              <a:pPr lvl="1" marL="914400" indent="-45720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55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Braillers</a:t>
              </a:r>
            </a:p>
            <a:p>
              <a:pPr lvl="1" marL="914400" indent="-45720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55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Reading systems</a:t>
              </a:r>
            </a:p>
            <a:p>
              <a:pPr lvl="1" marL="914400" indent="-45720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55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Adapted tools and measuring devices</a:t>
              </a:r>
            </a:p>
          </p:txBody>
        </p:sp>
      </p:grpSp>
      <p:sp>
        <p:nvSpPr>
          <p:cNvPr id="156" name="Line"/>
          <p:cNvSpPr/>
          <p:nvPr/>
        </p:nvSpPr>
        <p:spPr>
          <a:xfrm>
            <a:off x="1371600" y="1676400"/>
            <a:ext cx="64008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61" name="Group"/>
          <p:cNvGrpSpPr/>
          <p:nvPr/>
        </p:nvGrpSpPr>
        <p:grpSpPr>
          <a:xfrm>
            <a:off x="1981200" y="1676400"/>
            <a:ext cx="5257800" cy="4292600"/>
            <a:chOff x="0" y="0"/>
            <a:chExt cx="5257800" cy="4292600"/>
          </a:xfrm>
        </p:grpSpPr>
        <p:sp>
          <p:nvSpPr>
            <p:cNvPr id="159" name="Rectangle"/>
            <p:cNvSpPr/>
            <p:nvPr/>
          </p:nvSpPr>
          <p:spPr>
            <a:xfrm>
              <a:off x="0" y="0"/>
              <a:ext cx="5257800" cy="4292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0" name="Hearing aids…"/>
            <p:cNvSpPr txBox="1"/>
            <p:nvPr/>
          </p:nvSpPr>
          <p:spPr>
            <a:xfrm>
              <a:off x="85788" y="209550"/>
              <a:ext cx="4926280" cy="3633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1" marL="742950" indent="-28575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55000"/>
                <a:buChar char="■"/>
                <a:defRPr sz="2800"/>
              </a:pPr>
              <a:r>
                <a:t>Hearing aids</a:t>
              </a:r>
            </a:p>
            <a:p>
              <a:pPr lvl="1" marL="742950" indent="-28575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55000"/>
                <a:buChar char="■"/>
                <a:defRPr sz="2800"/>
              </a:pPr>
              <a:r>
                <a:t>Telephone access: TDD</a:t>
              </a:r>
            </a:p>
            <a:p>
              <a:pPr lvl="1" marL="742950" indent="-28575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55000"/>
                <a:buChar char="■"/>
                <a:defRPr sz="2800"/>
              </a:pPr>
              <a:r>
                <a:t>Speech interpretation aids </a:t>
              </a:r>
            </a:p>
            <a:p>
              <a:pPr lvl="1" marL="742950" indent="-28575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55000"/>
                <a:buChar char="■"/>
                <a:defRPr sz="2800"/>
              </a:pPr>
              <a:r>
                <a:t>Alerting devices</a:t>
              </a:r>
            </a:p>
            <a:p>
              <a:pPr lvl="1" marL="742950" indent="-28575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55000"/>
                <a:buChar char="■"/>
                <a:defRPr sz="2800"/>
              </a:pPr>
              <a:r>
                <a:t>Classroom amplification systems</a:t>
              </a:r>
            </a:p>
            <a:p>
              <a:pPr lvl="1" marL="742950" indent="-28575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55000"/>
                <a:buChar char="■"/>
                <a:defRPr sz="2800"/>
              </a:pPr>
              <a:r>
                <a:t>FM units</a:t>
              </a:r>
            </a:p>
          </p:txBody>
        </p:sp>
      </p:grpSp>
      <p:sp>
        <p:nvSpPr>
          <p:cNvPr id="162" name="Assistive Technology For Individuals with Hearing Impairments"/>
          <p:cNvSpPr txBox="1"/>
          <p:nvPr/>
        </p:nvSpPr>
        <p:spPr>
          <a:xfrm>
            <a:off x="884237" y="429219"/>
            <a:ext cx="7700964" cy="1018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>
            <a:lvl1pPr algn="ctr">
              <a:defRPr b="1"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Assistive Technology For Individuals with Hearing Impairments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" name="Assistive Technology"/>
          <p:cNvSpPr txBox="1"/>
          <p:nvPr/>
        </p:nvSpPr>
        <p:spPr>
          <a:xfrm>
            <a:off x="731837" y="761081"/>
            <a:ext cx="7700964" cy="61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>
            <a:lvl1pPr>
              <a:defRPr b="1" sz="3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Assistive Technology</a:t>
            </a:r>
          </a:p>
        </p:txBody>
      </p:sp>
      <p:sp>
        <p:nvSpPr>
          <p:cNvPr id="38" name="Consider this quote from your text:…"/>
          <p:cNvSpPr/>
          <p:nvPr/>
        </p:nvSpPr>
        <p:spPr>
          <a:xfrm>
            <a:off x="609600" y="1981200"/>
            <a:ext cx="8153400" cy="2571305"/>
          </a:xfrm>
          <a:prstGeom prst="rect">
            <a:avLst/>
          </a:prstGeom>
          <a:solidFill>
            <a:srgbClr val="E3E4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Consider this quote from your text: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i="1">
                <a:latin typeface="+mj-lt"/>
                <a:ea typeface="+mj-ea"/>
                <a:cs typeface="+mj-cs"/>
                <a:sym typeface="Arial"/>
              </a:defRPr>
            </a:pPr>
            <a:r>
              <a:t>“From one perspective, we are all disabled, and technology helps us do things we could never accomplish otherwise.”</a:t>
            </a:r>
          </a:p>
          <a:p>
            <a:pPr>
              <a:defRPr i="1"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How does this perspective affect your thoughts about assistive technology in the classroom?</a:t>
            </a:r>
          </a:p>
        </p:txBody>
      </p:sp>
      <p:sp>
        <p:nvSpPr>
          <p:cNvPr id="39" name="Line"/>
          <p:cNvSpPr/>
          <p:nvPr/>
        </p:nvSpPr>
        <p:spPr>
          <a:xfrm>
            <a:off x="685800" y="1676400"/>
            <a:ext cx="76962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5" name="Persons who are blind:…"/>
          <p:cNvSpPr/>
          <p:nvPr/>
        </p:nvSpPr>
        <p:spPr>
          <a:xfrm>
            <a:off x="990600" y="1600200"/>
            <a:ext cx="3886200" cy="293706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457200" indent="-457200">
              <a:spcBef>
                <a:spcPts val="500"/>
              </a:spcBef>
              <a:defRPr b="1">
                <a:solidFill>
                  <a:srgbClr val="1C1C1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Persons who are blind:</a:t>
            </a:r>
          </a:p>
          <a:p>
            <a:pPr marL="457200" indent="-457200">
              <a:spcBef>
                <a:spcPts val="500"/>
              </a:spcBef>
              <a:buClr>
                <a:srgbClr val="1C1C1C"/>
              </a:buClr>
              <a:buSzPct val="100000"/>
              <a:buChar char="•"/>
              <a:defRPr>
                <a:solidFill>
                  <a:srgbClr val="1C1C1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Orientation and    mobility specialists</a:t>
            </a:r>
          </a:p>
          <a:p>
            <a:pPr marL="457200" indent="-457200">
              <a:spcBef>
                <a:spcPts val="500"/>
              </a:spcBef>
              <a:buClr>
                <a:srgbClr val="1C1C1C"/>
              </a:buClr>
              <a:buSzPct val="100000"/>
              <a:buChar char="•"/>
              <a:defRPr>
                <a:solidFill>
                  <a:srgbClr val="1C1C1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Sighted guides</a:t>
            </a:r>
          </a:p>
          <a:p>
            <a:pPr marL="457200" indent="-457200">
              <a:spcBef>
                <a:spcPts val="500"/>
              </a:spcBef>
              <a:buClr>
                <a:srgbClr val="1C1C1C"/>
              </a:buClr>
              <a:buSzPct val="100000"/>
              <a:buChar char="•"/>
              <a:defRPr>
                <a:solidFill>
                  <a:srgbClr val="1C1C1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Canes</a:t>
            </a:r>
          </a:p>
          <a:p>
            <a:pPr marL="457200" indent="-457200">
              <a:spcBef>
                <a:spcPts val="500"/>
              </a:spcBef>
              <a:buClr>
                <a:srgbClr val="1C1C1C"/>
              </a:buClr>
              <a:buSzPct val="100000"/>
              <a:buChar char="•"/>
              <a:defRPr>
                <a:solidFill>
                  <a:srgbClr val="1C1C1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Electronic travel aids</a:t>
            </a:r>
          </a:p>
        </p:txBody>
      </p:sp>
      <p:sp>
        <p:nvSpPr>
          <p:cNvPr id="166" name="Wheelchairs:…"/>
          <p:cNvSpPr/>
          <p:nvPr/>
        </p:nvSpPr>
        <p:spPr>
          <a:xfrm>
            <a:off x="5181600" y="2514600"/>
            <a:ext cx="2895600" cy="15045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>
              <a:defRPr b="1">
                <a:solidFill>
                  <a:srgbClr val="1C1C1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Wheelchairs:</a:t>
            </a:r>
          </a:p>
          <a:p>
            <a:pPr>
              <a:buSzPct val="100000"/>
              <a:buChar char="•"/>
              <a:defRPr>
                <a:solidFill>
                  <a:srgbClr val="1C1C1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Manual</a:t>
            </a:r>
          </a:p>
          <a:p>
            <a:pPr>
              <a:buSzPct val="100000"/>
              <a:buChar char="•"/>
              <a:defRPr>
                <a:solidFill>
                  <a:srgbClr val="1C1C1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Powered</a:t>
            </a:r>
          </a:p>
        </p:txBody>
      </p:sp>
      <p:sp>
        <p:nvSpPr>
          <p:cNvPr id="167" name="Vehicle accommodation"/>
          <p:cNvSpPr/>
          <p:nvPr/>
        </p:nvSpPr>
        <p:spPr>
          <a:xfrm>
            <a:off x="3962400" y="4419600"/>
            <a:ext cx="3323929" cy="437705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037" tIns="46037" rIns="46037" bIns="46037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Vehicle accommodation</a:t>
            </a:r>
          </a:p>
        </p:txBody>
      </p:sp>
      <p:sp>
        <p:nvSpPr>
          <p:cNvPr id="168" name="Assistive Technology For Mobility"/>
          <p:cNvSpPr txBox="1"/>
          <p:nvPr/>
        </p:nvSpPr>
        <p:spPr>
          <a:xfrm>
            <a:off x="960437" y="518119"/>
            <a:ext cx="7700964" cy="548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>
            <a:lvl1pPr algn="ctr">
              <a:defRPr b="1"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Assistive Technology For Mobility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3"/>
      <p:bldP build="whole" bldLvl="1" animBg="1" rev="0" advAuto="0" spid="165" grpId="1"/>
      <p:bldP build="whole" bldLvl="1" animBg="1" rev="0" advAuto="0" spid="16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1" name="Bumps in the Road…"/>
          <p:cNvSpPr txBox="1"/>
          <p:nvPr/>
        </p:nvSpPr>
        <p:spPr>
          <a:xfrm>
            <a:off x="1524000" y="457200"/>
            <a:ext cx="6096000" cy="929330"/>
          </a:xfrm>
          <a:prstGeom prst="rect">
            <a:avLst/>
          </a:prstGeom>
          <a:solidFill>
            <a:srgbClr val="C8E2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Bumps in the Road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defRPr b="1" i="1" sz="2800">
                <a:latin typeface="+mj-lt"/>
                <a:ea typeface="+mj-ea"/>
                <a:cs typeface="+mj-cs"/>
                <a:sym typeface="Arial"/>
              </a:defRPr>
            </a:pPr>
            <a:r>
              <a:t>Lack of Access</a:t>
            </a:r>
          </a:p>
        </p:txBody>
      </p:sp>
      <p:grpSp>
        <p:nvGrpSpPr>
          <p:cNvPr id="174" name="Group"/>
          <p:cNvGrpSpPr/>
          <p:nvPr/>
        </p:nvGrpSpPr>
        <p:grpSpPr>
          <a:xfrm>
            <a:off x="914400" y="1524000"/>
            <a:ext cx="7162800" cy="4356100"/>
            <a:chOff x="0" y="0"/>
            <a:chExt cx="7162800" cy="4356100"/>
          </a:xfrm>
        </p:grpSpPr>
        <p:sp>
          <p:nvSpPr>
            <p:cNvPr id="172" name="Rectangle"/>
            <p:cNvSpPr/>
            <p:nvPr/>
          </p:nvSpPr>
          <p:spPr>
            <a:xfrm>
              <a:off x="0" y="0"/>
              <a:ext cx="7162800" cy="435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3" name="Too often assistive technology is not available in some schools…"/>
            <p:cNvSpPr txBox="1"/>
            <p:nvPr/>
          </p:nvSpPr>
          <p:spPr>
            <a:xfrm>
              <a:off x="148797" y="46037"/>
              <a:ext cx="6844682" cy="2345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lvl="1" marL="457200" indent="0">
                <a:lnSpc>
                  <a:spcPct val="90000"/>
                </a:lnSpc>
                <a:spcBef>
                  <a:spcPts val="400"/>
                </a:spcBef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Too often assistive technology is not available in some schools</a:t>
              </a:r>
            </a:p>
            <a:p>
              <a:pPr lvl="1" marL="457200" indent="0">
                <a:lnSpc>
                  <a:spcPct val="90000"/>
                </a:lnSpc>
                <a:spcBef>
                  <a:spcPts val="400"/>
                </a:spcBef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lvl="1" marL="457200" indent="0">
                <a:lnSpc>
                  <a:spcPct val="90000"/>
                </a:lnSpc>
                <a:spcBef>
                  <a:spcPts val="400"/>
                </a:spcBef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What to do?</a:t>
              </a:r>
            </a:p>
            <a:p>
              <a:pPr lvl="1" marL="914400" indent="-457200">
                <a:lnSpc>
                  <a:spcPct val="90000"/>
                </a:lnSpc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Work to incorporate assistive technology into the over technology plan for the school</a:t>
              </a:r>
            </a:p>
            <a:p>
              <a:pPr lvl="1" marL="914400" indent="-457200">
                <a:lnSpc>
                  <a:spcPct val="90000"/>
                </a:lnSpc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Reach out and locate the local or regional assistive technology center to obtain assistance for your students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Back Pack…"/>
          <p:cNvSpPr txBox="1"/>
          <p:nvPr/>
        </p:nvSpPr>
        <p:spPr>
          <a:xfrm>
            <a:off x="1732763" y="381000"/>
            <a:ext cx="5210161" cy="1424345"/>
          </a:xfrm>
          <a:prstGeom prst="rect">
            <a:avLst/>
          </a:prstGeom>
          <a:solidFill>
            <a:srgbClr val="E4B9A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Back Pack</a:t>
            </a:r>
          </a:p>
          <a:p>
            <a:pPr algn="ctr">
              <a:defRPr i="1" sz="2800">
                <a:latin typeface="+mj-lt"/>
                <a:ea typeface="+mj-ea"/>
                <a:cs typeface="+mj-cs"/>
                <a:sym typeface="Arial"/>
              </a:defRPr>
            </a:pPr>
            <a:r>
              <a:t>Assistive Technology Goldmines</a:t>
            </a:r>
            <a:endParaRPr b="1" sz="3200"/>
          </a:p>
        </p:txBody>
      </p:sp>
      <p:sp>
        <p:nvSpPr>
          <p:cNvPr id="178" name="Closing the Gap…"/>
          <p:cNvSpPr txBox="1"/>
          <p:nvPr/>
        </p:nvSpPr>
        <p:spPr>
          <a:xfrm>
            <a:off x="1722120" y="2438400"/>
            <a:ext cx="5928360" cy="2596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Closing the Gap </a:t>
            </a:r>
            <a:endParaRPr sz="2800">
              <a:solidFill>
                <a:srgbClr val="333399"/>
              </a:solidFill>
            </a:endParaRPr>
          </a:p>
          <a:p>
            <a:pPr>
              <a:defRPr u="sng">
                <a:solidFill>
                  <a:srgbClr val="0000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www.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closingthegap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.com/index.lasso</a:t>
            </a:r>
            <a:r>
              <a:rPr u="none">
                <a:solidFill>
                  <a:srgbClr val="000000"/>
                </a:solidFill>
              </a:rPr>
              <a:t> 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National Center for Technology Innovation (NCTI) 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invalidUrl="" action="" tgtFrame="" tooltip="" history="1" highlightClick="0" endSnd="0"/>
              </a:rPr>
              <a:t>www.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invalidUrl="" action="" tgtFrame="" tooltip="" history="1" highlightClick="0" endSnd="0"/>
              </a:rPr>
              <a:t>nationaltechcenter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invalidUrl="" action="" tgtFrame="" tooltip="" history="1" highlightClick="0" endSnd="0"/>
              </a:rPr>
              <a:t>.org/</a:t>
            </a:r>
            <a:endParaRPr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9" name="Line"/>
          <p:cNvSpPr/>
          <p:nvPr/>
        </p:nvSpPr>
        <p:spPr>
          <a:xfrm>
            <a:off x="1752600" y="1981200"/>
            <a:ext cx="60198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" name="Including Cedric…"/>
          <p:cNvSpPr txBox="1"/>
          <p:nvPr/>
        </p:nvSpPr>
        <p:spPr>
          <a:xfrm>
            <a:off x="1188719" y="381000"/>
            <a:ext cx="6553836" cy="1423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20000"/>
              </a:lnSpc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Including Cedric </a:t>
            </a:r>
          </a:p>
          <a:p>
            <a:pPr algn="ctr">
              <a:lnSpc>
                <a:spcPct val="120000"/>
              </a:lnSpc>
              <a:defRPr i="1">
                <a:latin typeface="+mj-lt"/>
                <a:ea typeface="+mj-ea"/>
                <a:cs typeface="+mj-cs"/>
                <a:sym typeface="Arial"/>
              </a:defRPr>
            </a:pPr>
            <a:r>
              <a:t>with Help from Assistive Technology</a:t>
            </a:r>
            <a:endParaRPr b="1"/>
          </a:p>
        </p:txBody>
      </p:sp>
      <p:grpSp>
        <p:nvGrpSpPr>
          <p:cNvPr id="45" name="Group"/>
          <p:cNvGrpSpPr/>
          <p:nvPr/>
        </p:nvGrpSpPr>
        <p:grpSpPr>
          <a:xfrm>
            <a:off x="2053876" y="1855227"/>
            <a:ext cx="4456113" cy="3733801"/>
            <a:chOff x="0" y="0"/>
            <a:chExt cx="4456112" cy="3733800"/>
          </a:xfrm>
        </p:grpSpPr>
        <p:sp>
          <p:nvSpPr>
            <p:cNvPr id="43" name="Rectangle"/>
            <p:cNvSpPr/>
            <p:nvPr/>
          </p:nvSpPr>
          <p:spPr>
            <a:xfrm>
              <a:off x="0" y="0"/>
              <a:ext cx="4456113" cy="3733800"/>
            </a:xfrm>
            <a:prstGeom prst="rect">
              <a:avLst/>
            </a:prstGeom>
            <a:solidFill>
              <a:srgbClr val="C8E2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4" name="Cognitive disability, no verbal language, difficulty walking, interesting guy…"/>
            <p:cNvSpPr txBox="1"/>
            <p:nvPr/>
          </p:nvSpPr>
          <p:spPr>
            <a:xfrm>
              <a:off x="46037" y="0"/>
              <a:ext cx="4364039" cy="32254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Cognitive disability, no verbal language, difficulty walking, interesting guy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Yes-no communication device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Recorded message to the group about a family outing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All the students are learning about assistive technology</a:t>
              </a:r>
            </a:p>
          </p:txBody>
        </p:sp>
      </p:grpSp>
      <p:sp>
        <p:nvSpPr>
          <p:cNvPr id="46" name="Line"/>
          <p:cNvSpPr/>
          <p:nvPr/>
        </p:nvSpPr>
        <p:spPr>
          <a:xfrm>
            <a:off x="914400" y="1600200"/>
            <a:ext cx="71628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" name="Supporting Shannon…"/>
          <p:cNvSpPr txBox="1"/>
          <p:nvPr/>
        </p:nvSpPr>
        <p:spPr>
          <a:xfrm>
            <a:off x="1188719" y="228600"/>
            <a:ext cx="6553836" cy="1423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20000"/>
              </a:lnSpc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Supporting Shannon </a:t>
            </a:r>
          </a:p>
          <a:p>
            <a:pPr algn="ctr">
              <a:lnSpc>
                <a:spcPct val="120000"/>
              </a:lnSpc>
              <a:defRPr i="1">
                <a:latin typeface="+mj-lt"/>
                <a:ea typeface="+mj-ea"/>
                <a:cs typeface="+mj-cs"/>
                <a:sym typeface="Arial"/>
              </a:defRPr>
            </a:pPr>
            <a:r>
              <a:t>with Assistive Technology</a:t>
            </a:r>
            <a:endParaRPr b="1"/>
          </a:p>
        </p:txBody>
      </p:sp>
      <p:grpSp>
        <p:nvGrpSpPr>
          <p:cNvPr id="52" name="Group"/>
          <p:cNvGrpSpPr/>
          <p:nvPr/>
        </p:nvGrpSpPr>
        <p:grpSpPr>
          <a:xfrm>
            <a:off x="2237581" y="1708943"/>
            <a:ext cx="4456113" cy="4419601"/>
            <a:chOff x="0" y="0"/>
            <a:chExt cx="4456112" cy="4419600"/>
          </a:xfrm>
        </p:grpSpPr>
        <p:sp>
          <p:nvSpPr>
            <p:cNvPr id="50" name="Rectangle"/>
            <p:cNvSpPr/>
            <p:nvPr/>
          </p:nvSpPr>
          <p:spPr>
            <a:xfrm>
              <a:off x="0" y="0"/>
              <a:ext cx="4456113" cy="4419600"/>
            </a:xfrm>
            <a:prstGeom prst="rect">
              <a:avLst/>
            </a:prstGeom>
            <a:solidFill>
              <a:srgbClr val="C8E2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" name="Blind, planning to be a lawyer…"/>
            <p:cNvSpPr txBox="1"/>
            <p:nvPr/>
          </p:nvSpPr>
          <p:spPr>
            <a:xfrm>
              <a:off x="46037" y="0"/>
              <a:ext cx="4364039" cy="4334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Blind, planning to be a lawyer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Students read to her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Books on tape, CD, and MP3 files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Writes using a word processor and hears writing via DragonSpeak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Uses dictation software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History textbook scanned so it can be read aloud via software</a:t>
              </a:r>
            </a:p>
          </p:txBody>
        </p:sp>
      </p:grpSp>
      <p:sp>
        <p:nvSpPr>
          <p:cNvPr id="53" name="Line"/>
          <p:cNvSpPr/>
          <p:nvPr/>
        </p:nvSpPr>
        <p:spPr>
          <a:xfrm>
            <a:off x="914400" y="1447800"/>
            <a:ext cx="74676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" name="Sights to See…"/>
          <p:cNvSpPr txBox="1"/>
          <p:nvPr/>
        </p:nvSpPr>
        <p:spPr>
          <a:xfrm>
            <a:off x="1600200" y="457200"/>
            <a:ext cx="5578475" cy="1262569"/>
          </a:xfrm>
          <a:prstGeom prst="rect">
            <a:avLst/>
          </a:prstGeom>
          <a:solidFill>
            <a:srgbClr val="E4B9A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Sights to See</a:t>
            </a:r>
          </a:p>
          <a:p>
            <a:pPr algn="ctr">
              <a:defRPr i="1">
                <a:latin typeface="+mj-lt"/>
                <a:ea typeface="+mj-ea"/>
                <a:cs typeface="+mj-cs"/>
                <a:sym typeface="Arial"/>
              </a:defRPr>
            </a:pPr>
            <a:r>
              <a:t>Including Stacey and Shawn with Assistive Technology</a:t>
            </a:r>
          </a:p>
        </p:txBody>
      </p:sp>
      <p:sp>
        <p:nvSpPr>
          <p:cNvPr id="57" name="Line"/>
          <p:cNvSpPr/>
          <p:nvPr/>
        </p:nvSpPr>
        <p:spPr>
          <a:xfrm>
            <a:off x="2057400" y="1981200"/>
            <a:ext cx="51816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8" name="Stacey, as 6th grader, has a significant hearing loss.…"/>
          <p:cNvSpPr txBox="1"/>
          <p:nvPr/>
        </p:nvSpPr>
        <p:spPr>
          <a:xfrm>
            <a:off x="807719" y="2347912"/>
            <a:ext cx="7604761" cy="275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t>Stacey</a:t>
            </a:r>
            <a:r>
              <a:rPr b="0"/>
              <a:t>, as 6</a:t>
            </a:r>
            <a:r>
              <a:rPr b="0" baseline="30000"/>
              <a:t>th</a:t>
            </a:r>
            <a:r>
              <a:rPr b="0"/>
              <a:t> grader, has a significant hearing loss. </a:t>
            </a:r>
          </a:p>
          <a:p>
            <a:pPr>
              <a:defRPr sz="2000" u="sng">
                <a:solidFill>
                  <a:srgbClr val="0000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www.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nationaltechcenter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.org/index.php/2007/03/04/stacey/</a:t>
            </a:r>
          </a:p>
          <a:p>
            <a:pPr>
              <a:defRPr sz="2000" u="sng">
                <a:solidFill>
                  <a:srgbClr val="0000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t>Sean</a:t>
            </a:r>
            <a:r>
              <a:rPr b="0"/>
              <a:t>, a junior in high school, is blind. </a:t>
            </a:r>
          </a:p>
          <a:p>
            <a:pPr>
              <a:spcBef>
                <a:spcPts val="600"/>
              </a:spcBef>
              <a:defRPr sz="2000" u="sng">
                <a:solidFill>
                  <a:srgbClr val="0000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invalidUrl="" action="" tgtFrame="" tooltip="" history="1" highlightClick="0" endSnd="0"/>
              </a:rPr>
              <a:t>www.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invalidUrl="" action="" tgtFrame="" tooltip="" history="1" highlightClick="0" endSnd="0"/>
              </a:rPr>
              <a:t>nationaltechcenter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invalidUrl="" action="" tgtFrame="" tooltip="" history="1" highlightClick="0" endSnd="0"/>
              </a:rPr>
              <a:t>.org/index.php/2007/03/05/sean/</a:t>
            </a:r>
            <a:r>
              <a:rPr sz="2400" u="none">
                <a:solidFill>
                  <a:srgbClr val="000000"/>
                </a:solidFill>
              </a:rPr>
              <a:t> 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From the I Can Soar video of the National Center for Technology Innovation.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" name="Positive Outcomes  from Assistive Technology"/>
          <p:cNvSpPr txBox="1"/>
          <p:nvPr/>
        </p:nvSpPr>
        <p:spPr>
          <a:xfrm>
            <a:off x="1112837" y="429219"/>
            <a:ext cx="7700964" cy="1018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/>
          <a:p>
            <a:pPr algn="ctr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Positive Outcomes </a:t>
            </a:r>
            <a:br/>
            <a:r>
              <a:t>from Assistive Technology</a:t>
            </a:r>
          </a:p>
        </p:txBody>
      </p:sp>
      <p:grpSp>
        <p:nvGrpSpPr>
          <p:cNvPr id="64" name="Group"/>
          <p:cNvGrpSpPr/>
          <p:nvPr/>
        </p:nvGrpSpPr>
        <p:grpSpPr>
          <a:xfrm>
            <a:off x="2343943" y="1790700"/>
            <a:ext cx="4456114" cy="4114800"/>
            <a:chOff x="0" y="0"/>
            <a:chExt cx="4456112" cy="4114800"/>
          </a:xfrm>
        </p:grpSpPr>
        <p:sp>
          <p:nvSpPr>
            <p:cNvPr id="62" name="Rectangle"/>
            <p:cNvSpPr/>
            <p:nvPr/>
          </p:nvSpPr>
          <p:spPr>
            <a:xfrm>
              <a:off x="0" y="0"/>
              <a:ext cx="4456113" cy="4114800"/>
            </a:xfrm>
            <a:prstGeom prst="rect">
              <a:avLst/>
            </a:prstGeom>
            <a:solidFill>
              <a:srgbClr val="CAE4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" name="Increased self-motivation…"/>
            <p:cNvSpPr txBox="1"/>
            <p:nvPr/>
          </p:nvSpPr>
          <p:spPr>
            <a:xfrm>
              <a:off x="46037" y="0"/>
              <a:ext cx="4364039" cy="40869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Increased self-motivation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Increased independence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Greater participation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More accountability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Expanded learning and life experiences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New opportunities for interactions and communication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Changed vision of the child’s potential</a:t>
              </a:r>
            </a:p>
          </p:txBody>
        </p:sp>
      </p:grpSp>
      <p:sp>
        <p:nvSpPr>
          <p:cNvPr id="65" name="Line"/>
          <p:cNvSpPr/>
          <p:nvPr/>
        </p:nvSpPr>
        <p:spPr>
          <a:xfrm>
            <a:off x="914400" y="1600200"/>
            <a:ext cx="73152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6" name="Rectangle"/>
          <p:cNvSpPr/>
          <p:nvPr/>
        </p:nvSpPr>
        <p:spPr>
          <a:xfrm>
            <a:off x="4876800" y="1828800"/>
            <a:ext cx="3887788" cy="2611438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9" name="Assistive Technology: What is it?"/>
          <p:cNvSpPr txBox="1"/>
          <p:nvPr/>
        </p:nvSpPr>
        <p:spPr>
          <a:xfrm>
            <a:off x="1196974" y="1211856"/>
            <a:ext cx="7700964" cy="548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>
            <a:lvl1pPr>
              <a:defRPr b="1"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Assistive Technology: What is it?</a:t>
            </a:r>
          </a:p>
        </p:txBody>
      </p:sp>
      <p:sp>
        <p:nvSpPr>
          <p:cNvPr id="70" name="The use of any tool or device that can help a person perform a task or learn."/>
          <p:cNvSpPr/>
          <p:nvPr/>
        </p:nvSpPr>
        <p:spPr>
          <a:xfrm>
            <a:off x="1295400" y="2514600"/>
            <a:ext cx="3429000" cy="2112443"/>
          </a:xfrm>
          <a:prstGeom prst="rect">
            <a:avLst/>
          </a:prstGeom>
          <a:solidFill>
            <a:srgbClr val="93E4D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>
              <a:defRPr i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The use of any tool or device that can help a person perform a task or learn.</a:t>
            </a:r>
          </a:p>
        </p:txBody>
      </p:sp>
      <p:sp>
        <p:nvSpPr>
          <p:cNvPr id="71" name="Line"/>
          <p:cNvSpPr/>
          <p:nvPr/>
        </p:nvSpPr>
        <p:spPr>
          <a:xfrm>
            <a:off x="1371600" y="2133600"/>
            <a:ext cx="67056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72" name="8 yellowp74 lab retriever.jpeg" descr="8 yellowp74 lab retriev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2209800"/>
            <a:ext cx="3355975" cy="3459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5" name="Categories of Assistive Technology"/>
          <p:cNvSpPr txBox="1"/>
          <p:nvPr/>
        </p:nvSpPr>
        <p:spPr>
          <a:xfrm>
            <a:off x="579437" y="532481"/>
            <a:ext cx="8289926" cy="61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>
            <a:lvl1pPr>
              <a:defRPr b="1" sz="3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Categories of Assistive Technology</a:t>
            </a:r>
          </a:p>
        </p:txBody>
      </p:sp>
      <p:grpSp>
        <p:nvGrpSpPr>
          <p:cNvPr id="78" name="Group"/>
          <p:cNvGrpSpPr/>
          <p:nvPr/>
        </p:nvGrpSpPr>
        <p:grpSpPr>
          <a:xfrm>
            <a:off x="762000" y="1447800"/>
            <a:ext cx="7696200" cy="2020888"/>
            <a:chOff x="0" y="0"/>
            <a:chExt cx="7696200" cy="2020887"/>
          </a:xfrm>
        </p:grpSpPr>
        <p:sp>
          <p:nvSpPr>
            <p:cNvPr id="76" name="Rectangle"/>
            <p:cNvSpPr/>
            <p:nvPr/>
          </p:nvSpPr>
          <p:spPr>
            <a:xfrm>
              <a:off x="0" y="0"/>
              <a:ext cx="7696200" cy="2020888"/>
            </a:xfrm>
            <a:prstGeom prst="rect">
              <a:avLst/>
            </a:prstGeom>
            <a:solidFill>
              <a:srgbClr val="3333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285750" indent="-285750">
                <a:defRPr sz="20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" name="Low-tech…"/>
            <p:cNvSpPr txBox="1"/>
            <p:nvPr/>
          </p:nvSpPr>
          <p:spPr>
            <a:xfrm>
              <a:off x="46037" y="0"/>
              <a:ext cx="7604126" cy="1315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  <a:defRPr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Low-tech</a:t>
              </a:r>
            </a:p>
            <a:p>
              <a:pPr lvl="1" marL="285750" indent="171450">
                <a:defRPr sz="20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Rubber pads to hold materials on desks</a:t>
              </a:r>
            </a:p>
            <a:p>
              <a:pPr lvl="1" marL="285750" indent="171450">
                <a:defRPr sz="20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Large pencils</a:t>
              </a:r>
            </a:p>
            <a:p>
              <a:pPr lvl="1" marL="285750" indent="171450">
                <a:defRPr sz="20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Communication boards with pictures or words</a:t>
              </a:r>
            </a:p>
          </p:txBody>
        </p:sp>
      </p:grpSp>
      <p:sp>
        <p:nvSpPr>
          <p:cNvPr id="79" name="High-tech…"/>
          <p:cNvSpPr/>
          <p:nvPr/>
        </p:nvSpPr>
        <p:spPr>
          <a:xfrm>
            <a:off x="762000" y="3581400"/>
            <a:ext cx="7696200" cy="1549347"/>
          </a:xfrm>
          <a:prstGeom prst="rect">
            <a:avLst/>
          </a:prstGeom>
          <a:solidFill>
            <a:srgbClr val="33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>
              <a:spcBef>
                <a:spcPts val="600"/>
              </a:spcBef>
              <a:defRPr b="1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High-tech</a:t>
            </a:r>
          </a:p>
          <a:p>
            <a:pPr lvl="1">
              <a:spcBef>
                <a:spcPts val="400"/>
              </a:spcBef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Computers </a:t>
            </a:r>
          </a:p>
          <a:p>
            <a:pPr lvl="1">
              <a:spcBef>
                <a:spcPts val="400"/>
              </a:spcBef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Electronic alternative communication devices</a:t>
            </a:r>
          </a:p>
          <a:p>
            <a:pPr lvl="1">
              <a:spcBef>
                <a:spcPts val="400"/>
              </a:spcBef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Electronic wheelchairs with joystick or “puff-and-sip”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2"/>
      <p:bldP build="whole" bldLvl="1" animBg="1" rev="0" advAuto="0" spid="7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2" name="Journey Into the Classroom…"/>
          <p:cNvSpPr txBox="1"/>
          <p:nvPr/>
        </p:nvSpPr>
        <p:spPr>
          <a:xfrm>
            <a:off x="1798334" y="228600"/>
            <a:ext cx="5783869" cy="1169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6000"/>
              </a:lnSpc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Journey Into the Classroom</a:t>
            </a:r>
          </a:p>
          <a:p>
            <a:pPr algn="ctr">
              <a:lnSpc>
                <a:spcPct val="96000"/>
              </a:lnSpc>
              <a:defRPr b="1" i="1">
                <a:latin typeface="+mj-lt"/>
                <a:ea typeface="+mj-ea"/>
                <a:cs typeface="+mj-cs"/>
                <a:sym typeface="Arial"/>
              </a:defRPr>
            </a:pPr>
            <a:r>
              <a:t>Assistive Technology in the Classroom</a:t>
            </a:r>
          </a:p>
        </p:txBody>
      </p:sp>
      <p:grpSp>
        <p:nvGrpSpPr>
          <p:cNvPr id="85" name="Group"/>
          <p:cNvGrpSpPr/>
          <p:nvPr/>
        </p:nvGrpSpPr>
        <p:grpSpPr>
          <a:xfrm>
            <a:off x="2133600" y="1295400"/>
            <a:ext cx="4684713" cy="4114800"/>
            <a:chOff x="0" y="0"/>
            <a:chExt cx="4684712" cy="4114800"/>
          </a:xfrm>
        </p:grpSpPr>
        <p:sp>
          <p:nvSpPr>
            <p:cNvPr id="83" name="Rectangle"/>
            <p:cNvSpPr/>
            <p:nvPr/>
          </p:nvSpPr>
          <p:spPr>
            <a:xfrm>
              <a:off x="0" y="0"/>
              <a:ext cx="4684713" cy="4114800"/>
            </a:xfrm>
            <a:prstGeom prst="rect">
              <a:avLst/>
            </a:prstGeom>
            <a:solidFill>
              <a:srgbClr val="CAE4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" name="Manuel…"/>
            <p:cNvSpPr txBox="1"/>
            <p:nvPr/>
          </p:nvSpPr>
          <p:spPr>
            <a:xfrm>
              <a:off x="46037" y="0"/>
              <a:ext cx="4592639" cy="39406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defRPr b="1">
                  <a:latin typeface="+mj-lt"/>
                  <a:ea typeface="+mj-ea"/>
                  <a:cs typeface="+mj-cs"/>
                  <a:sym typeface="Arial"/>
                </a:defRPr>
              </a:pPr>
              <a:r>
                <a:t>Manuel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Uses AAC device to communicate at recess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Uses power wheelchair and Light Talker which allows him to talk via synthesized speech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Children help Manuel and he says “Let’s play ball”</a:t>
              </a:r>
            </a:p>
            <a:p>
              <a:pPr marL="342900" indent="-342900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SzPct val="60000"/>
                <a:buChar char="■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One of the other students hits the ball for him and he ‘runs’ in his wheelchair to first base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ends">
  <a:themeElements>
    <a:clrScheme name="Blend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end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end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ends">
  <a:themeElements>
    <a:clrScheme name="Blend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end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end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