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Tahoma"/>
        <a:ea typeface="Tahoma"/>
        <a:cs typeface="Tahoma"/>
        <a:sym typeface="Tahom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Tahoma"/>
        <a:ea typeface="Tahoma"/>
        <a:cs typeface="Tahoma"/>
        <a:sym typeface="Tahom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Tahoma"/>
        <a:ea typeface="Tahoma"/>
        <a:cs typeface="Tahoma"/>
        <a:sym typeface="Tahom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Tahoma"/>
        <a:ea typeface="Tahoma"/>
        <a:cs typeface="Tahoma"/>
        <a:sym typeface="Tahom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Tahoma"/>
        <a:ea typeface="Tahoma"/>
        <a:cs typeface="Tahoma"/>
        <a:sym typeface="Tahom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Tahoma"/>
        <a:ea typeface="Tahoma"/>
        <a:cs typeface="Tahoma"/>
        <a:sym typeface="Tahom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Tahoma"/>
        <a:ea typeface="Tahoma"/>
        <a:cs typeface="Tahoma"/>
        <a:sym typeface="Tahom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Tahoma"/>
        <a:ea typeface="Tahoma"/>
        <a:cs typeface="Tahoma"/>
        <a:sym typeface="Tahom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Tahoma"/>
        <a:ea typeface="Tahoma"/>
        <a:cs typeface="Tahoma"/>
        <a:sym typeface="Tahom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F5E1"/>
          </a:solidFill>
        </a:fill>
      </a:tcStyle>
    </a:wholeTbl>
    <a:band2H>
      <a:tcTxStyle b="def" i="def"/>
      <a:tcStyle>
        <a:tcBdr/>
        <a:fill>
          <a:solidFill>
            <a:srgbClr val="E6FAF1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" name="Shape 2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luecorners" descr="bluecorners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lide Number"/>
          <p:cNvSpPr txBox="1"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 anchor="ctr"/>
          <a:lstStyle>
            <a:lvl1pPr algn="r" defTabSz="914400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/>
          <p:nvPr>
            <p:ph type="sldNum" sz="quarter" idx="2"/>
          </p:nvPr>
        </p:nvSpPr>
        <p:spPr>
          <a:xfrm>
            <a:off x="4422869" y="6550660"/>
            <a:ext cx="298262" cy="3073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ctr" defTabSz="457200">
              <a:defRPr sz="14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3" name="bluegradientbar" descr="bluegradientbar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5334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/>
          <p:nvPr>
            <p:ph type="title"/>
          </p:nvPr>
        </p:nvSpPr>
        <p:spPr>
          <a:xfrm>
            <a:off x="457200" y="0"/>
            <a:ext cx="8229600" cy="1417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/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333399"/>
          </a:solidFill>
          <a:uFillTx/>
          <a:latin typeface="Tahoma"/>
          <a:ea typeface="Tahoma"/>
          <a:cs typeface="Tahoma"/>
          <a:sym typeface="Tahoma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333399"/>
          </a:solidFill>
          <a:uFillTx/>
          <a:latin typeface="Tahoma"/>
          <a:ea typeface="Tahoma"/>
          <a:cs typeface="Tahoma"/>
          <a:sym typeface="Tahoma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333399"/>
          </a:solidFill>
          <a:uFillTx/>
          <a:latin typeface="Tahoma"/>
          <a:ea typeface="Tahoma"/>
          <a:cs typeface="Tahoma"/>
          <a:sym typeface="Tahoma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333399"/>
          </a:solidFill>
          <a:uFillTx/>
          <a:latin typeface="Tahoma"/>
          <a:ea typeface="Tahoma"/>
          <a:cs typeface="Tahoma"/>
          <a:sym typeface="Tahoma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333399"/>
          </a:solidFill>
          <a:uFillTx/>
          <a:latin typeface="Tahoma"/>
          <a:ea typeface="Tahoma"/>
          <a:cs typeface="Tahoma"/>
          <a:sym typeface="Tahoma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333399"/>
          </a:solidFill>
          <a:uFillTx/>
          <a:latin typeface="Tahoma"/>
          <a:ea typeface="Tahoma"/>
          <a:cs typeface="Tahoma"/>
          <a:sym typeface="Tahoma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333399"/>
          </a:solidFill>
          <a:uFillTx/>
          <a:latin typeface="Tahoma"/>
          <a:ea typeface="Tahoma"/>
          <a:cs typeface="Tahoma"/>
          <a:sym typeface="Tahoma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333399"/>
          </a:solidFill>
          <a:uFillTx/>
          <a:latin typeface="Tahoma"/>
          <a:ea typeface="Tahoma"/>
          <a:cs typeface="Tahoma"/>
          <a:sym typeface="Tahoma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333399"/>
          </a:solidFill>
          <a:uFillTx/>
          <a:latin typeface="Tahoma"/>
          <a:ea typeface="Tahoma"/>
          <a:cs typeface="Tahoma"/>
          <a:sym typeface="Tahoma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3333CC"/>
        </a:buClr>
        <a:buSzPct val="60000"/>
        <a:buFontTx/>
        <a:buChar char="■"/>
        <a:tabLst/>
        <a:defRPr b="0" baseline="0" cap="none" i="0" spc="0" strike="noStrike" sz="3200" u="none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3333CC"/>
        </a:buClr>
        <a:buSzPct val="55000"/>
        <a:buFontTx/>
        <a:buChar char="■"/>
        <a:tabLst/>
        <a:defRPr b="0" baseline="0" cap="none" i="0" spc="0" strike="noStrike" sz="3200" u="none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3333CC"/>
        </a:buClr>
        <a:buSzPct val="50000"/>
        <a:buFontTx/>
        <a:buChar char="■"/>
        <a:tabLst/>
        <a:defRPr b="0" baseline="0" cap="none" i="0" spc="0" strike="noStrike" sz="3200" u="none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3333CC"/>
        </a:buClr>
        <a:buSzPct val="55000"/>
        <a:buFontTx/>
        <a:buChar char="■"/>
        <a:tabLst/>
        <a:defRPr b="0" baseline="0" cap="none" i="0" spc="0" strike="noStrike" sz="3200" u="none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3333CC"/>
        </a:buClr>
        <a:buSzPct val="50000"/>
        <a:buFontTx/>
        <a:buChar char="■"/>
        <a:tabLst/>
        <a:defRPr b="0" baseline="0" cap="none" i="0" spc="0" strike="noStrike" sz="3200" u="none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3333CC"/>
        </a:buClr>
        <a:buSzPct val="50000"/>
        <a:buFont typeface="Wingdings"/>
        <a:buChar char=""/>
        <a:tabLst/>
        <a:defRPr b="0" baseline="0" cap="none" i="0" spc="0" strike="noStrike" sz="3200" u="none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3333CC"/>
        </a:buClr>
        <a:buSzPct val="50000"/>
        <a:buFont typeface="Wingdings"/>
        <a:buChar char=""/>
        <a:tabLst/>
        <a:defRPr b="0" baseline="0" cap="none" i="0" spc="0" strike="noStrike" sz="3200" u="none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3333CC"/>
        </a:buClr>
        <a:buSzPct val="50000"/>
        <a:buFont typeface="Wingdings"/>
        <a:buChar char=""/>
        <a:tabLst/>
        <a:defRPr b="0" baseline="0" cap="none" i="0" spc="0" strike="noStrike" sz="3200" u="none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3333CC"/>
        </a:buClr>
        <a:buSzPct val="50000"/>
        <a:buFont typeface="Wingdings"/>
        <a:buChar char=""/>
        <a:tabLst/>
        <a:defRPr b="0" baseline="0" cap="none" i="0" spc="0" strike="noStrike" sz="3200" u="none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1pPr>
      <a:lvl2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2pPr>
      <a:lvl3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3pPr>
      <a:lvl4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4pPr>
      <a:lvl5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9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youtube.com/watch?v=ji3R30PT1PQ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hapter 7  Develop an Inclusive School and Classroom"/>
          <p:cNvSpPr txBox="1"/>
          <p:nvPr>
            <p:ph type="title" idx="4294967295"/>
          </p:nvPr>
        </p:nvSpPr>
        <p:spPr>
          <a:xfrm>
            <a:off x="609600" y="1676400"/>
            <a:ext cx="7772400" cy="1524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ctr" defTabSz="694944">
              <a:defRPr b="1" sz="3343">
                <a:latin typeface="+mn-lt"/>
                <a:ea typeface="+mn-ea"/>
                <a:cs typeface="+mn-cs"/>
                <a:sym typeface="Arial"/>
              </a:defRPr>
            </a:pPr>
            <a:r>
              <a:t>Chapter 7 </a:t>
            </a:r>
            <a:br/>
            <a:r>
              <a:t>Develop an Inclusive School and Classroom</a:t>
            </a:r>
          </a:p>
        </p:txBody>
      </p:sp>
      <p:sp>
        <p:nvSpPr>
          <p:cNvPr id="30" name="Use Space and Physical Resources to Support All Students"/>
          <p:cNvSpPr txBox="1"/>
          <p:nvPr>
            <p:ph type="body" sz="quarter" idx="4294967295"/>
          </p:nvPr>
        </p:nvSpPr>
        <p:spPr>
          <a:xfrm>
            <a:off x="990600" y="3505200"/>
            <a:ext cx="7010400" cy="124113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>
            <a:normAutofit fontScale="100000" lnSpcReduction="0"/>
          </a:bodyPr>
          <a:lstStyle/>
          <a:p>
            <a:pPr marL="0" indent="0">
              <a:spcBef>
                <a:spcPts val="0"/>
              </a:spcBef>
              <a:buClrTx/>
              <a:buSzTx/>
              <a:buNone/>
              <a:defRPr sz="2100"/>
            </a:pPr>
            <a:r>
              <a:t>Use Space and Physical Resources to Support All Students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4422869" y="6550660"/>
            <a:ext cx="298262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95" name="Group"/>
          <p:cNvGrpSpPr/>
          <p:nvPr/>
        </p:nvGrpSpPr>
        <p:grpSpPr>
          <a:xfrm>
            <a:off x="914400" y="304800"/>
            <a:ext cx="7543800" cy="998538"/>
            <a:chOff x="0" y="0"/>
            <a:chExt cx="7543800" cy="998537"/>
          </a:xfrm>
        </p:grpSpPr>
        <p:sp>
          <p:nvSpPr>
            <p:cNvPr id="93" name="Rectangle"/>
            <p:cNvSpPr/>
            <p:nvPr/>
          </p:nvSpPr>
          <p:spPr>
            <a:xfrm>
              <a:off x="0" y="0"/>
              <a:ext cx="7543800" cy="998538"/>
            </a:xfrm>
            <a:prstGeom prst="rect">
              <a:avLst/>
            </a:prstGeom>
            <a:solidFill>
              <a:srgbClr val="FDDE7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defTabSz="457200">
                <a:defRPr sz="1800">
                  <a:solidFill>
                    <a:srgbClr val="333399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" name="Lunch and recess Opportunity for disaster or community"/>
            <p:cNvSpPr txBox="1"/>
            <p:nvPr/>
          </p:nvSpPr>
          <p:spPr>
            <a:xfrm>
              <a:off x="46037" y="41794"/>
              <a:ext cx="7451726" cy="9567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b">
              <a:spAutoFit/>
            </a:bodyPr>
            <a:lstStyle/>
            <a:p>
              <a:pPr defTabSz="457200">
                <a:defRPr b="1" sz="3200">
                  <a:latin typeface="+mn-lt"/>
                  <a:ea typeface="+mn-ea"/>
                  <a:cs typeface="+mn-cs"/>
                  <a:sym typeface="Arial"/>
                </a:defRPr>
              </a:pPr>
              <a:r>
                <a:t>Lunch and recess</a:t>
              </a:r>
              <a:br/>
              <a:r>
                <a:rPr b="0" i="1" sz="2800"/>
                <a:t>Opportunity for disaster or community</a:t>
              </a:r>
            </a:p>
          </p:txBody>
        </p:sp>
      </p:grpSp>
      <p:sp>
        <p:nvSpPr>
          <p:cNvPr id="96" name="Rejection, isolation, racial tension all can occur in this more unstructured time…"/>
          <p:cNvSpPr txBox="1"/>
          <p:nvPr/>
        </p:nvSpPr>
        <p:spPr>
          <a:xfrm>
            <a:off x="884237" y="1600200"/>
            <a:ext cx="5470527" cy="3166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/>
          <a:p>
            <a:pPr marL="342900" indent="-342900" defTabSz="457200"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Rejection, isolation, racial tension all can occur in this more unstructured time</a:t>
            </a:r>
          </a:p>
          <a:p>
            <a:pPr marL="342900" indent="-342900" defTabSz="457200"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Need: positive opportunities for interaction</a:t>
            </a:r>
          </a:p>
          <a:p>
            <a:pPr lvl="1" marL="742950" indent="-285750" defTabSz="457200">
              <a:spcBef>
                <a:spcPts val="400"/>
              </a:spcBef>
              <a:buClr>
                <a:srgbClr val="FF0000"/>
              </a:buClr>
              <a:buSzPct val="55000"/>
              <a:buChar char="■"/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t>Provide interesting activities for free time with the help of teachers, aides, and community volunteers</a:t>
            </a:r>
          </a:p>
          <a:p>
            <a:pPr lvl="1" marL="742950" indent="-285750" defTabSz="457200">
              <a:spcBef>
                <a:spcPts val="400"/>
              </a:spcBef>
              <a:buClr>
                <a:srgbClr val="FF0000"/>
              </a:buClr>
              <a:buSzPct val="55000"/>
              <a:buChar char="■"/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t>Establish teacher/student discussion lunch groups</a:t>
            </a:r>
          </a:p>
          <a:p>
            <a:pPr lvl="1" marL="742950" indent="-285750" defTabSz="457200">
              <a:spcBef>
                <a:spcPts val="400"/>
              </a:spcBef>
              <a:buClr>
                <a:srgbClr val="FF0000"/>
              </a:buClr>
              <a:buSzPct val="55000"/>
              <a:buChar char="■"/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t>Assign older students jobs and responsibilities</a:t>
            </a:r>
          </a:p>
        </p:txBody>
      </p:sp>
      <p:sp>
        <p:nvSpPr>
          <p:cNvPr id="97" name="Line"/>
          <p:cNvSpPr/>
          <p:nvPr/>
        </p:nvSpPr>
        <p:spPr>
          <a:xfrm>
            <a:off x="838200" y="1524000"/>
            <a:ext cx="6019800" cy="0"/>
          </a:xfrm>
          <a:prstGeom prst="line">
            <a:avLst/>
          </a:prstGeom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9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Number"/>
          <p:cNvSpPr txBox="1"/>
          <p:nvPr>
            <p:ph type="sldNum" sz="quarter" idx="2"/>
          </p:nvPr>
        </p:nvSpPr>
        <p:spPr>
          <a:xfrm>
            <a:off x="4422869" y="6550660"/>
            <a:ext cx="298262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02" name="Group"/>
          <p:cNvGrpSpPr/>
          <p:nvPr/>
        </p:nvGrpSpPr>
        <p:grpSpPr>
          <a:xfrm>
            <a:off x="914400" y="380999"/>
            <a:ext cx="7793038" cy="1143002"/>
            <a:chOff x="0" y="0"/>
            <a:chExt cx="7793037" cy="1143000"/>
          </a:xfrm>
        </p:grpSpPr>
        <p:sp>
          <p:nvSpPr>
            <p:cNvPr id="100" name="Rectangle"/>
            <p:cNvSpPr/>
            <p:nvPr/>
          </p:nvSpPr>
          <p:spPr>
            <a:xfrm>
              <a:off x="0" y="-1"/>
              <a:ext cx="7793038" cy="1143002"/>
            </a:xfrm>
            <a:prstGeom prst="rect">
              <a:avLst/>
            </a:prstGeom>
            <a:solidFill>
              <a:srgbClr val="AAEEA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 defTabSz="457200">
                <a:defRPr b="1" sz="1800">
                  <a:solidFill>
                    <a:srgbClr val="333399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" name="School-wide Strategies"/>
            <p:cNvSpPr txBox="1"/>
            <p:nvPr/>
          </p:nvSpPr>
          <p:spPr>
            <a:xfrm>
              <a:off x="46037" y="124419"/>
              <a:ext cx="7700964" cy="10185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b">
              <a:spAutoFit/>
            </a:bodyPr>
            <a:lstStyle/>
            <a:p>
              <a:pPr algn="ctr" defTabSz="457200">
                <a:defRPr b="1" sz="3200">
                  <a:latin typeface="+mn-lt"/>
                  <a:ea typeface="+mn-ea"/>
                  <a:cs typeface="+mn-cs"/>
                  <a:sym typeface="Arial"/>
                </a:defRPr>
              </a:pPr>
              <a:r>
                <a:t>School-wide Strategies</a:t>
              </a:r>
              <a:br/>
            </a:p>
          </p:txBody>
        </p:sp>
      </p:grpSp>
      <p:grpSp>
        <p:nvGrpSpPr>
          <p:cNvPr id="105" name="Group"/>
          <p:cNvGrpSpPr/>
          <p:nvPr/>
        </p:nvGrpSpPr>
        <p:grpSpPr>
          <a:xfrm>
            <a:off x="2667000" y="1905000"/>
            <a:ext cx="3810000" cy="4114800"/>
            <a:chOff x="0" y="0"/>
            <a:chExt cx="3810000" cy="4114800"/>
          </a:xfrm>
        </p:grpSpPr>
        <p:sp>
          <p:nvSpPr>
            <p:cNvPr id="103" name="Rectangle"/>
            <p:cNvSpPr/>
            <p:nvPr/>
          </p:nvSpPr>
          <p:spPr>
            <a:xfrm>
              <a:off x="0" y="0"/>
              <a:ext cx="3810000" cy="4114800"/>
            </a:xfrm>
            <a:prstGeom prst="rect">
              <a:avLst/>
            </a:prstGeom>
            <a:solidFill>
              <a:srgbClr val="FDDE7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" name="Use specialized materials for ALL students…"/>
            <p:cNvSpPr txBox="1"/>
            <p:nvPr/>
          </p:nvSpPr>
          <p:spPr>
            <a:xfrm>
              <a:off x="46037" y="0"/>
              <a:ext cx="3717927" cy="29050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/>
            <a:p>
              <a:pPr marL="342900" indent="-342900" defTabSz="457200">
                <a:spcBef>
                  <a:spcPts val="400"/>
                </a:spcBef>
                <a:buClr>
                  <a:srgbClr val="3333CC"/>
                </a:buClr>
                <a:buSzPct val="60000"/>
                <a:buChar char="■"/>
                <a:defRPr sz="1800">
                  <a:latin typeface="+mn-lt"/>
                  <a:ea typeface="+mn-ea"/>
                  <a:cs typeface="+mn-cs"/>
                  <a:sym typeface="Arial"/>
                </a:defRPr>
              </a:pPr>
              <a:r>
                <a:t>Use specialized materials for ALL students</a:t>
              </a:r>
              <a:endParaRPr sz="1200"/>
            </a:p>
            <a:p>
              <a:pPr marL="342900" indent="-342900" defTabSz="457200">
                <a:spcBef>
                  <a:spcPts val="400"/>
                </a:spcBef>
                <a:buClr>
                  <a:srgbClr val="3333CC"/>
                </a:buClr>
                <a:buSzPct val="60000"/>
                <a:buChar char="■"/>
                <a:defRPr sz="1200">
                  <a:latin typeface="+mn-lt"/>
                  <a:ea typeface="+mn-ea"/>
                  <a:cs typeface="+mn-cs"/>
                  <a:sym typeface="Arial"/>
                </a:defRPr>
              </a:pPr>
            </a:p>
            <a:p>
              <a:pPr marL="342900" indent="-342900" defTabSz="457200">
                <a:spcBef>
                  <a:spcPts val="400"/>
                </a:spcBef>
                <a:buClr>
                  <a:srgbClr val="3333CC"/>
                </a:buClr>
                <a:buSzPct val="60000"/>
                <a:buChar char="■"/>
                <a:defRPr sz="1800">
                  <a:latin typeface="+mn-lt"/>
                  <a:ea typeface="+mn-ea"/>
                  <a:cs typeface="+mn-cs"/>
                  <a:sym typeface="Arial"/>
                </a:defRPr>
              </a:pPr>
              <a:r>
                <a:t>Inclusive transportation - beyond the ‘special bus’</a:t>
              </a:r>
              <a:endParaRPr sz="1200"/>
            </a:p>
            <a:p>
              <a:pPr marL="342900" indent="-342900" defTabSz="457200">
                <a:spcBef>
                  <a:spcPts val="400"/>
                </a:spcBef>
                <a:buClr>
                  <a:srgbClr val="3333CC"/>
                </a:buClr>
                <a:buSzPct val="60000"/>
                <a:buChar char="■"/>
                <a:defRPr sz="1200">
                  <a:latin typeface="+mn-lt"/>
                  <a:ea typeface="+mn-ea"/>
                  <a:cs typeface="+mn-cs"/>
                  <a:sym typeface="Arial"/>
                </a:defRPr>
              </a:pPr>
            </a:p>
            <a:p>
              <a:pPr marL="342900" indent="-342900" defTabSz="457200">
                <a:spcBef>
                  <a:spcPts val="400"/>
                </a:spcBef>
                <a:buClr>
                  <a:srgbClr val="3333CC"/>
                </a:buClr>
                <a:buSzPct val="60000"/>
                <a:buChar char="■"/>
                <a:defRPr sz="1800">
                  <a:latin typeface="+mn-lt"/>
                  <a:ea typeface="+mn-ea"/>
                  <a:cs typeface="+mn-cs"/>
                  <a:sym typeface="Arial"/>
                </a:defRPr>
              </a:pPr>
              <a:r>
                <a:t>Inclusive playgrounds -- </a:t>
              </a:r>
              <a:r>
                <a:rPr sz="2000"/>
                <a:t>designing for access and engagement for all students</a:t>
              </a:r>
            </a:p>
          </p:txBody>
        </p:sp>
      </p:grpSp>
      <p:sp>
        <p:nvSpPr>
          <p:cNvPr id="106" name="Line"/>
          <p:cNvSpPr/>
          <p:nvPr/>
        </p:nvSpPr>
        <p:spPr>
          <a:xfrm>
            <a:off x="1066800" y="1676400"/>
            <a:ext cx="7391400" cy="0"/>
          </a:xfrm>
          <a:prstGeom prst="line">
            <a:avLst/>
          </a:prstGeom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"/>
          <p:cNvSpPr txBox="1"/>
          <p:nvPr>
            <p:ph type="sldNum" sz="quarter" idx="2"/>
          </p:nvPr>
        </p:nvSpPr>
        <p:spPr>
          <a:xfrm>
            <a:off x="4422869" y="6550660"/>
            <a:ext cx="298262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9" name="Bumps in the Road…"/>
          <p:cNvSpPr txBox="1"/>
          <p:nvPr/>
        </p:nvSpPr>
        <p:spPr>
          <a:xfrm>
            <a:off x="381000" y="381000"/>
            <a:ext cx="8382000" cy="793785"/>
          </a:xfrm>
          <a:prstGeom prst="rect">
            <a:avLst/>
          </a:prstGeom>
          <a:solidFill>
            <a:srgbClr val="AAEEA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lnSpc>
                <a:spcPct val="90000"/>
              </a:lnSpc>
              <a:spcBef>
                <a:spcPts val="600"/>
              </a:spcBef>
              <a:defRPr b="1" sz="2800">
                <a:latin typeface="+mn-lt"/>
                <a:ea typeface="+mn-ea"/>
                <a:cs typeface="+mn-cs"/>
                <a:sym typeface="Arial"/>
              </a:defRPr>
            </a:pPr>
            <a:r>
              <a:t>Bumps in the Road</a:t>
            </a:r>
          </a:p>
          <a:p>
            <a:pPr algn="ctr" defTabSz="457200">
              <a:lnSpc>
                <a:spcPct val="90000"/>
              </a:lnSpc>
              <a:spcBef>
                <a:spcPts val="600"/>
              </a:spcBef>
              <a:defRPr b="1" i="1" sz="1800">
                <a:latin typeface="+mn-lt"/>
                <a:ea typeface="+mn-ea"/>
                <a:cs typeface="+mn-cs"/>
                <a:sym typeface="Arial"/>
              </a:defRPr>
            </a:pPr>
            <a:r>
              <a:t>Organizing For Control Rather Than Learning</a:t>
            </a:r>
          </a:p>
        </p:txBody>
      </p:sp>
      <p:grpSp>
        <p:nvGrpSpPr>
          <p:cNvPr id="112" name="Group"/>
          <p:cNvGrpSpPr/>
          <p:nvPr/>
        </p:nvGrpSpPr>
        <p:grpSpPr>
          <a:xfrm>
            <a:off x="381000" y="1523999"/>
            <a:ext cx="4876800" cy="4495801"/>
            <a:chOff x="0" y="0"/>
            <a:chExt cx="4876800" cy="4495800"/>
          </a:xfrm>
        </p:grpSpPr>
        <p:sp>
          <p:nvSpPr>
            <p:cNvPr id="110" name="Rectangle"/>
            <p:cNvSpPr/>
            <p:nvPr/>
          </p:nvSpPr>
          <p:spPr>
            <a:xfrm>
              <a:off x="0" y="0"/>
              <a:ext cx="4876800" cy="4495800"/>
            </a:xfrm>
            <a:prstGeom prst="rect">
              <a:avLst/>
            </a:prstGeom>
            <a:solidFill>
              <a:srgbClr val="3333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lnSpc>
                  <a:spcPct val="90000"/>
                </a:lnSpc>
                <a:spcBef>
                  <a:spcPts val="400"/>
                </a:spcBef>
                <a:defRPr sz="1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" name="Desks in rows…"/>
            <p:cNvSpPr txBox="1"/>
            <p:nvPr/>
          </p:nvSpPr>
          <p:spPr>
            <a:xfrm>
              <a:off x="46037" y="0"/>
              <a:ext cx="4784727" cy="27926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/>
            <a:p>
              <a:pPr marL="342900" indent="-342900" defTabSz="457200">
                <a:lnSpc>
                  <a:spcPct val="90000"/>
                </a:lnSpc>
                <a:spcBef>
                  <a:spcPts val="400"/>
                </a:spcBef>
                <a:buClr>
                  <a:srgbClr val="FDDE79"/>
                </a:buClr>
                <a:buSzPct val="60000"/>
                <a:buChar char="■"/>
                <a:defRPr sz="1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Desks in rows</a:t>
              </a:r>
            </a:p>
            <a:p>
              <a:pPr marL="342900" indent="-342900" defTabSz="457200">
                <a:lnSpc>
                  <a:spcPct val="90000"/>
                </a:lnSpc>
                <a:spcBef>
                  <a:spcPts val="400"/>
                </a:spcBef>
                <a:buClr>
                  <a:srgbClr val="FDDE79"/>
                </a:buClr>
                <a:buSzPct val="60000"/>
                <a:buChar char="■"/>
                <a:defRPr sz="1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Isolating students seen as problematic - desks facing wall, etc. </a:t>
              </a:r>
            </a:p>
            <a:p>
              <a:pPr marL="342900" indent="-342900" defTabSz="457200">
                <a:lnSpc>
                  <a:spcPct val="90000"/>
                </a:lnSpc>
                <a:spcBef>
                  <a:spcPts val="400"/>
                </a:spcBef>
                <a:buClr>
                  <a:srgbClr val="FDDE79"/>
                </a:buClr>
                <a:buSzPct val="60000"/>
                <a:buChar char="■"/>
                <a:defRPr sz="1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Places for ‘bad’ students</a:t>
              </a:r>
            </a:p>
            <a:p>
              <a:pPr marL="342900" indent="-342900" defTabSz="457200">
                <a:lnSpc>
                  <a:spcPct val="90000"/>
                </a:lnSpc>
                <a:spcBef>
                  <a:spcPts val="400"/>
                </a:spcBef>
                <a:buClr>
                  <a:srgbClr val="FDDE79"/>
                </a:buClr>
                <a:buSzPct val="60000"/>
                <a:buChar char="■"/>
                <a:defRPr sz="1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Such teachers believe welcoming environments will not work with ‘their’ students</a:t>
              </a:r>
            </a:p>
            <a:p>
              <a:pPr marL="342900" indent="-342900" defTabSz="457200">
                <a:lnSpc>
                  <a:spcPct val="90000"/>
                </a:lnSpc>
                <a:spcBef>
                  <a:spcPts val="400"/>
                </a:spcBef>
                <a:buClr>
                  <a:srgbClr val="FDDE79"/>
                </a:buClr>
                <a:buSzPct val="60000"/>
                <a:buChar char="■"/>
                <a:defRPr sz="1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No modeling, teaching or learning is occurring</a:t>
              </a:r>
            </a:p>
            <a:p>
              <a:pPr marL="342900" indent="-342900" defTabSz="457200">
                <a:lnSpc>
                  <a:spcPct val="90000"/>
                </a:lnSpc>
                <a:spcBef>
                  <a:spcPts val="400"/>
                </a:spcBef>
                <a:buClr>
                  <a:srgbClr val="FDDE79"/>
                </a:buClr>
                <a:buSzPct val="60000"/>
                <a:buChar char="■"/>
                <a:defRPr sz="1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The most suspensions in the school</a:t>
              </a:r>
            </a:p>
          </p:txBody>
        </p:sp>
      </p:grpSp>
      <p:grpSp>
        <p:nvGrpSpPr>
          <p:cNvPr id="115" name="Group"/>
          <p:cNvGrpSpPr/>
          <p:nvPr/>
        </p:nvGrpSpPr>
        <p:grpSpPr>
          <a:xfrm>
            <a:off x="5334000" y="1524000"/>
            <a:ext cx="3505200" cy="4495800"/>
            <a:chOff x="0" y="0"/>
            <a:chExt cx="3505200" cy="4495800"/>
          </a:xfrm>
        </p:grpSpPr>
        <p:sp>
          <p:nvSpPr>
            <p:cNvPr id="113" name="Rectangle"/>
            <p:cNvSpPr/>
            <p:nvPr/>
          </p:nvSpPr>
          <p:spPr>
            <a:xfrm>
              <a:off x="0" y="0"/>
              <a:ext cx="3505200" cy="4495800"/>
            </a:xfrm>
            <a:prstGeom prst="rect">
              <a:avLst/>
            </a:prstGeom>
            <a:solidFill>
              <a:srgbClr val="A8CBE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lnSpc>
                  <a:spcPct val="90000"/>
                </a:lnSpc>
                <a:spcBef>
                  <a:spcPts val="400"/>
                </a:spcBef>
                <a:defRPr sz="1800"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" name="What to do?…"/>
            <p:cNvSpPr txBox="1"/>
            <p:nvPr/>
          </p:nvSpPr>
          <p:spPr>
            <a:xfrm>
              <a:off x="46037" y="0"/>
              <a:ext cx="3413127" cy="26280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/>
            <a:p>
              <a:pPr marL="342900" indent="-342900" defTabSz="457200">
                <a:lnSpc>
                  <a:spcPct val="90000"/>
                </a:lnSpc>
                <a:spcBef>
                  <a:spcPts val="400"/>
                </a:spcBef>
                <a:defRPr sz="1800">
                  <a:latin typeface="+mn-lt"/>
                  <a:ea typeface="+mn-ea"/>
                  <a:cs typeface="+mn-cs"/>
                  <a:sym typeface="Arial"/>
                </a:defRPr>
              </a:pPr>
              <a:r>
                <a:t>What to do? </a:t>
              </a:r>
            </a:p>
            <a:p>
              <a:pPr marL="342900" indent="-342900" defTabSz="457200">
                <a:lnSpc>
                  <a:spcPct val="90000"/>
                </a:lnSpc>
                <a:spcBef>
                  <a:spcPts val="400"/>
                </a:spcBef>
                <a:buClr>
                  <a:srgbClr val="FDDE79"/>
                </a:buClr>
                <a:buSzPct val="60000"/>
                <a:buChar char="■"/>
                <a:defRPr sz="1800">
                  <a:latin typeface="+mn-lt"/>
                  <a:ea typeface="+mn-ea"/>
                  <a:cs typeface="+mn-cs"/>
                  <a:sym typeface="Arial"/>
                </a:defRPr>
              </a:pPr>
              <a:r>
                <a:t>Do you do this? If so, are you willing to question your assumptions and work towards a different approach?</a:t>
              </a:r>
            </a:p>
            <a:p>
              <a:pPr marL="342900" indent="-342900" defTabSz="457200">
                <a:lnSpc>
                  <a:spcPct val="90000"/>
                </a:lnSpc>
                <a:spcBef>
                  <a:spcPts val="400"/>
                </a:spcBef>
                <a:buClr>
                  <a:srgbClr val="FDDE79"/>
                </a:buClr>
                <a:buSzPct val="60000"/>
                <a:buChar char="■"/>
                <a:defRPr sz="1800">
                  <a:latin typeface="+mn-lt"/>
                  <a:ea typeface="+mn-ea"/>
                  <a:cs typeface="+mn-cs"/>
                  <a:sym typeface="Arial"/>
                </a:defRPr>
              </a:pPr>
              <a:r>
                <a:t>Get to know these teachers and help suggest and model other strategies. Offer help. They are overwhelmed!!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2" grpId="1"/>
      <p:bldP build="whole" bldLvl="1" animBg="1" rev="0" advAuto="0" spid="115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4422869" y="6550660"/>
            <a:ext cx="298262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20" name="Group"/>
          <p:cNvGrpSpPr/>
          <p:nvPr/>
        </p:nvGrpSpPr>
        <p:grpSpPr>
          <a:xfrm>
            <a:off x="1143000" y="80502"/>
            <a:ext cx="6858000" cy="1291099"/>
            <a:chOff x="0" y="0"/>
            <a:chExt cx="6858000" cy="1291097"/>
          </a:xfrm>
        </p:grpSpPr>
        <p:sp>
          <p:nvSpPr>
            <p:cNvPr id="118" name="Rectangle"/>
            <p:cNvSpPr/>
            <p:nvPr/>
          </p:nvSpPr>
          <p:spPr>
            <a:xfrm>
              <a:off x="0" y="148097"/>
              <a:ext cx="6858000" cy="1143001"/>
            </a:xfrm>
            <a:prstGeom prst="rect">
              <a:avLst/>
            </a:prstGeom>
            <a:solidFill>
              <a:srgbClr val="A8CBE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 defTabSz="457200">
                <a:defRPr sz="1800"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" name="The Classroom Designing an Inclusive Learning Community"/>
            <p:cNvSpPr txBox="1"/>
            <p:nvPr/>
          </p:nvSpPr>
          <p:spPr>
            <a:xfrm>
              <a:off x="46037" y="-1"/>
              <a:ext cx="6765926" cy="1291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b">
              <a:spAutoFit/>
            </a:bodyPr>
            <a:lstStyle/>
            <a:p>
              <a:pPr algn="ctr" defTabSz="457200">
                <a:defRPr b="1" sz="3200">
                  <a:latin typeface="+mn-lt"/>
                  <a:ea typeface="+mn-ea"/>
                  <a:cs typeface="+mn-cs"/>
                  <a:sym typeface="Arial"/>
                </a:defRPr>
              </a:pPr>
              <a:br/>
              <a:r>
                <a:t>The Classroom</a:t>
              </a:r>
              <a:br/>
              <a:r>
                <a:rPr i="1" sz="1800"/>
                <a:t>Designing an Inclusive Learning Community</a:t>
              </a:r>
            </a:p>
          </p:txBody>
        </p:sp>
      </p:grpSp>
      <p:grpSp>
        <p:nvGrpSpPr>
          <p:cNvPr id="123" name="Group"/>
          <p:cNvGrpSpPr/>
          <p:nvPr/>
        </p:nvGrpSpPr>
        <p:grpSpPr>
          <a:xfrm>
            <a:off x="2209800" y="1828800"/>
            <a:ext cx="4876800" cy="4038600"/>
            <a:chOff x="0" y="0"/>
            <a:chExt cx="4876800" cy="4038600"/>
          </a:xfrm>
        </p:grpSpPr>
        <p:sp>
          <p:nvSpPr>
            <p:cNvPr id="121" name="Rectangle"/>
            <p:cNvSpPr/>
            <p:nvPr/>
          </p:nvSpPr>
          <p:spPr>
            <a:xfrm>
              <a:off x="0" y="0"/>
              <a:ext cx="4876800" cy="4038600"/>
            </a:xfrm>
            <a:prstGeom prst="rect">
              <a:avLst/>
            </a:prstGeom>
            <a:solidFill>
              <a:srgbClr val="FFFF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lnSpc>
                  <a:spcPct val="90000"/>
                </a:lnSpc>
                <a:spcBef>
                  <a:spcPts val="400"/>
                </a:spcBef>
                <a:defRPr sz="1800">
                  <a:solidFill>
                    <a:srgbClr val="3333CC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" name="Establish a comfortable home-like atmosphere…"/>
            <p:cNvSpPr txBox="1"/>
            <p:nvPr/>
          </p:nvSpPr>
          <p:spPr>
            <a:xfrm>
              <a:off x="46037" y="0"/>
              <a:ext cx="4784727" cy="2256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/>
            <a:p>
              <a:pPr marL="342900" indent="-342900" defTabSz="457200">
                <a:lnSpc>
                  <a:spcPct val="90000"/>
                </a:lnSpc>
                <a:spcBef>
                  <a:spcPts val="400"/>
                </a:spcBef>
                <a:buClr>
                  <a:srgbClr val="3333CC"/>
                </a:buClr>
                <a:buSzPct val="60000"/>
                <a:buChar char="■"/>
                <a:defRPr sz="1800">
                  <a:solidFill>
                    <a:srgbClr val="3333CC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Establish a comfortable home-like atmosphere</a:t>
              </a:r>
            </a:p>
            <a:p>
              <a:pPr marL="342900" indent="-342900" defTabSz="457200">
                <a:lnSpc>
                  <a:spcPct val="90000"/>
                </a:lnSpc>
                <a:spcBef>
                  <a:spcPts val="400"/>
                </a:spcBef>
                <a:buClr>
                  <a:srgbClr val="3333CC"/>
                </a:buClr>
                <a:buSzPct val="60000"/>
                <a:buChar char="■"/>
                <a:defRPr sz="1800">
                  <a:solidFill>
                    <a:srgbClr val="3333CC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Allow for different learning styles</a:t>
              </a:r>
            </a:p>
            <a:p>
              <a:pPr marL="342900" indent="-342900" defTabSz="457200">
                <a:lnSpc>
                  <a:spcPct val="90000"/>
                </a:lnSpc>
                <a:spcBef>
                  <a:spcPts val="400"/>
                </a:spcBef>
                <a:buClr>
                  <a:srgbClr val="3333CC"/>
                </a:buClr>
                <a:buSzPct val="60000"/>
                <a:buChar char="■"/>
                <a:defRPr sz="1800">
                  <a:solidFill>
                    <a:srgbClr val="3333CC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Design multiple ways to access information</a:t>
              </a:r>
            </a:p>
            <a:p>
              <a:pPr marL="342900" indent="-342900" defTabSz="457200">
                <a:lnSpc>
                  <a:spcPct val="90000"/>
                </a:lnSpc>
                <a:spcBef>
                  <a:spcPts val="400"/>
                </a:spcBef>
                <a:buClr>
                  <a:srgbClr val="3333CC"/>
                </a:buClr>
                <a:buSzPct val="60000"/>
                <a:buChar char="■"/>
                <a:defRPr sz="1800">
                  <a:solidFill>
                    <a:srgbClr val="3333CC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Insure physical and sensory access</a:t>
              </a:r>
            </a:p>
            <a:p>
              <a:pPr marL="342900" indent="-342900" defTabSz="457200">
                <a:lnSpc>
                  <a:spcPct val="90000"/>
                </a:lnSpc>
                <a:spcBef>
                  <a:spcPts val="400"/>
                </a:spcBef>
                <a:buClr>
                  <a:srgbClr val="3333CC"/>
                </a:buClr>
                <a:buSzPct val="60000"/>
                <a:buChar char="■"/>
                <a:defRPr sz="1800">
                  <a:solidFill>
                    <a:srgbClr val="3333CC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Use space in the school to support inclusive teaching</a:t>
              </a:r>
            </a:p>
          </p:txBody>
        </p:sp>
      </p:grpSp>
      <p:sp>
        <p:nvSpPr>
          <p:cNvPr id="124" name="Line"/>
          <p:cNvSpPr/>
          <p:nvPr/>
        </p:nvSpPr>
        <p:spPr>
          <a:xfrm>
            <a:off x="1524000" y="1600200"/>
            <a:ext cx="5867400" cy="0"/>
          </a:xfrm>
          <a:prstGeom prst="line">
            <a:avLst/>
          </a:prstGeom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lide Number"/>
          <p:cNvSpPr txBox="1"/>
          <p:nvPr>
            <p:ph type="sldNum" sz="quarter" idx="2"/>
          </p:nvPr>
        </p:nvSpPr>
        <p:spPr>
          <a:xfrm>
            <a:off x="4422869" y="6550660"/>
            <a:ext cx="298262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7" name="TRADITIONAL CLASS ARRANGEMENT…"/>
          <p:cNvSpPr txBox="1"/>
          <p:nvPr/>
        </p:nvSpPr>
        <p:spPr>
          <a:xfrm>
            <a:off x="0" y="0"/>
            <a:ext cx="5410200" cy="2623962"/>
          </a:xfrm>
          <a:prstGeom prst="rect">
            <a:avLst/>
          </a:prstGeom>
          <a:solidFill>
            <a:srgbClr val="FFFFFF">
              <a:alpha val="5019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 defTabSz="457200">
              <a:defRPr b="1" sz="3200">
                <a:latin typeface="+mn-lt"/>
                <a:ea typeface="+mn-ea"/>
                <a:cs typeface="+mn-cs"/>
                <a:sym typeface="Arial"/>
              </a:defRPr>
            </a:pPr>
            <a:r>
              <a:t>TRADITIONAL CLASS ARRANGEMENT  </a:t>
            </a:r>
          </a:p>
          <a:p>
            <a:pPr marL="285750" indent="-285750" defTabSz="457200">
              <a:buSzPct val="100000"/>
              <a:buChar char="•"/>
              <a:defRPr b="1" sz="1800">
                <a:latin typeface="+mn-lt"/>
                <a:ea typeface="+mn-ea"/>
                <a:cs typeface="+mn-cs"/>
                <a:sym typeface="Arial"/>
              </a:defRPr>
            </a:pPr>
            <a:r>
              <a:t>Desks in rows. </a:t>
            </a:r>
          </a:p>
          <a:p>
            <a:pPr marL="285750" indent="-285750" defTabSz="457200">
              <a:buSzPct val="100000"/>
              <a:buChar char="•"/>
              <a:defRPr b="1" sz="1800">
                <a:latin typeface="+mn-lt"/>
                <a:ea typeface="+mn-ea"/>
                <a:cs typeface="+mn-cs"/>
                <a:sym typeface="Arial"/>
              </a:defRPr>
            </a:pPr>
            <a:r>
              <a:t>Little movement allowed.</a:t>
            </a:r>
          </a:p>
          <a:p>
            <a:pPr marL="285750" indent="-285750" defTabSz="457200">
              <a:buSzPct val="100000"/>
              <a:buChar char="•"/>
              <a:defRPr b="1" sz="1800">
                <a:latin typeface="+mn-lt"/>
                <a:ea typeface="+mn-ea"/>
                <a:cs typeface="+mn-cs"/>
                <a:sym typeface="Arial"/>
              </a:defRPr>
            </a:pPr>
            <a:r>
              <a:t>Bathroom in groups.</a:t>
            </a:r>
          </a:p>
          <a:p>
            <a:pPr marL="285750" indent="-285750" defTabSz="457200">
              <a:buSzPct val="100000"/>
              <a:buChar char="•"/>
              <a:defRPr b="1" sz="1800">
                <a:latin typeface="+mn-lt"/>
                <a:ea typeface="+mn-ea"/>
                <a:cs typeface="+mn-cs"/>
                <a:sym typeface="Arial"/>
              </a:defRPr>
            </a:pPr>
            <a:r>
              <a:t>Physical separation of child special needs - back or side of room.</a:t>
            </a:r>
          </a:p>
        </p:txBody>
      </p:sp>
      <p:sp>
        <p:nvSpPr>
          <p:cNvPr id="128" name="What negative impacts are there?…"/>
          <p:cNvSpPr txBox="1"/>
          <p:nvPr/>
        </p:nvSpPr>
        <p:spPr>
          <a:xfrm>
            <a:off x="1371600" y="3505200"/>
            <a:ext cx="7467600" cy="1887362"/>
          </a:xfrm>
          <a:prstGeom prst="rect">
            <a:avLst/>
          </a:prstGeom>
          <a:solidFill>
            <a:srgbClr val="A8CBE4">
              <a:alpha val="5019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 defTabSz="457200">
              <a:defRPr b="1" sz="3200">
                <a:solidFill>
                  <a:srgbClr val="29446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What negative impacts are there?   </a:t>
            </a:r>
          </a:p>
          <a:p>
            <a:pPr marL="285750" indent="-285750" defTabSz="457200">
              <a:buSzPct val="100000"/>
              <a:buChar char="•"/>
              <a:defRPr b="1" sz="1800">
                <a:solidFill>
                  <a:srgbClr val="29446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Constant work to ‘keep kids in their desk’</a:t>
            </a:r>
          </a:p>
          <a:p>
            <a:pPr marL="285750" indent="-285750" defTabSz="457200">
              <a:buSzPct val="100000"/>
              <a:buChar char="•"/>
              <a:defRPr b="1" sz="1800">
                <a:solidFill>
                  <a:srgbClr val="29446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Problems with kids that need to move.</a:t>
            </a:r>
          </a:p>
          <a:p>
            <a:pPr marL="285750" indent="-285750" defTabSz="457200">
              <a:buSzPct val="100000"/>
              <a:buChar char="•"/>
              <a:defRPr b="1" sz="1800">
                <a:solidFill>
                  <a:srgbClr val="29446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Lack of learning responsibility.</a:t>
            </a:r>
          </a:p>
          <a:p>
            <a:pPr marL="285750" indent="-285750" defTabSz="457200">
              <a:buSzPct val="100000"/>
              <a:buChar char="•"/>
              <a:defRPr b="1" sz="1800">
                <a:solidFill>
                  <a:srgbClr val="29446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Isolation of children with special needs.</a:t>
            </a:r>
          </a:p>
          <a:p>
            <a:pPr marL="285750" indent="-285750" defTabSz="457200">
              <a:buSzPct val="100000"/>
              <a:buChar char="•"/>
              <a:defRPr b="1" sz="1800">
                <a:solidFill>
                  <a:srgbClr val="29446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And more. . . </a:t>
            </a:r>
          </a:p>
        </p:txBody>
      </p:sp>
      <p:sp>
        <p:nvSpPr>
          <p:cNvPr id="129" name="Line"/>
          <p:cNvSpPr/>
          <p:nvPr/>
        </p:nvSpPr>
        <p:spPr>
          <a:xfrm>
            <a:off x="1600200" y="3124200"/>
            <a:ext cx="5181600" cy="0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Class="entr" nodeType="with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8" grpId="2"/>
      <p:bldP build="p" bldLvl="5" animBg="1" rev="0" advAuto="0" spid="12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lide Number"/>
          <p:cNvSpPr txBox="1"/>
          <p:nvPr>
            <p:ph type="sldNum" sz="quarter" idx="2"/>
          </p:nvPr>
        </p:nvSpPr>
        <p:spPr>
          <a:xfrm>
            <a:off x="4422869" y="6550660"/>
            <a:ext cx="298262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2" name="Rectangle"/>
          <p:cNvSpPr/>
          <p:nvPr/>
        </p:nvSpPr>
        <p:spPr>
          <a:xfrm>
            <a:off x="3962400" y="1600200"/>
            <a:ext cx="4648200" cy="4495800"/>
          </a:xfrm>
          <a:prstGeom prst="rect">
            <a:avLst/>
          </a:prstGeom>
          <a:solidFill>
            <a:srgbClr val="FFFFCC"/>
          </a:solidFill>
          <a:ln w="12700">
            <a:miter lim="400000"/>
          </a:ln>
        </p:spPr>
        <p:txBody>
          <a:bodyPr lIns="45719" rIns="45719"/>
          <a:lstStyle/>
          <a:p>
            <a:pPr defTabSz="457200">
              <a:defRPr sz="1800"/>
            </a:pPr>
          </a:p>
        </p:txBody>
      </p:sp>
      <p:sp>
        <p:nvSpPr>
          <p:cNvPr id="133" name="TOWARD UNIVERSAL DESIGN…"/>
          <p:cNvSpPr txBox="1"/>
          <p:nvPr/>
        </p:nvSpPr>
        <p:spPr>
          <a:xfrm>
            <a:off x="4191000" y="1676400"/>
            <a:ext cx="4251325" cy="239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57200" indent="-457200" defTabSz="457200">
              <a:defRPr b="1" sz="1800" u="sng">
                <a:latin typeface="+mn-lt"/>
                <a:ea typeface="+mn-ea"/>
                <a:cs typeface="+mn-cs"/>
                <a:sym typeface="Arial"/>
              </a:defRPr>
            </a:pPr>
            <a:r>
              <a:t>TOWARD UNIVERSAL DESIGN</a:t>
            </a:r>
          </a:p>
          <a:p>
            <a:pPr marL="457200" indent="-457200" defTabSz="457200">
              <a:buClr>
                <a:srgbClr val="000000"/>
              </a:buClr>
              <a:buSzPct val="100000"/>
              <a:buChar char="❑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Carpet areas for group time</a:t>
            </a:r>
          </a:p>
          <a:p>
            <a:pPr marL="457200" indent="-457200" defTabSz="457200">
              <a:buClr>
                <a:srgbClr val="000000"/>
              </a:buClr>
              <a:buSzPct val="100000"/>
              <a:buChar char="❑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Bathroom passes as needed.</a:t>
            </a:r>
          </a:p>
          <a:p>
            <a:pPr marL="457200" indent="-457200" defTabSz="457200">
              <a:buClr>
                <a:srgbClr val="000000"/>
              </a:buClr>
              <a:buSzPct val="100000"/>
              <a:buChar char="❑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Multiple places to read &amp; work -- under desk, corner, table, hall.  </a:t>
            </a:r>
          </a:p>
          <a:p>
            <a:pPr marL="457200" indent="-457200" defTabSz="457200">
              <a:buClr>
                <a:srgbClr val="000000"/>
              </a:buClr>
              <a:buSzPct val="100000"/>
              <a:buChar char="❑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Varied, integrated grouping and pairing of children</a:t>
            </a:r>
          </a:p>
          <a:p>
            <a:pPr marL="457200" indent="-457200" defTabSz="457200">
              <a:buClr>
                <a:srgbClr val="000000"/>
              </a:buClr>
              <a:buSzPct val="100000"/>
              <a:buChar char="❑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Space shared rather than owned.</a:t>
            </a:r>
          </a:p>
        </p:txBody>
      </p:sp>
      <p:sp>
        <p:nvSpPr>
          <p:cNvPr id="134" name="TRADITIONAL…"/>
          <p:cNvSpPr txBox="1"/>
          <p:nvPr/>
        </p:nvSpPr>
        <p:spPr>
          <a:xfrm>
            <a:off x="579437" y="1600200"/>
            <a:ext cx="3184526" cy="2484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/>
          <a:p>
            <a:pPr marL="457200" indent="-457200" defTabSz="457200">
              <a:defRPr b="1" sz="1800" u="sng">
                <a:latin typeface="+mn-lt"/>
                <a:ea typeface="+mn-ea"/>
                <a:cs typeface="+mn-cs"/>
                <a:sym typeface="Arial"/>
              </a:defRPr>
            </a:pPr>
            <a:r>
              <a:t>TRADITIONAL</a:t>
            </a:r>
          </a:p>
          <a:p>
            <a:pPr marL="457200" indent="-457200" defTabSz="457200">
              <a:buSzPct val="100000"/>
              <a:buChar char="❑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Desks in rows. </a:t>
            </a:r>
          </a:p>
          <a:p>
            <a:pPr marL="457200" indent="-457200" defTabSz="457200">
              <a:buSzPct val="100000"/>
              <a:buChar char="❑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Little movement allowed.</a:t>
            </a:r>
          </a:p>
          <a:p>
            <a:pPr marL="457200" indent="-457200" defTabSz="457200">
              <a:buSzPct val="100000"/>
              <a:buChar char="❑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Bathroom in groups.</a:t>
            </a:r>
          </a:p>
          <a:p>
            <a:pPr marL="457200" indent="-457200" defTabSz="457200">
              <a:buSzPct val="100000"/>
              <a:buChar char="❑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Physical separation of child</a:t>
            </a:r>
          </a:p>
          <a:p>
            <a:pPr marL="457200" indent="-457200" defTabSz="457200">
              <a:buSzPct val="100000"/>
              <a:buChar char="❑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Separate space, back of group</a:t>
            </a:r>
          </a:p>
        </p:txBody>
      </p:sp>
      <p:grpSp>
        <p:nvGrpSpPr>
          <p:cNvPr id="137" name="Group"/>
          <p:cNvGrpSpPr/>
          <p:nvPr/>
        </p:nvGrpSpPr>
        <p:grpSpPr>
          <a:xfrm>
            <a:off x="838200" y="-2377481"/>
            <a:ext cx="7772400" cy="3368082"/>
            <a:chOff x="0" y="0"/>
            <a:chExt cx="7772400" cy="3368080"/>
          </a:xfrm>
        </p:grpSpPr>
        <p:sp>
          <p:nvSpPr>
            <p:cNvPr id="135" name="Rectangle"/>
            <p:cNvSpPr/>
            <p:nvPr/>
          </p:nvSpPr>
          <p:spPr>
            <a:xfrm>
              <a:off x="0" y="2682280"/>
              <a:ext cx="7772400" cy="685801"/>
            </a:xfrm>
            <a:prstGeom prst="rect">
              <a:avLst/>
            </a:prstGeom>
            <a:solidFill>
              <a:srgbClr val="A8CBE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defTabSz="457200">
                <a:defRPr b="1" i="1" sz="1800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" name="Classroom Design and Arrangement"/>
            <p:cNvSpPr txBox="1"/>
            <p:nvPr/>
          </p:nvSpPr>
          <p:spPr>
            <a:xfrm>
              <a:off x="46037" y="0"/>
              <a:ext cx="7680326" cy="3368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b">
              <a:spAutoFit/>
            </a:bodyPr>
            <a:lstStyle/>
            <a:p>
              <a:pPr defTabSz="457200">
                <a:defRPr b="1" i="1" sz="3200">
                  <a:latin typeface="+mn-lt"/>
                  <a:ea typeface="+mn-ea"/>
                  <a:cs typeface="+mn-cs"/>
                  <a:sym typeface="Arial"/>
                </a:defRPr>
              </a:pPr>
              <a:br/>
              <a:br/>
              <a:br/>
              <a:br/>
              <a:br/>
              <a:br/>
              <a:r>
                <a:rPr i="0"/>
                <a:t>Classroom Design and Arrangement</a:t>
              </a:r>
              <a:r>
                <a:t>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Class="entr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4" grpId="3"/>
      <p:bldP build="whole" bldLvl="1" animBg="1" rev="0" advAuto="0" spid="132" grpId="1"/>
      <p:bldP build="p" bldLvl="5" animBg="1" rev="0" advAuto="0" spid="133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lide Number"/>
          <p:cNvSpPr txBox="1"/>
          <p:nvPr>
            <p:ph type="sldNum" sz="quarter" idx="2"/>
          </p:nvPr>
        </p:nvSpPr>
        <p:spPr>
          <a:xfrm>
            <a:off x="4422869" y="6550660"/>
            <a:ext cx="298262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42" name="Group"/>
          <p:cNvGrpSpPr/>
          <p:nvPr/>
        </p:nvGrpSpPr>
        <p:grpSpPr>
          <a:xfrm>
            <a:off x="1371600" y="457200"/>
            <a:ext cx="6240463" cy="617538"/>
            <a:chOff x="0" y="0"/>
            <a:chExt cx="6240462" cy="617537"/>
          </a:xfrm>
        </p:grpSpPr>
        <p:sp>
          <p:nvSpPr>
            <p:cNvPr id="140" name="Rectangle"/>
            <p:cNvSpPr/>
            <p:nvPr/>
          </p:nvSpPr>
          <p:spPr>
            <a:xfrm>
              <a:off x="0" y="0"/>
              <a:ext cx="6240463" cy="617538"/>
            </a:xfrm>
            <a:prstGeom prst="rect">
              <a:avLst/>
            </a:prstGeom>
            <a:solidFill>
              <a:srgbClr val="A8CBE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 defTabSz="457200">
                <a:defRPr sz="1800">
                  <a:solidFill>
                    <a:srgbClr val="333399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" name="What will the room look like?"/>
            <p:cNvSpPr txBox="1"/>
            <p:nvPr/>
          </p:nvSpPr>
          <p:spPr>
            <a:xfrm>
              <a:off x="46037" y="68856"/>
              <a:ext cx="6148389" cy="5486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b">
              <a:spAutoFit/>
            </a:bodyPr>
            <a:lstStyle>
              <a:lvl1pPr algn="ctr" defTabSz="457200">
                <a:defRPr b="1" sz="32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What will the room look like?</a:t>
              </a:r>
            </a:p>
          </p:txBody>
        </p:sp>
      </p:grpSp>
      <p:sp>
        <p:nvSpPr>
          <p:cNvPr id="143" name="Teacher’s desk to the side…"/>
          <p:cNvSpPr txBox="1"/>
          <p:nvPr/>
        </p:nvSpPr>
        <p:spPr>
          <a:xfrm>
            <a:off x="1951036" y="1447800"/>
            <a:ext cx="5546728" cy="2820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/>
          <a:p>
            <a:pPr marL="342900" indent="-342900" defTabSz="457200">
              <a:lnSpc>
                <a:spcPct val="90000"/>
              </a:lnSpc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Teacher’s desk to the side</a:t>
            </a:r>
          </a:p>
          <a:p>
            <a:pPr marL="342900" indent="-342900" defTabSz="457200">
              <a:lnSpc>
                <a:spcPct val="90000"/>
              </a:lnSpc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Displays of student work and interesting materials</a:t>
            </a:r>
          </a:p>
          <a:p>
            <a:pPr marL="342900" indent="-342900" defTabSz="457200">
              <a:lnSpc>
                <a:spcPct val="90000"/>
              </a:lnSpc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Students seated in groups</a:t>
            </a:r>
          </a:p>
          <a:p>
            <a:pPr marL="342900" indent="-342900" defTabSz="457200">
              <a:lnSpc>
                <a:spcPct val="90000"/>
              </a:lnSpc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Places for students to work alone</a:t>
            </a:r>
          </a:p>
          <a:p>
            <a:pPr marL="342900" indent="-342900" defTabSz="457200"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Learning Centers</a:t>
            </a:r>
          </a:p>
          <a:p>
            <a:pPr marL="342900" indent="-342900" defTabSz="457200"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Some students working in the hallways</a:t>
            </a:r>
          </a:p>
          <a:p>
            <a:pPr marL="342900" indent="-342900" defTabSz="457200"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Many opportunities for student movement</a:t>
            </a:r>
          </a:p>
          <a:p>
            <a:pPr marL="342900" indent="-342900" defTabSz="457200"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Food and drink easily available</a:t>
            </a:r>
          </a:p>
        </p:txBody>
      </p:sp>
      <p:sp>
        <p:nvSpPr>
          <p:cNvPr id="144" name="Line"/>
          <p:cNvSpPr/>
          <p:nvPr/>
        </p:nvSpPr>
        <p:spPr>
          <a:xfrm>
            <a:off x="1752600" y="1219200"/>
            <a:ext cx="5715000" cy="0"/>
          </a:xfrm>
          <a:prstGeom prst="line">
            <a:avLst/>
          </a:prstGeom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lide Number"/>
          <p:cNvSpPr txBox="1"/>
          <p:nvPr>
            <p:ph type="sldNum" sz="quarter" idx="2"/>
          </p:nvPr>
        </p:nvSpPr>
        <p:spPr>
          <a:xfrm>
            <a:off x="4422869" y="6550660"/>
            <a:ext cx="298262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7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934200" cy="5205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rcRect l="0" t="0" r="7499" b="0"/>
          <a:stretch>
            <a:fillRect/>
          </a:stretch>
        </p:blipFill>
        <p:spPr>
          <a:xfrm>
            <a:off x="5181600" y="4148137"/>
            <a:ext cx="3330575" cy="2703513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tudent cubbies to organize materials."/>
          <p:cNvSpPr txBox="1"/>
          <p:nvPr/>
        </p:nvSpPr>
        <p:spPr>
          <a:xfrm>
            <a:off x="731519" y="5410200"/>
            <a:ext cx="3870961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1000"/>
              </a:spcBef>
              <a:defRPr sz="1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Student cubbies to organize materials. </a:t>
            </a:r>
          </a:p>
        </p:txBody>
      </p:sp>
      <p:sp>
        <p:nvSpPr>
          <p:cNvPr id="150" name="Student work throughout the room."/>
          <p:cNvSpPr txBox="1"/>
          <p:nvPr/>
        </p:nvSpPr>
        <p:spPr>
          <a:xfrm>
            <a:off x="7284719" y="838200"/>
            <a:ext cx="1584961" cy="884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1000"/>
              </a:spcBef>
              <a:defRPr sz="1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Student work throughout the room.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lide Number"/>
          <p:cNvSpPr txBox="1"/>
          <p:nvPr>
            <p:ph type="sldNum" sz="quarter" idx="2"/>
          </p:nvPr>
        </p:nvSpPr>
        <p:spPr>
          <a:xfrm>
            <a:off x="4422869" y="6550660"/>
            <a:ext cx="298262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3912" y="325437"/>
            <a:ext cx="7162801" cy="5373688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Building A Model Of Our Town In An Inclusive 3rd Grade"/>
          <p:cNvSpPr txBox="1"/>
          <p:nvPr/>
        </p:nvSpPr>
        <p:spPr>
          <a:xfrm>
            <a:off x="5181600" y="4648200"/>
            <a:ext cx="3376613" cy="6173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1000"/>
              </a:spcBef>
              <a:defRPr b="1" sz="1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Building A Model Of Our Town In An Inclusive 3rd Grade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Number"/>
          <p:cNvSpPr txBox="1"/>
          <p:nvPr>
            <p:ph type="sldNum" sz="quarter" idx="2"/>
          </p:nvPr>
        </p:nvSpPr>
        <p:spPr>
          <a:xfrm>
            <a:off x="4422869" y="6550660"/>
            <a:ext cx="298262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7" name="Compile materials to address multiple intelligences and learning styles…"/>
          <p:cNvSpPr/>
          <p:nvPr/>
        </p:nvSpPr>
        <p:spPr>
          <a:xfrm>
            <a:off x="1600200" y="1295400"/>
            <a:ext cx="5648325" cy="2303669"/>
          </a:xfrm>
          <a:prstGeom prst="rect">
            <a:avLst/>
          </a:prstGeom>
          <a:solidFill>
            <a:srgbClr val="E4CAB2"/>
          </a:solidFill>
          <a:ln w="3175">
            <a:solidFill>
              <a:srgbClr val="333399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/>
          <a:p>
            <a:pPr marL="685800" indent="-685800" defTabSz="457200">
              <a:spcBef>
                <a:spcPts val="200"/>
              </a:spcBef>
              <a:buSzPct val="100000"/>
              <a:buChar char="❖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Compile materials to address multiple intelligences and learning styles</a:t>
            </a:r>
          </a:p>
          <a:p>
            <a:pPr marL="685800" indent="-685800" defTabSz="457200">
              <a:spcBef>
                <a:spcPts val="200"/>
              </a:spcBef>
              <a:buSzPct val="100000"/>
              <a:buChar char="❖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Analyze the classroom from the perspective of individuals with different types of disabilities.</a:t>
            </a:r>
          </a:p>
          <a:p>
            <a:pPr marL="685800" indent="-685800" defTabSz="457200">
              <a:spcBef>
                <a:spcPts val="200"/>
              </a:spcBef>
              <a:buSzPct val="100000"/>
              <a:buChar char="❖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Provide a multitude of books at multiple levels</a:t>
            </a:r>
          </a:p>
          <a:p>
            <a:pPr marL="685800" indent="-685800" defTabSz="457200">
              <a:spcBef>
                <a:spcPts val="200"/>
              </a:spcBef>
              <a:buSzPct val="100000"/>
              <a:buChar char="❖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Utilize computers as ongoing tools within the classroom as well as communication tools with parents.</a:t>
            </a:r>
          </a:p>
        </p:txBody>
      </p:sp>
      <p:sp>
        <p:nvSpPr>
          <p:cNvPr id="158" name="Multiple Strategies"/>
          <p:cNvSpPr txBox="1"/>
          <p:nvPr/>
        </p:nvSpPr>
        <p:spPr>
          <a:xfrm>
            <a:off x="2408236" y="365719"/>
            <a:ext cx="4271965" cy="548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37" tIns="46037" rIns="46037" bIns="46037" anchor="b">
            <a:spAutoFit/>
          </a:bodyPr>
          <a:lstStyle>
            <a:lvl1pPr defTabSz="457200">
              <a:defRPr b="1" sz="3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Multiple Strategies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7" dur="500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0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5" dur="500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20" dur="500"/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25" dur="500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"/>
          <p:cNvSpPr txBox="1"/>
          <p:nvPr>
            <p:ph type="sldNum" sz="quarter" idx="2"/>
          </p:nvPr>
        </p:nvSpPr>
        <p:spPr>
          <a:xfrm>
            <a:off x="4471399" y="6550660"/>
            <a:ext cx="201202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5" name="Group"/>
          <p:cNvGrpSpPr/>
          <p:nvPr/>
        </p:nvGrpSpPr>
        <p:grpSpPr>
          <a:xfrm>
            <a:off x="1295399" y="228600"/>
            <a:ext cx="6421439" cy="762001"/>
            <a:chOff x="0" y="0"/>
            <a:chExt cx="6421437" cy="762000"/>
          </a:xfrm>
        </p:grpSpPr>
        <p:sp>
          <p:nvSpPr>
            <p:cNvPr id="33" name="Rectangle"/>
            <p:cNvSpPr/>
            <p:nvPr/>
          </p:nvSpPr>
          <p:spPr>
            <a:xfrm>
              <a:off x="-1" y="0"/>
              <a:ext cx="6421439" cy="762000"/>
            </a:xfrm>
            <a:prstGeom prst="rect">
              <a:avLst/>
            </a:prstGeom>
            <a:solidFill>
              <a:srgbClr val="A8CBE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 defTabSz="457200">
                <a:defRPr b="1" sz="1800">
                  <a:solidFill>
                    <a:srgbClr val="333399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" name="A High School for Learning"/>
            <p:cNvSpPr txBox="1"/>
            <p:nvPr/>
          </p:nvSpPr>
          <p:spPr>
            <a:xfrm>
              <a:off x="46036" y="213319"/>
              <a:ext cx="6329365" cy="5486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b">
              <a:spAutoFit/>
            </a:bodyPr>
            <a:lstStyle>
              <a:lvl1pPr algn="ctr" defTabSz="457200">
                <a:defRPr b="1" sz="32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A High School for Learning</a:t>
              </a:r>
            </a:p>
          </p:txBody>
        </p:sp>
      </p:grpSp>
      <p:grpSp>
        <p:nvGrpSpPr>
          <p:cNvPr id="38" name="Group"/>
          <p:cNvGrpSpPr/>
          <p:nvPr/>
        </p:nvGrpSpPr>
        <p:grpSpPr>
          <a:xfrm>
            <a:off x="1905000" y="1447799"/>
            <a:ext cx="5149850" cy="3657601"/>
            <a:chOff x="0" y="0"/>
            <a:chExt cx="5149850" cy="3657600"/>
          </a:xfrm>
        </p:grpSpPr>
        <p:sp>
          <p:nvSpPr>
            <p:cNvPr id="36" name="Rectangle"/>
            <p:cNvSpPr/>
            <p:nvPr/>
          </p:nvSpPr>
          <p:spPr>
            <a:xfrm>
              <a:off x="0" y="0"/>
              <a:ext cx="5149850" cy="3657600"/>
            </a:xfrm>
            <a:prstGeom prst="rect">
              <a:avLst/>
            </a:prstGeom>
            <a:solidFill>
              <a:srgbClr val="E4CA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lnSpc>
                  <a:spcPct val="90000"/>
                </a:lnSpc>
                <a:spcBef>
                  <a:spcPts val="400"/>
                </a:spcBef>
                <a:defRPr sz="1800"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" name="“We Are a Learning Community” - an engaging theme…"/>
            <p:cNvSpPr txBox="1"/>
            <p:nvPr/>
          </p:nvSpPr>
          <p:spPr>
            <a:xfrm>
              <a:off x="46037" y="0"/>
              <a:ext cx="5057777" cy="2496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/>
            <a:p>
              <a:pPr marL="342900" indent="-342900" defTabSz="457200">
                <a:lnSpc>
                  <a:spcPct val="90000"/>
                </a:lnSpc>
                <a:spcBef>
                  <a:spcPts val="400"/>
                </a:spcBef>
                <a:buClr>
                  <a:srgbClr val="3333CC"/>
                </a:buClr>
                <a:buSzPct val="60000"/>
                <a:buChar char="■"/>
                <a:defRPr sz="1800">
                  <a:latin typeface="+mn-lt"/>
                  <a:ea typeface="+mn-ea"/>
                  <a:cs typeface="+mn-cs"/>
                  <a:sym typeface="Arial"/>
                </a:defRPr>
              </a:pPr>
              <a:r>
                <a:t>“We Are a Learning Community” - an engaging theme</a:t>
              </a:r>
            </a:p>
            <a:p>
              <a:pPr marL="342900" indent="-342900" defTabSz="457200">
                <a:lnSpc>
                  <a:spcPct val="90000"/>
                </a:lnSpc>
                <a:spcBef>
                  <a:spcPts val="400"/>
                </a:spcBef>
                <a:buClr>
                  <a:srgbClr val="3333CC"/>
                </a:buClr>
                <a:buSzPct val="60000"/>
                <a:buChar char="■"/>
                <a:defRPr sz="1800">
                  <a:latin typeface="+mn-lt"/>
                  <a:ea typeface="+mn-ea"/>
                  <a:cs typeface="+mn-cs"/>
                  <a:sym typeface="Arial"/>
                </a:defRPr>
              </a:pPr>
              <a:r>
                <a:t>Commons area for events and social interaction</a:t>
              </a:r>
            </a:p>
            <a:p>
              <a:pPr marL="342900" indent="-342900" defTabSz="457200">
                <a:lnSpc>
                  <a:spcPct val="90000"/>
                </a:lnSpc>
                <a:spcBef>
                  <a:spcPts val="400"/>
                </a:spcBef>
                <a:buClr>
                  <a:srgbClr val="3333CC"/>
                </a:buClr>
                <a:buSzPct val="60000"/>
                <a:buChar char="■"/>
                <a:defRPr sz="1800">
                  <a:latin typeface="+mn-lt"/>
                  <a:ea typeface="+mn-ea"/>
                  <a:cs typeface="+mn-cs"/>
                  <a:sym typeface="Arial"/>
                </a:defRPr>
              </a:pPr>
              <a:r>
                <a:t>Room connections for interdisciplinary teaching</a:t>
              </a:r>
            </a:p>
            <a:p>
              <a:pPr marL="342900" indent="-342900" defTabSz="457200">
                <a:lnSpc>
                  <a:spcPct val="90000"/>
                </a:lnSpc>
                <a:spcBef>
                  <a:spcPts val="400"/>
                </a:spcBef>
                <a:buClr>
                  <a:srgbClr val="3333CC"/>
                </a:buClr>
                <a:buSzPct val="60000"/>
                <a:buChar char="■"/>
                <a:defRPr sz="1800">
                  <a:latin typeface="+mn-lt"/>
                  <a:ea typeface="+mn-ea"/>
                  <a:cs typeface="+mn-cs"/>
                  <a:sym typeface="Arial"/>
                </a:defRPr>
              </a:pPr>
              <a:r>
                <a:t>No special education rooms -- all push in services</a:t>
              </a:r>
            </a:p>
            <a:p>
              <a:pPr marL="342900" indent="-342900" defTabSz="457200">
                <a:lnSpc>
                  <a:spcPct val="90000"/>
                </a:lnSpc>
                <a:spcBef>
                  <a:spcPts val="400"/>
                </a:spcBef>
                <a:buClr>
                  <a:srgbClr val="3333CC"/>
                </a:buClr>
                <a:buSzPct val="60000"/>
                <a:buChar char="■"/>
                <a:defRPr sz="1800">
                  <a:latin typeface="+mn-lt"/>
                  <a:ea typeface="+mn-ea"/>
                  <a:cs typeface="+mn-cs"/>
                  <a:sym typeface="Arial"/>
                </a:defRPr>
              </a:pPr>
              <a:r>
                <a:t>Learning resource center for all students</a:t>
              </a:r>
            </a:p>
          </p:txBody>
        </p:sp>
      </p:grpSp>
      <p:sp>
        <p:nvSpPr>
          <p:cNvPr id="39" name="Line"/>
          <p:cNvSpPr/>
          <p:nvPr/>
        </p:nvSpPr>
        <p:spPr>
          <a:xfrm>
            <a:off x="1295400" y="1143000"/>
            <a:ext cx="6019800" cy="0"/>
          </a:xfrm>
          <a:prstGeom prst="line">
            <a:avLst/>
          </a:prstGeom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" grpId="2"/>
      <p:bldP build="whole" bldLvl="1" animBg="1" rev="0" advAuto="0" spid="3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4422869" y="6550660"/>
            <a:ext cx="298262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1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rcRect l="11999" t="0" r="11999" b="0"/>
          <a:stretch>
            <a:fillRect/>
          </a:stretch>
        </p:blipFill>
        <p:spPr>
          <a:xfrm>
            <a:off x="2819399" y="0"/>
            <a:ext cx="6324602" cy="5595938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Creating An Interesting Room With A Range Of Centers For Different Types Of Work…"/>
          <p:cNvSpPr txBox="1"/>
          <p:nvPr/>
        </p:nvSpPr>
        <p:spPr>
          <a:xfrm>
            <a:off x="0" y="304799"/>
            <a:ext cx="2895600" cy="30329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74625" indent="-174625" defTabSz="457200">
              <a:spcBef>
                <a:spcPts val="1000"/>
              </a:spcBef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  </a:t>
            </a:r>
            <a:r>
              <a:rPr b="1"/>
              <a:t>Creating An Interesting Room With A Range Of Centers For Different Types Of Work</a:t>
            </a:r>
            <a:endParaRPr b="1"/>
          </a:p>
          <a:p>
            <a:pPr marL="174625" indent="-174625" defTabSz="457200">
              <a:spcBef>
                <a:spcPts val="1000"/>
              </a:spcBef>
              <a:buSzPct val="100000"/>
              <a:buChar char="•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Group area</a:t>
            </a:r>
          </a:p>
          <a:p>
            <a:pPr marL="174625" indent="-174625" defTabSz="457200">
              <a:spcBef>
                <a:spcPts val="1000"/>
              </a:spcBef>
              <a:buSzPct val="100000"/>
              <a:buChar char="•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Centers for teaching lesson &amp; extra projects. </a:t>
            </a:r>
          </a:p>
          <a:p>
            <a:pPr marL="174625" indent="-174625" defTabSz="457200">
              <a:spcBef>
                <a:spcPts val="1000"/>
              </a:spcBef>
              <a:buSzPct val="100000"/>
              <a:buChar char="•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Cubby holes</a:t>
            </a:r>
          </a:p>
          <a:p>
            <a:pPr marL="174625" indent="-174625" defTabSz="457200">
              <a:spcBef>
                <a:spcPts val="1000"/>
              </a:spcBef>
              <a:buSzPct val="100000"/>
              <a:buChar char="•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Comfortable space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lide Number"/>
          <p:cNvSpPr txBox="1"/>
          <p:nvPr>
            <p:ph type="sldNum" sz="quarter" idx="2"/>
          </p:nvPr>
        </p:nvSpPr>
        <p:spPr>
          <a:xfrm>
            <a:off x="4422869" y="6550660"/>
            <a:ext cx="298262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5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696200" cy="5021263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Classroom Libraries With Books Of Multiple Genres And Ability Levels"/>
          <p:cNvSpPr txBox="1"/>
          <p:nvPr/>
        </p:nvSpPr>
        <p:spPr>
          <a:xfrm>
            <a:off x="731519" y="5257800"/>
            <a:ext cx="6385561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1000"/>
              </a:spcBef>
              <a:defRPr b="1" sz="1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Classroom Libraries With Books Of Multiple Genres And Ability Levels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lide Number"/>
          <p:cNvSpPr txBox="1"/>
          <p:nvPr>
            <p:ph type="sldNum" sz="quarter" idx="2"/>
          </p:nvPr>
        </p:nvSpPr>
        <p:spPr>
          <a:xfrm>
            <a:off x="4422869" y="6550660"/>
            <a:ext cx="298262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03" name="Group"/>
          <p:cNvGrpSpPr/>
          <p:nvPr/>
        </p:nvGrpSpPr>
        <p:grpSpPr>
          <a:xfrm>
            <a:off x="304800" y="1295399"/>
            <a:ext cx="8610600" cy="4433889"/>
            <a:chOff x="0" y="0"/>
            <a:chExt cx="8610600" cy="4433887"/>
          </a:xfrm>
        </p:grpSpPr>
        <p:sp>
          <p:nvSpPr>
            <p:cNvPr id="169" name="Reflective-impulsive"/>
            <p:cNvSpPr txBox="1"/>
            <p:nvPr/>
          </p:nvSpPr>
          <p:spPr>
            <a:xfrm>
              <a:off x="5475287" y="3733800"/>
              <a:ext cx="1687514" cy="6679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>
              <a:lvl1pPr defTabSz="457200">
                <a:spcBef>
                  <a:spcPts val="400"/>
                </a:spcBef>
                <a:defRPr sz="20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Reflective-impulsive</a:t>
              </a:r>
            </a:p>
          </p:txBody>
        </p:sp>
        <p:sp>
          <p:nvSpPr>
            <p:cNvPr id="170" name="Locus of control"/>
            <p:cNvSpPr txBox="1"/>
            <p:nvPr/>
          </p:nvSpPr>
          <p:spPr>
            <a:xfrm>
              <a:off x="3959224" y="3733800"/>
              <a:ext cx="1423990" cy="6679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>
              <a:lvl1pPr defTabSz="457200">
                <a:spcBef>
                  <a:spcPts val="400"/>
                </a:spcBef>
                <a:defRPr sz="20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Locus of control</a:t>
              </a:r>
            </a:p>
          </p:txBody>
        </p:sp>
        <p:sp>
          <p:nvSpPr>
            <p:cNvPr id="171" name="Analytic-global"/>
            <p:cNvSpPr txBox="1"/>
            <p:nvPr/>
          </p:nvSpPr>
          <p:spPr>
            <a:xfrm>
              <a:off x="2087561" y="3733800"/>
              <a:ext cx="1779590" cy="375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>
              <a:lvl1pPr defTabSz="457200">
                <a:spcBef>
                  <a:spcPts val="400"/>
                </a:spcBef>
                <a:defRPr sz="20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Analytic-global</a:t>
              </a:r>
            </a:p>
          </p:txBody>
        </p:sp>
        <p:sp>
          <p:nvSpPr>
            <p:cNvPr id="172" name="Psychological"/>
            <p:cNvSpPr txBox="1"/>
            <p:nvPr/>
          </p:nvSpPr>
          <p:spPr>
            <a:xfrm>
              <a:off x="46037" y="3733800"/>
              <a:ext cx="1949451" cy="375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>
              <a:lvl1pPr defTabSz="457200">
                <a:spcBef>
                  <a:spcPts val="400"/>
                </a:spcBef>
                <a:defRPr sz="2000" u="sng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Psychological</a:t>
              </a:r>
            </a:p>
          </p:txBody>
        </p:sp>
        <p:sp>
          <p:nvSpPr>
            <p:cNvPr id="173" name="Mobility"/>
            <p:cNvSpPr txBox="1"/>
            <p:nvPr/>
          </p:nvSpPr>
          <p:spPr>
            <a:xfrm>
              <a:off x="7254874" y="2971800"/>
              <a:ext cx="1309689" cy="375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>
              <a:lvl1pPr defTabSz="457200">
                <a:spcBef>
                  <a:spcPts val="400"/>
                </a:spcBef>
                <a:defRPr sz="20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Mobility</a:t>
              </a:r>
            </a:p>
          </p:txBody>
        </p:sp>
        <p:sp>
          <p:nvSpPr>
            <p:cNvPr id="174" name="Time"/>
            <p:cNvSpPr txBox="1"/>
            <p:nvPr/>
          </p:nvSpPr>
          <p:spPr>
            <a:xfrm>
              <a:off x="5475287" y="2971800"/>
              <a:ext cx="1687514" cy="375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>
              <a:lvl1pPr defTabSz="457200">
                <a:spcBef>
                  <a:spcPts val="400"/>
                </a:spcBef>
                <a:defRPr sz="20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Time</a:t>
              </a:r>
            </a:p>
          </p:txBody>
        </p:sp>
        <p:sp>
          <p:nvSpPr>
            <p:cNvPr id="175" name="Intake"/>
            <p:cNvSpPr txBox="1"/>
            <p:nvPr/>
          </p:nvSpPr>
          <p:spPr>
            <a:xfrm>
              <a:off x="3959224" y="2971800"/>
              <a:ext cx="1423990" cy="375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>
              <a:lvl1pPr defTabSz="457200">
                <a:spcBef>
                  <a:spcPts val="400"/>
                </a:spcBef>
                <a:defRPr sz="20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Intake</a:t>
              </a:r>
            </a:p>
          </p:txBody>
        </p:sp>
        <p:sp>
          <p:nvSpPr>
            <p:cNvPr id="176" name="Perceptual"/>
            <p:cNvSpPr txBox="1"/>
            <p:nvPr/>
          </p:nvSpPr>
          <p:spPr>
            <a:xfrm>
              <a:off x="2087561" y="2971800"/>
              <a:ext cx="1779590" cy="375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>
              <a:lvl1pPr defTabSz="457200">
                <a:spcBef>
                  <a:spcPts val="400"/>
                </a:spcBef>
                <a:defRPr sz="20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Perceptual</a:t>
              </a:r>
            </a:p>
          </p:txBody>
        </p:sp>
        <p:sp>
          <p:nvSpPr>
            <p:cNvPr id="177" name="Physical"/>
            <p:cNvSpPr txBox="1"/>
            <p:nvPr/>
          </p:nvSpPr>
          <p:spPr>
            <a:xfrm>
              <a:off x="46037" y="2971800"/>
              <a:ext cx="1949451" cy="375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>
              <a:lvl1pPr defTabSz="457200">
                <a:spcBef>
                  <a:spcPts val="400"/>
                </a:spcBef>
                <a:defRPr sz="2000" u="sng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Physical</a:t>
              </a:r>
            </a:p>
          </p:txBody>
        </p:sp>
        <p:sp>
          <p:nvSpPr>
            <p:cNvPr id="178" name="Sociological"/>
            <p:cNvSpPr txBox="1"/>
            <p:nvPr/>
          </p:nvSpPr>
          <p:spPr>
            <a:xfrm>
              <a:off x="46037" y="2130425"/>
              <a:ext cx="1949451" cy="722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>
              <a:lvl1pPr defTabSz="457200">
                <a:spcBef>
                  <a:spcPts val="400"/>
                </a:spcBef>
                <a:defRPr sz="2000" u="sng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Sociological</a:t>
              </a:r>
            </a:p>
          </p:txBody>
        </p:sp>
        <p:sp>
          <p:nvSpPr>
            <p:cNvPr id="179" name="Structure"/>
            <p:cNvSpPr txBox="1"/>
            <p:nvPr/>
          </p:nvSpPr>
          <p:spPr>
            <a:xfrm>
              <a:off x="7254874" y="1466850"/>
              <a:ext cx="1309689" cy="375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>
              <a:lvl1pPr defTabSz="457200">
                <a:spcBef>
                  <a:spcPts val="400"/>
                </a:spcBef>
                <a:defRPr sz="20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Structure</a:t>
              </a:r>
            </a:p>
          </p:txBody>
        </p:sp>
        <p:sp>
          <p:nvSpPr>
            <p:cNvPr id="180" name="Responsibility"/>
            <p:cNvSpPr txBox="1"/>
            <p:nvPr/>
          </p:nvSpPr>
          <p:spPr>
            <a:xfrm>
              <a:off x="5475287" y="1466850"/>
              <a:ext cx="1687514" cy="375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>
              <a:lvl1pPr defTabSz="457200">
                <a:spcBef>
                  <a:spcPts val="400"/>
                </a:spcBef>
                <a:defRPr sz="20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Responsibility</a:t>
              </a:r>
            </a:p>
          </p:txBody>
        </p:sp>
        <p:sp>
          <p:nvSpPr>
            <p:cNvPr id="181" name="Persistence"/>
            <p:cNvSpPr txBox="1"/>
            <p:nvPr/>
          </p:nvSpPr>
          <p:spPr>
            <a:xfrm>
              <a:off x="3959224" y="1466850"/>
              <a:ext cx="1423990" cy="375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>
              <a:lvl1pPr defTabSz="457200">
                <a:spcBef>
                  <a:spcPts val="400"/>
                </a:spcBef>
                <a:defRPr sz="20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Persistence</a:t>
              </a:r>
            </a:p>
          </p:txBody>
        </p:sp>
        <p:sp>
          <p:nvSpPr>
            <p:cNvPr id="182" name="Motivation"/>
            <p:cNvSpPr txBox="1"/>
            <p:nvPr/>
          </p:nvSpPr>
          <p:spPr>
            <a:xfrm>
              <a:off x="2087561" y="1466850"/>
              <a:ext cx="1779590" cy="375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>
              <a:lvl1pPr defTabSz="457200">
                <a:spcBef>
                  <a:spcPts val="400"/>
                </a:spcBef>
                <a:defRPr sz="20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Motivation</a:t>
              </a:r>
            </a:p>
          </p:txBody>
        </p:sp>
        <p:sp>
          <p:nvSpPr>
            <p:cNvPr id="183" name="Emotional"/>
            <p:cNvSpPr txBox="1"/>
            <p:nvPr/>
          </p:nvSpPr>
          <p:spPr>
            <a:xfrm>
              <a:off x="46037" y="1466850"/>
              <a:ext cx="1949451" cy="375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>
              <a:lvl1pPr defTabSz="457200">
                <a:spcBef>
                  <a:spcPts val="400"/>
                </a:spcBef>
                <a:defRPr sz="2000" u="sng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Emotional</a:t>
              </a:r>
            </a:p>
          </p:txBody>
        </p:sp>
        <p:sp>
          <p:nvSpPr>
            <p:cNvPr id="184" name="Design"/>
            <p:cNvSpPr txBox="1"/>
            <p:nvPr/>
          </p:nvSpPr>
          <p:spPr>
            <a:xfrm>
              <a:off x="7254874" y="803275"/>
              <a:ext cx="1309689" cy="375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>
              <a:lvl1pPr defTabSz="457200">
                <a:spcBef>
                  <a:spcPts val="400"/>
                </a:spcBef>
                <a:defRPr sz="20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Design</a:t>
              </a:r>
            </a:p>
          </p:txBody>
        </p:sp>
        <p:sp>
          <p:nvSpPr>
            <p:cNvPr id="185" name="Temperature"/>
            <p:cNvSpPr txBox="1"/>
            <p:nvPr/>
          </p:nvSpPr>
          <p:spPr>
            <a:xfrm>
              <a:off x="5475287" y="803275"/>
              <a:ext cx="1687514" cy="375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>
              <a:lvl1pPr defTabSz="457200">
                <a:spcBef>
                  <a:spcPts val="400"/>
                </a:spcBef>
                <a:defRPr sz="20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Temperature</a:t>
              </a:r>
            </a:p>
          </p:txBody>
        </p:sp>
        <p:sp>
          <p:nvSpPr>
            <p:cNvPr id="186" name="Light"/>
            <p:cNvSpPr txBox="1"/>
            <p:nvPr/>
          </p:nvSpPr>
          <p:spPr>
            <a:xfrm>
              <a:off x="3959224" y="803275"/>
              <a:ext cx="1423990" cy="375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>
              <a:lvl1pPr defTabSz="457200">
                <a:spcBef>
                  <a:spcPts val="400"/>
                </a:spcBef>
                <a:defRPr sz="20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Light</a:t>
              </a:r>
            </a:p>
          </p:txBody>
        </p:sp>
        <p:sp>
          <p:nvSpPr>
            <p:cNvPr id="187" name="Sound"/>
            <p:cNvSpPr txBox="1"/>
            <p:nvPr/>
          </p:nvSpPr>
          <p:spPr>
            <a:xfrm>
              <a:off x="2087561" y="803275"/>
              <a:ext cx="1779590" cy="375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>
              <a:lvl1pPr defTabSz="457200">
                <a:spcBef>
                  <a:spcPts val="400"/>
                </a:spcBef>
                <a:defRPr sz="20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Sound</a:t>
              </a:r>
            </a:p>
          </p:txBody>
        </p:sp>
        <p:sp>
          <p:nvSpPr>
            <p:cNvPr id="188" name="Environmental"/>
            <p:cNvSpPr txBox="1"/>
            <p:nvPr/>
          </p:nvSpPr>
          <p:spPr>
            <a:xfrm>
              <a:off x="46037" y="803275"/>
              <a:ext cx="1949451" cy="375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>
              <a:lvl1pPr defTabSz="457200">
                <a:spcBef>
                  <a:spcPts val="400"/>
                </a:spcBef>
                <a:defRPr sz="2000" u="sng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Environmental</a:t>
              </a:r>
            </a:p>
          </p:txBody>
        </p:sp>
        <p:sp>
          <p:nvSpPr>
            <p:cNvPr id="189" name="Stimuli"/>
            <p:cNvSpPr txBox="1"/>
            <p:nvPr/>
          </p:nvSpPr>
          <p:spPr>
            <a:xfrm>
              <a:off x="46037" y="0"/>
              <a:ext cx="1949451" cy="6728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/>
            <a:p>
              <a:pPr defTabSz="457200">
                <a:spcBef>
                  <a:spcPts val="400"/>
                </a:spcBef>
                <a:defRPr b="1" sz="1800">
                  <a:latin typeface="+mn-lt"/>
                  <a:ea typeface="+mn-ea"/>
                  <a:cs typeface="+mn-cs"/>
                  <a:sym typeface="Arial"/>
                </a:defRPr>
              </a:pPr>
            </a:p>
            <a:p>
              <a:pPr defTabSz="457200">
                <a:spcBef>
                  <a:spcPts val="400"/>
                </a:spcBef>
                <a:defRPr b="1" sz="1800">
                  <a:latin typeface="+mn-lt"/>
                  <a:ea typeface="+mn-ea"/>
                  <a:cs typeface="+mn-cs"/>
                  <a:sym typeface="Arial"/>
                </a:defRPr>
              </a:pPr>
              <a:r>
                <a:t>Stimuli</a:t>
              </a:r>
            </a:p>
          </p:txBody>
        </p:sp>
        <p:sp>
          <p:nvSpPr>
            <p:cNvPr id="190" name="Line"/>
            <p:cNvSpPr/>
            <p:nvPr/>
          </p:nvSpPr>
          <p:spPr>
            <a:xfrm>
              <a:off x="0" y="0"/>
              <a:ext cx="861060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1" name="Line"/>
            <p:cNvSpPr/>
            <p:nvPr/>
          </p:nvSpPr>
          <p:spPr>
            <a:xfrm>
              <a:off x="0" y="803275"/>
              <a:ext cx="861060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2" name="Line"/>
            <p:cNvSpPr/>
            <p:nvPr/>
          </p:nvSpPr>
          <p:spPr>
            <a:xfrm>
              <a:off x="0" y="1466850"/>
              <a:ext cx="861060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3" name="Line"/>
            <p:cNvSpPr/>
            <p:nvPr/>
          </p:nvSpPr>
          <p:spPr>
            <a:xfrm>
              <a:off x="0" y="2130425"/>
              <a:ext cx="861060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4" name="Line"/>
            <p:cNvSpPr/>
            <p:nvPr/>
          </p:nvSpPr>
          <p:spPr>
            <a:xfrm>
              <a:off x="0" y="2971800"/>
              <a:ext cx="861060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5" name="Line"/>
            <p:cNvSpPr/>
            <p:nvPr/>
          </p:nvSpPr>
          <p:spPr>
            <a:xfrm>
              <a:off x="0" y="3733800"/>
              <a:ext cx="861060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6" name="Line"/>
            <p:cNvSpPr/>
            <p:nvPr/>
          </p:nvSpPr>
          <p:spPr>
            <a:xfrm>
              <a:off x="0" y="4433887"/>
              <a:ext cx="861060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7" name="Line"/>
            <p:cNvSpPr/>
            <p:nvPr/>
          </p:nvSpPr>
          <p:spPr>
            <a:xfrm flipH="1">
              <a:off x="-1" y="0"/>
              <a:ext cx="2" cy="443388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8" name="Line"/>
            <p:cNvSpPr/>
            <p:nvPr/>
          </p:nvSpPr>
          <p:spPr>
            <a:xfrm flipH="1">
              <a:off x="2041524" y="0"/>
              <a:ext cx="1" cy="44338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9" name="Line"/>
            <p:cNvSpPr/>
            <p:nvPr/>
          </p:nvSpPr>
          <p:spPr>
            <a:xfrm flipH="1">
              <a:off x="3913187" y="0"/>
              <a:ext cx="1" cy="44338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0" name="Line"/>
            <p:cNvSpPr/>
            <p:nvPr/>
          </p:nvSpPr>
          <p:spPr>
            <a:xfrm flipH="1">
              <a:off x="5429250" y="0"/>
              <a:ext cx="1" cy="44338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1" name="Line"/>
            <p:cNvSpPr/>
            <p:nvPr/>
          </p:nvSpPr>
          <p:spPr>
            <a:xfrm flipH="1">
              <a:off x="7208837" y="0"/>
              <a:ext cx="1" cy="44338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2" name="Line"/>
            <p:cNvSpPr/>
            <p:nvPr/>
          </p:nvSpPr>
          <p:spPr>
            <a:xfrm flipH="1">
              <a:off x="8610599" y="0"/>
              <a:ext cx="1" cy="443388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04" name="Responses to being with people while learning.."/>
          <p:cNvSpPr/>
          <p:nvPr/>
        </p:nvSpPr>
        <p:spPr>
          <a:xfrm>
            <a:off x="2582862" y="3802062"/>
            <a:ext cx="5791201" cy="3758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>
            <a:lvl1pPr defTabSz="457200">
              <a:defRPr sz="20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Responses to being with people while learning.. </a:t>
            </a:r>
          </a:p>
        </p:txBody>
      </p:sp>
      <p:grpSp>
        <p:nvGrpSpPr>
          <p:cNvPr id="207" name="Group"/>
          <p:cNvGrpSpPr/>
          <p:nvPr/>
        </p:nvGrpSpPr>
        <p:grpSpPr>
          <a:xfrm>
            <a:off x="2819400" y="883068"/>
            <a:ext cx="5943600" cy="1510464"/>
            <a:chOff x="0" y="0"/>
            <a:chExt cx="5943600" cy="1510462"/>
          </a:xfrm>
        </p:grpSpPr>
        <p:sp>
          <p:nvSpPr>
            <p:cNvPr id="205" name="Rectangle"/>
            <p:cNvSpPr/>
            <p:nvPr/>
          </p:nvSpPr>
          <p:spPr>
            <a:xfrm>
              <a:off x="0" y="488531"/>
              <a:ext cx="5943600" cy="533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spcBef>
                  <a:spcPts val="1000"/>
                </a:spcBef>
                <a:defRPr b="1" sz="2800"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" name="Elements"/>
            <p:cNvSpPr txBox="1"/>
            <p:nvPr/>
          </p:nvSpPr>
          <p:spPr>
            <a:xfrm>
              <a:off x="46037" y="-1"/>
              <a:ext cx="5851527" cy="1510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ctr">
              <a:spAutoFit/>
            </a:bodyPr>
            <a:lstStyle/>
            <a:p>
              <a:pPr defTabSz="457200">
                <a:spcBef>
                  <a:spcPts val="1000"/>
                </a:spcBef>
                <a:defRPr sz="1800">
                  <a:latin typeface="+mn-lt"/>
                  <a:ea typeface="+mn-ea"/>
                  <a:cs typeface="+mn-cs"/>
                  <a:sym typeface="Arial"/>
                </a:defRPr>
              </a:pPr>
              <a:r>
                <a:t>           </a:t>
              </a:r>
            </a:p>
            <a:p>
              <a:pPr defTabSz="457200">
                <a:spcBef>
                  <a:spcPts val="1600"/>
                </a:spcBef>
                <a:defRPr sz="1800">
                  <a:latin typeface="+mn-lt"/>
                  <a:ea typeface="+mn-ea"/>
                  <a:cs typeface="+mn-cs"/>
                  <a:sym typeface="Arial"/>
                </a:defRPr>
              </a:pPr>
              <a:r>
                <a:t>		</a:t>
              </a:r>
              <a:r>
                <a:rPr b="1" sz="2800"/>
                <a:t>Elements</a:t>
              </a:r>
              <a:endParaRPr b="1" sz="2800"/>
            </a:p>
          </p:txBody>
        </p:sp>
      </p:grpSp>
      <p:sp>
        <p:nvSpPr>
          <p:cNvPr id="208" name="Adapted from Dunn &amp; Dunn, 1987; Dunn, 1996"/>
          <p:cNvSpPr txBox="1"/>
          <p:nvPr/>
        </p:nvSpPr>
        <p:spPr>
          <a:xfrm>
            <a:off x="723899" y="5935662"/>
            <a:ext cx="3273477" cy="26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037" tIns="46037" rIns="46037" bIns="46037">
            <a:spAutoFit/>
          </a:bodyPr>
          <a:lstStyle>
            <a:lvl1pPr defTabSz="457200">
              <a:defRPr sz="1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Adapted from Dunn &amp; Dunn, 1987; Dunn, 1996</a:t>
            </a:r>
          </a:p>
        </p:txBody>
      </p:sp>
      <p:grpSp>
        <p:nvGrpSpPr>
          <p:cNvPr id="211" name="Group"/>
          <p:cNvGrpSpPr/>
          <p:nvPr/>
        </p:nvGrpSpPr>
        <p:grpSpPr>
          <a:xfrm>
            <a:off x="762000" y="228600"/>
            <a:ext cx="7793038" cy="762001"/>
            <a:chOff x="0" y="0"/>
            <a:chExt cx="7793037" cy="762000"/>
          </a:xfrm>
        </p:grpSpPr>
        <p:sp>
          <p:nvSpPr>
            <p:cNvPr id="209" name="Rectangle"/>
            <p:cNvSpPr/>
            <p:nvPr/>
          </p:nvSpPr>
          <p:spPr>
            <a:xfrm>
              <a:off x="0" y="0"/>
              <a:ext cx="7793038" cy="762000"/>
            </a:xfrm>
            <a:prstGeom prst="rect">
              <a:avLst/>
            </a:prstGeom>
            <a:solidFill>
              <a:srgbClr val="AAEEA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 defTabSz="457200">
                <a:defRPr b="1" sz="2800" u="sng">
                  <a:solidFill>
                    <a:srgbClr val="5252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" name="LEARNING STYLES"/>
            <p:cNvSpPr txBox="1"/>
            <p:nvPr/>
          </p:nvSpPr>
          <p:spPr>
            <a:xfrm>
              <a:off x="46037" y="213319"/>
              <a:ext cx="7700964" cy="5486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b">
              <a:spAutoFit/>
            </a:bodyPr>
            <a:lstStyle>
              <a:lvl1pPr algn="ctr" defTabSz="457200">
                <a:defRPr b="1" sz="32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LEARNING STYLES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lide Number"/>
          <p:cNvSpPr txBox="1"/>
          <p:nvPr>
            <p:ph type="sldNum" sz="quarter" idx="2"/>
          </p:nvPr>
        </p:nvSpPr>
        <p:spPr>
          <a:xfrm>
            <a:off x="4422869" y="6550660"/>
            <a:ext cx="298262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4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4800" y="0"/>
            <a:ext cx="5029200" cy="31369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CREATING SPACES FOR MORE PRIVACY AND QUIET WORK"/>
          <p:cNvSpPr txBox="1"/>
          <p:nvPr/>
        </p:nvSpPr>
        <p:spPr>
          <a:xfrm>
            <a:off x="609600" y="1295400"/>
            <a:ext cx="2819400" cy="8840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457200">
              <a:defRPr b="1" sz="1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CREATING SPACES FOR MORE PRIVACY AND QUIET WORK</a:t>
            </a:r>
          </a:p>
        </p:txBody>
      </p:sp>
      <p:pic>
        <p:nvPicPr>
          <p:cNvPr id="216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38600" y="3124200"/>
            <a:ext cx="5105400" cy="3733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lide Number"/>
          <p:cNvSpPr txBox="1"/>
          <p:nvPr>
            <p:ph type="sldNum" sz="quarter" idx="2"/>
          </p:nvPr>
        </p:nvSpPr>
        <p:spPr>
          <a:xfrm>
            <a:off x="4422869" y="6550660"/>
            <a:ext cx="298262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9" name="Journey into the Classroom…"/>
          <p:cNvSpPr txBox="1"/>
          <p:nvPr/>
        </p:nvSpPr>
        <p:spPr>
          <a:xfrm>
            <a:off x="2677363" y="228600"/>
            <a:ext cx="3127287" cy="745406"/>
          </a:xfrm>
          <a:prstGeom prst="rect">
            <a:avLst/>
          </a:prstGeom>
          <a:solidFill>
            <a:srgbClr val="FDDE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457200">
              <a:lnSpc>
                <a:spcPct val="120000"/>
              </a:lnSpc>
              <a:spcBef>
                <a:spcPts val="600"/>
              </a:spcBef>
              <a:defRPr b="1" sz="1800">
                <a:latin typeface="+mn-lt"/>
                <a:ea typeface="+mn-ea"/>
                <a:cs typeface="+mn-cs"/>
                <a:sym typeface="Arial"/>
              </a:defRPr>
            </a:pPr>
            <a:r>
              <a:t>Journey into the Classroom</a:t>
            </a:r>
          </a:p>
          <a:p>
            <a:pPr algn="ctr" defTabSz="457200">
              <a:defRPr b="1" i="1" sz="1800">
                <a:latin typeface="+mn-lt"/>
                <a:ea typeface="+mn-ea"/>
                <a:cs typeface="+mn-cs"/>
                <a:sym typeface="Arial"/>
              </a:defRPr>
            </a:pPr>
            <a:r>
              <a:t>Creating Places to be Alone</a:t>
            </a:r>
          </a:p>
        </p:txBody>
      </p:sp>
      <p:sp>
        <p:nvSpPr>
          <p:cNvPr id="220" name="Classroom design was a problem when Mia took over the class…"/>
          <p:cNvSpPr txBox="1"/>
          <p:nvPr/>
        </p:nvSpPr>
        <p:spPr>
          <a:xfrm>
            <a:off x="1341119" y="1447800"/>
            <a:ext cx="6325236" cy="2750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 defTabSz="457200">
              <a:buSzPct val="100000"/>
              <a:buChar char="❑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Classroom design was a problem when Mia took over the class</a:t>
            </a:r>
          </a:p>
          <a:p>
            <a:pPr marL="457200" indent="-457200" defTabSz="457200">
              <a:buSzPct val="100000"/>
              <a:buChar char="❑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Cleared out stacks of papers and put up bright paper where student work could be placed</a:t>
            </a:r>
          </a:p>
          <a:p>
            <a:pPr marL="457200" indent="-457200" defTabSz="457200">
              <a:buSzPct val="100000"/>
              <a:buChar char="❑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Grouped all desks in clusters of 4-5</a:t>
            </a:r>
          </a:p>
          <a:p>
            <a:pPr marL="457200" indent="-457200" defTabSz="457200">
              <a:buSzPct val="100000"/>
              <a:buChar char="❑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Made spaces for privacy by turning cabinets to right angles</a:t>
            </a:r>
          </a:p>
          <a:p>
            <a:pPr marL="457200" indent="-457200" defTabSz="457200">
              <a:buSzPct val="100000"/>
              <a:buChar char="❑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Found a study carol to be used as a ‘safe place’ when students wanted it</a:t>
            </a:r>
          </a:p>
          <a:p>
            <a:pPr marL="457200" indent="-457200" defTabSz="457200">
              <a:buSzPct val="100000"/>
              <a:buChar char="❑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Put a table and chair in sight out in the hallway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lide Number"/>
          <p:cNvSpPr txBox="1"/>
          <p:nvPr>
            <p:ph type="sldNum" sz="quarter" idx="2"/>
          </p:nvPr>
        </p:nvSpPr>
        <p:spPr>
          <a:xfrm>
            <a:off x="4422869" y="6550660"/>
            <a:ext cx="298262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477837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rcRect l="4499" t="0" r="23625" b="0"/>
          <a:stretch>
            <a:fillRect/>
          </a:stretch>
        </p:blipFill>
        <p:spPr>
          <a:xfrm>
            <a:off x="4724399" y="3200400"/>
            <a:ext cx="4419601" cy="3654425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Places To Stand, Sit, Lie While Learning."/>
          <p:cNvSpPr txBox="1"/>
          <p:nvPr/>
        </p:nvSpPr>
        <p:spPr>
          <a:xfrm>
            <a:off x="4953000" y="1143000"/>
            <a:ext cx="3886200" cy="6173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1000"/>
              </a:spcBef>
              <a:defRPr b="1" sz="1800">
                <a:solidFill>
                  <a:srgbClr val="33339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Places To Stand, Sit, Lie While Learning.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lide Number"/>
          <p:cNvSpPr txBox="1"/>
          <p:nvPr>
            <p:ph type="sldNum" sz="quarter" idx="2"/>
          </p:nvPr>
        </p:nvSpPr>
        <p:spPr>
          <a:xfrm>
            <a:off x="4422869" y="6550660"/>
            <a:ext cx="298262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30" name="Group"/>
          <p:cNvGrpSpPr/>
          <p:nvPr/>
        </p:nvGrpSpPr>
        <p:grpSpPr>
          <a:xfrm>
            <a:off x="990600" y="380999"/>
            <a:ext cx="7793038" cy="1143002"/>
            <a:chOff x="0" y="0"/>
            <a:chExt cx="7793037" cy="1143000"/>
          </a:xfrm>
        </p:grpSpPr>
        <p:sp>
          <p:nvSpPr>
            <p:cNvPr id="228" name="Rectangle"/>
            <p:cNvSpPr/>
            <p:nvPr/>
          </p:nvSpPr>
          <p:spPr>
            <a:xfrm>
              <a:off x="0" y="-1"/>
              <a:ext cx="7793038" cy="1143002"/>
            </a:xfrm>
            <a:prstGeom prst="rect">
              <a:avLst/>
            </a:prstGeom>
            <a:solidFill>
              <a:srgbClr val="AAEEA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 defTabSz="457200">
                <a:defRPr sz="1800">
                  <a:solidFill>
                    <a:srgbClr val="333399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" name="Guidelines for Creating an Enriched Learning Environment"/>
            <p:cNvSpPr txBox="1"/>
            <p:nvPr/>
          </p:nvSpPr>
          <p:spPr>
            <a:xfrm>
              <a:off x="46037" y="124419"/>
              <a:ext cx="7700964" cy="10185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b">
              <a:spAutoFit/>
            </a:bodyPr>
            <a:lstStyle>
              <a:lvl1pPr algn="ctr" defTabSz="457200">
                <a:defRPr b="1" sz="32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Guidelines for Creating an Enriched Learning Environment</a:t>
              </a:r>
            </a:p>
          </p:txBody>
        </p:sp>
      </p:grpSp>
      <p:sp>
        <p:nvSpPr>
          <p:cNvPr id="231" name="Immerse students in reality…"/>
          <p:cNvSpPr txBox="1"/>
          <p:nvPr/>
        </p:nvSpPr>
        <p:spPr>
          <a:xfrm>
            <a:off x="4389437" y="2057400"/>
            <a:ext cx="4098927" cy="241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/>
          <a:p>
            <a:pPr marL="342900" indent="-342900" defTabSz="457200"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Immerse students in reality</a:t>
            </a:r>
          </a:p>
          <a:p>
            <a:pPr marL="342900" indent="-342900" defTabSz="457200"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After first-hand resources have been exhausted use second-hand experience</a:t>
            </a:r>
          </a:p>
          <a:p>
            <a:pPr marL="342900" indent="-342900" defTabSz="457200"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Supplement first-hand experiences with books, videos &amp; print materials</a:t>
            </a:r>
          </a:p>
          <a:p>
            <a:pPr marL="342900" indent="-342900" defTabSz="457200"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/>
            </a:pPr>
            <a:r>
              <a:t>Spend money on real materials for students</a:t>
            </a:r>
          </a:p>
        </p:txBody>
      </p:sp>
      <p:sp>
        <p:nvSpPr>
          <p:cNvPr id="232" name="Line"/>
          <p:cNvSpPr/>
          <p:nvPr/>
        </p:nvSpPr>
        <p:spPr>
          <a:xfrm>
            <a:off x="1447800" y="1828800"/>
            <a:ext cx="6934200" cy="0"/>
          </a:xfrm>
          <a:prstGeom prst="line">
            <a:avLst/>
          </a:prstGeom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33" name="Provide classroom with broad-based reference library…"/>
          <p:cNvSpPr txBox="1"/>
          <p:nvPr/>
        </p:nvSpPr>
        <p:spPr>
          <a:xfrm>
            <a:off x="503237" y="2057400"/>
            <a:ext cx="3794127" cy="2351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/>
          <a:p>
            <a:pPr marL="342900" indent="-342900" defTabSz="457200">
              <a:lnSpc>
                <a:spcPct val="90000"/>
              </a:lnSpc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/>
            </a:pPr>
            <a:r>
              <a:t>Provide classroom with broad-based reference library</a:t>
            </a:r>
          </a:p>
          <a:p>
            <a:pPr marL="342900" indent="-342900" defTabSz="457200">
              <a:lnSpc>
                <a:spcPct val="90000"/>
              </a:lnSpc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/>
            </a:pPr>
            <a:r>
              <a:t>Make the environment body-compatible</a:t>
            </a:r>
          </a:p>
          <a:p>
            <a:pPr marL="342900" indent="-342900" defTabSz="457200">
              <a:lnSpc>
                <a:spcPct val="90000"/>
              </a:lnSpc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/>
            </a:pPr>
            <a:r>
              <a:t>Eliminate clutter and distractions</a:t>
            </a:r>
          </a:p>
          <a:p>
            <a:pPr marL="342900" indent="-342900" defTabSz="457200">
              <a:lnSpc>
                <a:spcPct val="90000"/>
              </a:lnSpc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/>
            </a:pPr>
            <a:r>
              <a:t>Change bulletin boards, displays etc. frequently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Class="entr" nodeType="with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3" grpId="2"/>
      <p:bldP build="p" bldLvl="5" animBg="1" rev="0" advAuto="0" spid="23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lide Number"/>
          <p:cNvSpPr txBox="1"/>
          <p:nvPr>
            <p:ph type="sldNum" sz="quarter" idx="2"/>
          </p:nvPr>
        </p:nvSpPr>
        <p:spPr>
          <a:xfrm>
            <a:off x="4422869" y="6550660"/>
            <a:ext cx="298262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38" name="Group"/>
          <p:cNvGrpSpPr/>
          <p:nvPr/>
        </p:nvGrpSpPr>
        <p:grpSpPr>
          <a:xfrm>
            <a:off x="685800" y="381000"/>
            <a:ext cx="7793038" cy="762000"/>
            <a:chOff x="0" y="0"/>
            <a:chExt cx="7793037" cy="762000"/>
          </a:xfrm>
        </p:grpSpPr>
        <p:sp>
          <p:nvSpPr>
            <p:cNvPr id="236" name="Rectangle"/>
            <p:cNvSpPr/>
            <p:nvPr/>
          </p:nvSpPr>
          <p:spPr>
            <a:xfrm>
              <a:off x="0" y="0"/>
              <a:ext cx="7793038" cy="762000"/>
            </a:xfrm>
            <a:prstGeom prst="rect">
              <a:avLst/>
            </a:prstGeom>
            <a:solidFill>
              <a:srgbClr val="AAEEA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defTabSz="457200">
                <a:defRPr sz="4400">
                  <a:solidFill>
                    <a:srgbClr val="333399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" name="Connect with the Local Community!"/>
            <p:cNvSpPr txBox="1"/>
            <p:nvPr/>
          </p:nvSpPr>
          <p:spPr>
            <a:xfrm>
              <a:off x="46037" y="151481"/>
              <a:ext cx="7700964" cy="610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b">
              <a:spAutoFit/>
            </a:bodyPr>
            <a:lstStyle>
              <a:lvl1pPr defTabSz="457200">
                <a:defRPr sz="36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Connect with the Local Community!</a:t>
              </a:r>
            </a:p>
          </p:txBody>
        </p:sp>
      </p:grpSp>
      <p:sp>
        <p:nvSpPr>
          <p:cNvPr id="239" name="Community learning opportunities:…"/>
          <p:cNvSpPr txBox="1"/>
          <p:nvPr/>
        </p:nvSpPr>
        <p:spPr>
          <a:xfrm>
            <a:off x="808037" y="1905000"/>
            <a:ext cx="4708527" cy="3093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/>
          <a:p>
            <a:pPr marL="342900" indent="-342900" defTabSz="457200">
              <a:spcBef>
                <a:spcPts val="600"/>
              </a:spcBef>
              <a:defRPr sz="2800">
                <a:latin typeface="+mn-lt"/>
                <a:ea typeface="+mn-ea"/>
                <a:cs typeface="+mn-cs"/>
                <a:sym typeface="Arial"/>
              </a:defRPr>
            </a:pPr>
            <a:r>
              <a:t>Community learning opportunities:</a:t>
            </a:r>
          </a:p>
          <a:p>
            <a:pPr lvl="1" marL="742950" indent="-285750" defTabSz="457200">
              <a:spcBef>
                <a:spcPts val="400"/>
              </a:spcBef>
              <a:buClr>
                <a:srgbClr val="FF0000"/>
              </a:buClr>
              <a:buSzPct val="55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Interesting local people</a:t>
            </a:r>
          </a:p>
          <a:p>
            <a:pPr lvl="1" marL="742950" indent="-285750" defTabSz="457200">
              <a:spcBef>
                <a:spcPts val="400"/>
              </a:spcBef>
              <a:buClr>
                <a:srgbClr val="FF0000"/>
              </a:buClr>
              <a:buSzPct val="55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Associations and groups</a:t>
            </a:r>
          </a:p>
          <a:p>
            <a:pPr lvl="1" marL="742950" indent="-285750" defTabSz="457200">
              <a:spcBef>
                <a:spcPts val="400"/>
              </a:spcBef>
              <a:buClr>
                <a:srgbClr val="FF0000"/>
              </a:buClr>
              <a:buSzPct val="55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Landmarks</a:t>
            </a:r>
          </a:p>
          <a:p>
            <a:pPr lvl="1" marL="742950" indent="-285750" defTabSz="457200">
              <a:spcBef>
                <a:spcPts val="400"/>
              </a:spcBef>
              <a:buClr>
                <a:srgbClr val="FF0000"/>
              </a:buClr>
              <a:buSzPct val="55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Businesses</a:t>
            </a:r>
          </a:p>
          <a:p>
            <a:pPr lvl="1" marL="742950" indent="-285750" defTabSz="457200">
              <a:spcBef>
                <a:spcPts val="400"/>
              </a:spcBef>
              <a:buClr>
                <a:srgbClr val="FF0000"/>
              </a:buClr>
              <a:buSzPct val="55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Community institutions</a:t>
            </a:r>
          </a:p>
          <a:p>
            <a:pPr lvl="1" marL="742950" indent="-285750" defTabSz="457200">
              <a:spcBef>
                <a:spcPts val="400"/>
              </a:spcBef>
              <a:buClr>
                <a:srgbClr val="FF0000"/>
              </a:buClr>
              <a:buSzPct val="55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Open fields, streams, and other natural resources</a:t>
            </a:r>
          </a:p>
        </p:txBody>
      </p:sp>
      <p:sp>
        <p:nvSpPr>
          <p:cNvPr id="240" name="Line"/>
          <p:cNvSpPr/>
          <p:nvPr/>
        </p:nvSpPr>
        <p:spPr>
          <a:xfrm>
            <a:off x="838200" y="1447800"/>
            <a:ext cx="7467600" cy="0"/>
          </a:xfrm>
          <a:prstGeom prst="line">
            <a:avLst/>
          </a:prstGeom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1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1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4471399" y="6550660"/>
            <a:ext cx="201202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" name="Sights to See Including Nick"/>
          <p:cNvSpPr txBox="1"/>
          <p:nvPr/>
        </p:nvSpPr>
        <p:spPr>
          <a:xfrm>
            <a:off x="731837" y="414857"/>
            <a:ext cx="7700964" cy="956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37" tIns="46037" rIns="46037" bIns="46037" anchor="b">
            <a:spAutoFit/>
          </a:bodyPr>
          <a:lstStyle/>
          <a:p>
            <a:pPr algn="ctr" defTabSz="457200">
              <a:defRPr b="1" sz="3200">
                <a:latin typeface="+mn-lt"/>
                <a:ea typeface="+mn-ea"/>
                <a:cs typeface="+mn-cs"/>
                <a:sym typeface="Arial"/>
              </a:defRPr>
            </a:pPr>
            <a:r>
              <a:t>Sights to See</a:t>
            </a:r>
            <a:br/>
            <a:r>
              <a:rPr b="0" i="1" sz="2800"/>
              <a:t>Including Nick</a:t>
            </a:r>
          </a:p>
        </p:txBody>
      </p:sp>
      <p:sp>
        <p:nvSpPr>
          <p:cNvPr id="43" name="YouTube video regarding Nick, an elementary child with Down Syndrome, being included in general education classes.…"/>
          <p:cNvSpPr txBox="1"/>
          <p:nvPr/>
        </p:nvSpPr>
        <p:spPr>
          <a:xfrm>
            <a:off x="1896745" y="2125662"/>
            <a:ext cx="6058535" cy="1889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1000"/>
              </a:spcBef>
              <a:defRPr sz="1800">
                <a:latin typeface="Palatino"/>
                <a:ea typeface="Palatino"/>
                <a:cs typeface="Palatino"/>
                <a:sym typeface="Palatino"/>
              </a:defRPr>
            </a:pPr>
            <a:r>
              <a:t>YouTube video regarding Nick, an elementary child with Down Syndrome, being included in general education classes.</a:t>
            </a:r>
          </a:p>
          <a:p>
            <a:pPr defTabSz="457200">
              <a:spcBef>
                <a:spcPts val="1000"/>
              </a:spcBef>
              <a:defRPr sz="1800" u="sng">
                <a:solidFill>
                  <a:srgbClr val="0000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hlinkClick r:id="rId2" invalidUrl="" action="" tgtFrame="" tooltip="" history="1" highlightClick="0" endSnd="0"/>
              </a:rPr>
              <a:t>www.youtube.com/watch?v=ji3R30PT1PQ</a:t>
            </a:r>
          </a:p>
          <a:p>
            <a:pPr defTabSz="457200">
              <a:spcBef>
                <a:spcPts val="1000"/>
              </a:spcBef>
              <a:defRPr sz="1800">
                <a:latin typeface="Palatino"/>
                <a:ea typeface="Palatino"/>
                <a:cs typeface="Palatino"/>
                <a:sym typeface="Palatino"/>
              </a:defRPr>
            </a:pPr>
            <a:r>
              <a:t> </a:t>
            </a:r>
          </a:p>
        </p:txBody>
      </p:sp>
      <p:sp>
        <p:nvSpPr>
          <p:cNvPr id="44" name="Line"/>
          <p:cNvSpPr/>
          <p:nvPr/>
        </p:nvSpPr>
        <p:spPr>
          <a:xfrm>
            <a:off x="1828800" y="1752600"/>
            <a:ext cx="5867400" cy="0"/>
          </a:xfrm>
          <a:prstGeom prst="line">
            <a:avLst/>
          </a:prstGeom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/>
          <p:nvPr>
            <p:ph type="sldNum" sz="quarter" idx="2"/>
          </p:nvPr>
        </p:nvSpPr>
        <p:spPr>
          <a:xfrm>
            <a:off x="4471399" y="6550660"/>
            <a:ext cx="201202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9" name="Group"/>
          <p:cNvGrpSpPr/>
          <p:nvPr/>
        </p:nvGrpSpPr>
        <p:grpSpPr>
          <a:xfrm>
            <a:off x="1295399" y="228600"/>
            <a:ext cx="6421439" cy="762001"/>
            <a:chOff x="0" y="0"/>
            <a:chExt cx="6421437" cy="762000"/>
          </a:xfrm>
        </p:grpSpPr>
        <p:sp>
          <p:nvSpPr>
            <p:cNvPr id="47" name="Rectangle"/>
            <p:cNvSpPr/>
            <p:nvPr/>
          </p:nvSpPr>
          <p:spPr>
            <a:xfrm>
              <a:off x="-1" y="0"/>
              <a:ext cx="6421439" cy="762000"/>
            </a:xfrm>
            <a:prstGeom prst="rect">
              <a:avLst/>
            </a:prstGeom>
            <a:solidFill>
              <a:srgbClr val="AAEEA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 defTabSz="457200">
                <a:defRPr b="1" sz="1800">
                  <a:solidFill>
                    <a:srgbClr val="333399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" name="The School Feels Like Home"/>
            <p:cNvSpPr txBox="1"/>
            <p:nvPr/>
          </p:nvSpPr>
          <p:spPr>
            <a:xfrm>
              <a:off x="46036" y="213319"/>
              <a:ext cx="6329365" cy="5486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b">
              <a:spAutoFit/>
            </a:bodyPr>
            <a:lstStyle>
              <a:lvl1pPr algn="ctr" defTabSz="457200">
                <a:defRPr b="1" sz="32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The School Feels Like Home</a:t>
              </a:r>
            </a:p>
          </p:txBody>
        </p:sp>
      </p:grpSp>
      <p:grpSp>
        <p:nvGrpSpPr>
          <p:cNvPr id="52" name="Group"/>
          <p:cNvGrpSpPr/>
          <p:nvPr/>
        </p:nvGrpSpPr>
        <p:grpSpPr>
          <a:xfrm>
            <a:off x="2204073" y="1656138"/>
            <a:ext cx="4322490" cy="3962401"/>
            <a:chOff x="0" y="0"/>
            <a:chExt cx="4322488" cy="3962400"/>
          </a:xfrm>
        </p:grpSpPr>
        <p:sp>
          <p:nvSpPr>
            <p:cNvPr id="50" name="Rectangle"/>
            <p:cNvSpPr/>
            <p:nvPr/>
          </p:nvSpPr>
          <p:spPr>
            <a:xfrm>
              <a:off x="0" y="0"/>
              <a:ext cx="4322489" cy="3962400"/>
            </a:xfrm>
            <a:prstGeom prst="rect">
              <a:avLst/>
            </a:prstGeom>
            <a:solidFill>
              <a:srgbClr val="E4CA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lnSpc>
                  <a:spcPct val="90000"/>
                </a:lnSpc>
                <a:spcBef>
                  <a:spcPts val="400"/>
                </a:spcBef>
                <a:defRPr sz="1800"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" name="Welcoming secretary and staff…"/>
            <p:cNvSpPr txBox="1"/>
            <p:nvPr/>
          </p:nvSpPr>
          <p:spPr>
            <a:xfrm>
              <a:off x="340381" y="184994"/>
              <a:ext cx="3641727" cy="3315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/>
            <a:p>
              <a:pPr marL="342899" indent="-342899" defTabSz="457200">
                <a:lnSpc>
                  <a:spcPct val="90000"/>
                </a:lnSpc>
                <a:spcBef>
                  <a:spcPts val="400"/>
                </a:spcBef>
                <a:buClr>
                  <a:srgbClr val="3333CC"/>
                </a:buClr>
                <a:buSzPct val="60000"/>
                <a:buChar char="■"/>
                <a:defRPr sz="2200">
                  <a:latin typeface="+mn-lt"/>
                  <a:ea typeface="+mn-ea"/>
                  <a:cs typeface="+mn-cs"/>
                  <a:sym typeface="Arial"/>
                </a:defRPr>
              </a:pPr>
              <a:r>
                <a:t>Welcoming secretary and staff</a:t>
              </a:r>
            </a:p>
            <a:p>
              <a:pPr marL="342899" indent="-342899" defTabSz="457200">
                <a:lnSpc>
                  <a:spcPct val="90000"/>
                </a:lnSpc>
                <a:spcBef>
                  <a:spcPts val="400"/>
                </a:spcBef>
                <a:buClr>
                  <a:srgbClr val="3333CC"/>
                </a:buClr>
                <a:buSzPct val="60000"/>
                <a:buChar char="■"/>
                <a:defRPr sz="2200">
                  <a:latin typeface="+mn-lt"/>
                  <a:ea typeface="+mn-ea"/>
                  <a:cs typeface="+mn-cs"/>
                  <a:sym typeface="Arial"/>
                </a:defRPr>
              </a:pPr>
              <a:r>
                <a:t>Engaging principal</a:t>
              </a:r>
            </a:p>
            <a:p>
              <a:pPr marL="342899" indent="-342899" defTabSz="457200">
                <a:lnSpc>
                  <a:spcPct val="90000"/>
                </a:lnSpc>
                <a:spcBef>
                  <a:spcPts val="400"/>
                </a:spcBef>
                <a:buClr>
                  <a:srgbClr val="3333CC"/>
                </a:buClr>
                <a:buSzPct val="60000"/>
                <a:buChar char="■"/>
                <a:defRPr sz="2200">
                  <a:latin typeface="+mn-lt"/>
                  <a:ea typeface="+mn-ea"/>
                  <a:cs typeface="+mn-cs"/>
                  <a:sym typeface="Arial"/>
                </a:defRPr>
              </a:pPr>
              <a:r>
                <a:t>Student projects displayed </a:t>
              </a:r>
            </a:p>
            <a:p>
              <a:pPr marL="342899" indent="-342899" defTabSz="457200">
                <a:lnSpc>
                  <a:spcPct val="90000"/>
                </a:lnSpc>
                <a:spcBef>
                  <a:spcPts val="400"/>
                </a:spcBef>
                <a:buClr>
                  <a:srgbClr val="3333CC"/>
                </a:buClr>
                <a:buSzPct val="60000"/>
                <a:buChar char="■"/>
                <a:defRPr sz="2200">
                  <a:latin typeface="+mn-lt"/>
                  <a:ea typeface="+mn-ea"/>
                  <a:cs typeface="+mn-cs"/>
                  <a:sym typeface="Arial"/>
                </a:defRPr>
              </a:pPr>
              <a:r>
                <a:t>Diverse children interacting</a:t>
              </a:r>
            </a:p>
            <a:p>
              <a:pPr marL="342899" indent="-342899" defTabSz="457200">
                <a:lnSpc>
                  <a:spcPct val="90000"/>
                </a:lnSpc>
                <a:spcBef>
                  <a:spcPts val="400"/>
                </a:spcBef>
                <a:buClr>
                  <a:srgbClr val="3333CC"/>
                </a:buClr>
                <a:buSzPct val="60000"/>
                <a:buChar char="■"/>
                <a:defRPr sz="2200">
                  <a:latin typeface="+mn-lt"/>
                  <a:ea typeface="+mn-ea"/>
                  <a:cs typeface="+mn-cs"/>
                  <a:sym typeface="Arial"/>
                </a:defRPr>
              </a:pPr>
              <a:r>
                <a:t>Push in services of specialists and paraprofessionals</a:t>
              </a:r>
            </a:p>
          </p:txBody>
        </p:sp>
      </p:grpSp>
      <p:sp>
        <p:nvSpPr>
          <p:cNvPr id="53" name="Line"/>
          <p:cNvSpPr/>
          <p:nvPr/>
        </p:nvSpPr>
        <p:spPr>
          <a:xfrm>
            <a:off x="1295400" y="1143000"/>
            <a:ext cx="6019800" cy="0"/>
          </a:xfrm>
          <a:prstGeom prst="line">
            <a:avLst/>
          </a:prstGeom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" grpId="1"/>
      <p:bldP build="whole" bldLvl="1" animBg="1" rev="0" advAuto="0" spid="5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lide Number"/>
          <p:cNvSpPr txBox="1"/>
          <p:nvPr>
            <p:ph type="sldNum" sz="quarter" idx="2"/>
          </p:nvPr>
        </p:nvSpPr>
        <p:spPr>
          <a:xfrm>
            <a:off x="4471399" y="6550660"/>
            <a:ext cx="201202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58" name="Group"/>
          <p:cNvGrpSpPr/>
          <p:nvPr/>
        </p:nvGrpSpPr>
        <p:grpSpPr>
          <a:xfrm>
            <a:off x="1295399" y="152400"/>
            <a:ext cx="6421439" cy="990601"/>
            <a:chOff x="0" y="0"/>
            <a:chExt cx="6421437" cy="990600"/>
          </a:xfrm>
        </p:grpSpPr>
        <p:sp>
          <p:nvSpPr>
            <p:cNvPr id="56" name="Rectangle"/>
            <p:cNvSpPr/>
            <p:nvPr/>
          </p:nvSpPr>
          <p:spPr>
            <a:xfrm>
              <a:off x="-1" y="0"/>
              <a:ext cx="6421439" cy="990600"/>
            </a:xfrm>
            <a:prstGeom prst="rect">
              <a:avLst/>
            </a:prstGeom>
            <a:solidFill>
              <a:srgbClr val="E4CA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 defTabSz="457200">
                <a:defRPr b="1" sz="1800">
                  <a:solidFill>
                    <a:srgbClr val="333399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" name="Universal Design A Few Examples"/>
            <p:cNvSpPr txBox="1"/>
            <p:nvPr/>
          </p:nvSpPr>
          <p:spPr>
            <a:xfrm>
              <a:off x="46036" y="169402"/>
              <a:ext cx="6329365" cy="821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b">
              <a:spAutoFit/>
            </a:bodyPr>
            <a:lstStyle/>
            <a:p>
              <a:pPr algn="ctr" defTabSz="457200">
                <a:defRPr b="1" sz="3200">
                  <a:latin typeface="+mn-lt"/>
                  <a:ea typeface="+mn-ea"/>
                  <a:cs typeface="+mn-cs"/>
                  <a:sym typeface="Arial"/>
                </a:defRPr>
              </a:pPr>
              <a:r>
                <a:t>Universal Design</a:t>
              </a:r>
              <a:br/>
              <a:r>
                <a:rPr b="0" i="1" sz="1800"/>
                <a:t>A Few Examples</a:t>
              </a:r>
            </a:p>
          </p:txBody>
        </p:sp>
      </p:grpSp>
      <p:grpSp>
        <p:nvGrpSpPr>
          <p:cNvPr id="61" name="Group"/>
          <p:cNvGrpSpPr/>
          <p:nvPr/>
        </p:nvGrpSpPr>
        <p:grpSpPr>
          <a:xfrm>
            <a:off x="2667000" y="1775063"/>
            <a:ext cx="3276600" cy="3886201"/>
            <a:chOff x="0" y="0"/>
            <a:chExt cx="3276600" cy="3886200"/>
          </a:xfrm>
        </p:grpSpPr>
        <p:sp>
          <p:nvSpPr>
            <p:cNvPr id="59" name="Rectangle"/>
            <p:cNvSpPr/>
            <p:nvPr/>
          </p:nvSpPr>
          <p:spPr>
            <a:xfrm>
              <a:off x="0" y="0"/>
              <a:ext cx="3276600" cy="3886200"/>
            </a:xfrm>
            <a:prstGeom prst="rect">
              <a:avLst/>
            </a:prstGeom>
            <a:solidFill>
              <a:srgbClr val="AAEEA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lnSpc>
                  <a:spcPct val="92000"/>
                </a:lnSpc>
                <a:spcBef>
                  <a:spcPts val="400"/>
                </a:spcBef>
                <a:defRPr sz="1800"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" name="Ramps and automatic doors are helpful to all…"/>
            <p:cNvSpPr txBox="1"/>
            <p:nvPr/>
          </p:nvSpPr>
          <p:spPr>
            <a:xfrm>
              <a:off x="46037" y="0"/>
              <a:ext cx="3184526" cy="2114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t">
              <a:spAutoFit/>
            </a:bodyPr>
            <a:lstStyle/>
            <a:p>
              <a:pPr marL="342900" indent="-342900" defTabSz="457200">
                <a:lnSpc>
                  <a:spcPct val="90000"/>
                </a:lnSpc>
                <a:spcBef>
                  <a:spcPts val="400"/>
                </a:spcBef>
                <a:buClr>
                  <a:srgbClr val="3333CC"/>
                </a:buClr>
                <a:buSzPct val="60000"/>
                <a:buChar char="■"/>
                <a:defRPr sz="1800">
                  <a:latin typeface="+mn-lt"/>
                  <a:ea typeface="+mn-ea"/>
                  <a:cs typeface="+mn-cs"/>
                  <a:sym typeface="Arial"/>
                </a:defRPr>
              </a:pPr>
              <a:r>
                <a:t>Ramps and automatic doors are helpful to all</a:t>
              </a:r>
              <a:endParaRPr sz="1200"/>
            </a:p>
            <a:p>
              <a:pPr marL="342900" indent="-342900" defTabSz="457200">
                <a:lnSpc>
                  <a:spcPct val="90000"/>
                </a:lnSpc>
                <a:spcBef>
                  <a:spcPts val="400"/>
                </a:spcBef>
                <a:buClr>
                  <a:srgbClr val="3333CC"/>
                </a:buClr>
                <a:buSzPct val="60000"/>
                <a:buChar char="■"/>
                <a:defRPr sz="1200">
                  <a:latin typeface="+mn-lt"/>
                  <a:ea typeface="+mn-ea"/>
                  <a:cs typeface="+mn-cs"/>
                  <a:sym typeface="Arial"/>
                </a:defRPr>
              </a:pPr>
            </a:p>
            <a:p>
              <a:pPr marL="342900" indent="-342900" defTabSz="457200">
                <a:lnSpc>
                  <a:spcPct val="92000"/>
                </a:lnSpc>
                <a:spcBef>
                  <a:spcPts val="400"/>
                </a:spcBef>
                <a:buClr>
                  <a:srgbClr val="3333CC"/>
                </a:buClr>
                <a:buSzPct val="60000"/>
                <a:buChar char="■"/>
                <a:defRPr sz="1800">
                  <a:latin typeface="+mn-lt"/>
                  <a:ea typeface="+mn-ea"/>
                  <a:cs typeface="+mn-cs"/>
                  <a:sym typeface="Arial"/>
                </a:defRPr>
              </a:pPr>
              <a:r>
                <a:t>Talking software, can increase productivity for all</a:t>
              </a:r>
              <a:endParaRPr sz="1200"/>
            </a:p>
            <a:p>
              <a:pPr marL="342900" indent="-342900" defTabSz="457200">
                <a:lnSpc>
                  <a:spcPct val="92000"/>
                </a:lnSpc>
                <a:spcBef>
                  <a:spcPts val="400"/>
                </a:spcBef>
                <a:buClr>
                  <a:srgbClr val="3333CC"/>
                </a:buClr>
                <a:buSzPct val="60000"/>
                <a:buChar char="■"/>
                <a:defRPr sz="1200">
                  <a:latin typeface="+mn-lt"/>
                  <a:ea typeface="+mn-ea"/>
                  <a:cs typeface="+mn-cs"/>
                  <a:sym typeface="Arial"/>
                </a:defRPr>
              </a:pPr>
            </a:p>
            <a:p>
              <a:pPr marL="342900" indent="-342900" defTabSz="457200">
                <a:lnSpc>
                  <a:spcPct val="92000"/>
                </a:lnSpc>
                <a:spcBef>
                  <a:spcPts val="400"/>
                </a:spcBef>
                <a:buClr>
                  <a:srgbClr val="3333CC"/>
                </a:buClr>
                <a:buSzPct val="60000"/>
                <a:buChar char="■"/>
                <a:defRPr sz="1800">
                  <a:latin typeface="+mn-lt"/>
                  <a:ea typeface="+mn-ea"/>
                  <a:cs typeface="+mn-cs"/>
                  <a:sym typeface="Arial"/>
                </a:defRPr>
              </a:pPr>
              <a:r>
                <a:t>Recorded books are useful for all people</a:t>
              </a:r>
            </a:p>
          </p:txBody>
        </p:sp>
      </p:grpSp>
      <p:sp>
        <p:nvSpPr>
          <p:cNvPr id="62" name="Line"/>
          <p:cNvSpPr/>
          <p:nvPr/>
        </p:nvSpPr>
        <p:spPr>
          <a:xfrm>
            <a:off x="1295400" y="1295400"/>
            <a:ext cx="6019800" cy="0"/>
          </a:xfrm>
          <a:prstGeom prst="line">
            <a:avLst/>
          </a:prstGeom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" grpId="1"/>
      <p:bldP build="whole" bldLvl="1" animBg="1" rev="0" advAuto="0" spid="61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4471399" y="6550660"/>
            <a:ext cx="201202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67" name="Group"/>
          <p:cNvGrpSpPr/>
          <p:nvPr/>
        </p:nvGrpSpPr>
        <p:grpSpPr>
          <a:xfrm>
            <a:off x="762000" y="457200"/>
            <a:ext cx="7793038" cy="762001"/>
            <a:chOff x="0" y="0"/>
            <a:chExt cx="7793037" cy="762000"/>
          </a:xfrm>
        </p:grpSpPr>
        <p:sp>
          <p:nvSpPr>
            <p:cNvPr id="65" name="Rectangle"/>
            <p:cNvSpPr/>
            <p:nvPr/>
          </p:nvSpPr>
          <p:spPr>
            <a:xfrm>
              <a:off x="0" y="0"/>
              <a:ext cx="7793038" cy="762000"/>
            </a:xfrm>
            <a:prstGeom prst="rect">
              <a:avLst/>
            </a:prstGeom>
            <a:solidFill>
              <a:srgbClr val="E4CA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 defTabSz="457200">
                <a:defRPr sz="4400">
                  <a:solidFill>
                    <a:srgbClr val="333399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" name="Principles of Universal Design"/>
            <p:cNvSpPr txBox="1"/>
            <p:nvPr/>
          </p:nvSpPr>
          <p:spPr>
            <a:xfrm>
              <a:off x="46037" y="213319"/>
              <a:ext cx="7700964" cy="5486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b">
              <a:spAutoFit/>
            </a:bodyPr>
            <a:lstStyle>
              <a:lvl1pPr algn="ctr" defTabSz="457200">
                <a:defRPr b="1" sz="32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Principles of Universal Design</a:t>
              </a:r>
            </a:p>
          </p:txBody>
        </p:sp>
      </p:grpSp>
      <p:sp>
        <p:nvSpPr>
          <p:cNvPr id="68" name="Equitable Use…"/>
          <p:cNvSpPr txBox="1"/>
          <p:nvPr/>
        </p:nvSpPr>
        <p:spPr>
          <a:xfrm>
            <a:off x="763587" y="1781175"/>
            <a:ext cx="3717927" cy="1315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/>
          <a:p>
            <a:pPr marL="533400" indent="-533400" defTabSz="457200"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Equitable Use</a:t>
            </a:r>
          </a:p>
          <a:p>
            <a:pPr marL="533400" indent="-533400" defTabSz="457200"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Flexibility in Use</a:t>
            </a:r>
          </a:p>
          <a:p>
            <a:pPr marL="533400" indent="-533400" defTabSz="457200"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Simple and Intuitive Use</a:t>
            </a:r>
          </a:p>
          <a:p>
            <a:pPr marL="533400" indent="-533400" defTabSz="457200"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Perceptible Information</a:t>
            </a:r>
          </a:p>
        </p:txBody>
      </p:sp>
      <p:sp>
        <p:nvSpPr>
          <p:cNvPr id="69" name="Tolerance for Error…"/>
          <p:cNvSpPr txBox="1"/>
          <p:nvPr/>
        </p:nvSpPr>
        <p:spPr>
          <a:xfrm>
            <a:off x="4725987" y="1781175"/>
            <a:ext cx="3717927" cy="99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/>
          <a:p>
            <a:pPr marL="342900" indent="-342900" defTabSz="457200"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Tolerance for Error</a:t>
            </a:r>
          </a:p>
          <a:p>
            <a:pPr marL="342900" indent="-342900" defTabSz="457200"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Low Physical Effort</a:t>
            </a:r>
          </a:p>
          <a:p>
            <a:pPr marL="342900" indent="-342900" defTabSz="457200"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Size and Space for Approach</a:t>
            </a:r>
          </a:p>
        </p:txBody>
      </p:sp>
      <p:sp>
        <p:nvSpPr>
          <p:cNvPr id="70" name="“…products and environments to be usable by all people to the greatest extent possible.”  Steinfeld, 1994"/>
          <p:cNvSpPr/>
          <p:nvPr/>
        </p:nvSpPr>
        <p:spPr>
          <a:xfrm>
            <a:off x="3657600" y="3657600"/>
            <a:ext cx="4132263" cy="922798"/>
          </a:xfrm>
          <a:prstGeom prst="rect">
            <a:avLst/>
          </a:prstGeom>
          <a:ln w="381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>
            <a:lvl1pPr defTabSz="457200">
              <a:defRPr sz="1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“…products and environments to be usable by all people to the greatest extent possible.”  Steinfeld, 1994</a:t>
            </a:r>
          </a:p>
        </p:txBody>
      </p:sp>
      <p:sp>
        <p:nvSpPr>
          <p:cNvPr id="71" name="Line"/>
          <p:cNvSpPr/>
          <p:nvPr/>
        </p:nvSpPr>
        <p:spPr>
          <a:xfrm>
            <a:off x="762000" y="1371600"/>
            <a:ext cx="7620000" cy="0"/>
          </a:xfrm>
          <a:prstGeom prst="line">
            <a:avLst/>
          </a:prstGeom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Class="entr" nodeType="with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" grpId="3"/>
      <p:bldP build="p" bldLvl="5" animBg="1" rev="0" advAuto="0" spid="68" grpId="1"/>
      <p:bldP build="p" bldLvl="5" animBg="1" rev="0" advAuto="0" spid="69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lide Number"/>
          <p:cNvSpPr txBox="1"/>
          <p:nvPr>
            <p:ph type="sldNum" sz="quarter" idx="2"/>
          </p:nvPr>
        </p:nvSpPr>
        <p:spPr>
          <a:xfrm>
            <a:off x="4471399" y="6550660"/>
            <a:ext cx="201202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76" name="Group"/>
          <p:cNvGrpSpPr/>
          <p:nvPr/>
        </p:nvGrpSpPr>
        <p:grpSpPr>
          <a:xfrm>
            <a:off x="1219199" y="152400"/>
            <a:ext cx="6421439" cy="990600"/>
            <a:chOff x="0" y="0"/>
            <a:chExt cx="6421437" cy="990600"/>
          </a:xfrm>
        </p:grpSpPr>
        <p:sp>
          <p:nvSpPr>
            <p:cNvPr id="74" name="Rectangle"/>
            <p:cNvSpPr/>
            <p:nvPr/>
          </p:nvSpPr>
          <p:spPr>
            <a:xfrm>
              <a:off x="-1" y="0"/>
              <a:ext cx="6421439" cy="990600"/>
            </a:xfrm>
            <a:prstGeom prst="rect">
              <a:avLst/>
            </a:prstGeom>
            <a:solidFill>
              <a:srgbClr val="A8CBE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 defTabSz="457200">
                <a:defRPr b="1" sz="1800">
                  <a:solidFill>
                    <a:srgbClr val="333399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" name="Guidelines for . . .   Healthy Learning Environments"/>
            <p:cNvSpPr txBox="1"/>
            <p:nvPr/>
          </p:nvSpPr>
          <p:spPr>
            <a:xfrm>
              <a:off x="46036" y="33857"/>
              <a:ext cx="6329365" cy="9567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b">
              <a:spAutoFit/>
            </a:bodyPr>
            <a:lstStyle/>
            <a:p>
              <a:pPr algn="ctr" defTabSz="457200">
                <a:defRPr b="1" sz="3200">
                  <a:latin typeface="+mn-lt"/>
                  <a:ea typeface="+mn-ea"/>
                  <a:cs typeface="+mn-cs"/>
                  <a:sym typeface="Arial"/>
                </a:defRPr>
              </a:pPr>
              <a:r>
                <a:t>Guidelines for . . .  </a:t>
              </a:r>
              <a:br/>
              <a:r>
                <a:rPr i="1" sz="2800"/>
                <a:t>Healthy Learning Environments</a:t>
              </a:r>
            </a:p>
          </p:txBody>
        </p:sp>
      </p:grpSp>
      <p:sp>
        <p:nvSpPr>
          <p:cNvPr id="77" name="Stimulate healthy awareness of ourselves and others…"/>
          <p:cNvSpPr txBox="1"/>
          <p:nvPr/>
        </p:nvSpPr>
        <p:spPr>
          <a:xfrm>
            <a:off x="1874836" y="1371599"/>
            <a:ext cx="5165728" cy="290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/>
          <a:p>
            <a:pPr marL="342900" indent="-342900" defTabSz="457200">
              <a:lnSpc>
                <a:spcPct val="90000"/>
              </a:lnSpc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Stimulate healthy awareness of ourselves and others</a:t>
            </a:r>
          </a:p>
          <a:p>
            <a:pPr marL="342900" indent="-342900" defTabSz="457200">
              <a:lnSpc>
                <a:spcPct val="90000"/>
              </a:lnSpc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Enhance connections with nature, culture, and people</a:t>
            </a:r>
          </a:p>
          <a:p>
            <a:pPr marL="342900" indent="-342900" defTabSz="457200">
              <a:lnSpc>
                <a:spcPct val="90000"/>
              </a:lnSpc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Do no physical harm</a:t>
            </a:r>
          </a:p>
          <a:p>
            <a:pPr marL="342900" indent="-342900" defTabSz="457200">
              <a:lnSpc>
                <a:spcPct val="90000"/>
              </a:lnSpc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Are beautiful and inviting</a:t>
            </a:r>
          </a:p>
          <a:p>
            <a:pPr marL="342900" indent="-342900" defTabSz="457200">
              <a:lnSpc>
                <a:spcPct val="90000"/>
              </a:lnSpc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Provide meaningful, varying stimuli</a:t>
            </a:r>
          </a:p>
          <a:p>
            <a:pPr marL="342900" indent="-342900" defTabSz="457200">
              <a:lnSpc>
                <a:spcPct val="90000"/>
              </a:lnSpc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Encourage times of relaxation and privacy</a:t>
            </a:r>
          </a:p>
          <a:p>
            <a:pPr marL="342900" indent="-342900" defTabSz="457200">
              <a:lnSpc>
                <a:spcPct val="90000"/>
              </a:lnSpc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Balance constancy and flexibility</a:t>
            </a:r>
          </a:p>
          <a:p>
            <a:pPr marL="342900" indent="-342900" defTabSz="457200">
              <a:lnSpc>
                <a:spcPct val="90000"/>
              </a:lnSpc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Use resources flexibly for multiple purposes</a:t>
            </a:r>
          </a:p>
        </p:txBody>
      </p:sp>
      <p:sp>
        <p:nvSpPr>
          <p:cNvPr id="78" name="Line"/>
          <p:cNvSpPr/>
          <p:nvPr/>
        </p:nvSpPr>
        <p:spPr>
          <a:xfrm>
            <a:off x="685800" y="1219200"/>
            <a:ext cx="8001000" cy="0"/>
          </a:xfrm>
          <a:prstGeom prst="line">
            <a:avLst/>
          </a:prstGeom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3" dur="500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nodeType="with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1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6" dur="5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1" dur="5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6" dur="500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1" dur="500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6" dur="500"/>
                                        <p:tgtEl>
                                          <p:spTgt spid="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1" dur="500"/>
                                        <p:tgtEl>
                                          <p:spTgt spid="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7" grpId="2"/>
      <p:bldP build="whole" bldLvl="1" animBg="1" rev="0" advAuto="0" spid="7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lide Number"/>
          <p:cNvSpPr txBox="1"/>
          <p:nvPr>
            <p:ph type="sldNum" sz="quarter" idx="2"/>
          </p:nvPr>
        </p:nvSpPr>
        <p:spPr>
          <a:xfrm>
            <a:off x="4471399" y="6550660"/>
            <a:ext cx="201202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83" name="Group"/>
          <p:cNvGrpSpPr/>
          <p:nvPr/>
        </p:nvGrpSpPr>
        <p:grpSpPr>
          <a:xfrm>
            <a:off x="914400" y="380999"/>
            <a:ext cx="7793038" cy="1143002"/>
            <a:chOff x="0" y="0"/>
            <a:chExt cx="7793037" cy="1143000"/>
          </a:xfrm>
        </p:grpSpPr>
        <p:sp>
          <p:nvSpPr>
            <p:cNvPr id="81" name="Rectangle"/>
            <p:cNvSpPr/>
            <p:nvPr/>
          </p:nvSpPr>
          <p:spPr>
            <a:xfrm>
              <a:off x="0" y="-1"/>
              <a:ext cx="7793038" cy="1143002"/>
            </a:xfrm>
            <a:prstGeom prst="rect">
              <a:avLst/>
            </a:prstGeom>
            <a:solidFill>
              <a:srgbClr val="FDDE7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 defTabSz="457200">
                <a:defRPr b="1" sz="1800">
                  <a:solidFill>
                    <a:srgbClr val="333399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" name="School-wide Strategies Creating a Welcoming Place to Be"/>
            <p:cNvSpPr txBox="1"/>
            <p:nvPr/>
          </p:nvSpPr>
          <p:spPr>
            <a:xfrm>
              <a:off x="46037" y="186257"/>
              <a:ext cx="7700964" cy="9567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37" tIns="46037" rIns="46037" bIns="46037" numCol="1" anchor="b">
              <a:spAutoFit/>
            </a:bodyPr>
            <a:lstStyle/>
            <a:p>
              <a:pPr algn="ctr" defTabSz="457200">
                <a:defRPr b="1" sz="3200">
                  <a:latin typeface="+mn-lt"/>
                  <a:ea typeface="+mn-ea"/>
                  <a:cs typeface="+mn-cs"/>
                  <a:sym typeface="Arial"/>
                </a:defRPr>
              </a:pPr>
              <a:r>
                <a:t>School-wide Strategies</a:t>
              </a:r>
              <a:br/>
              <a:r>
                <a:rPr b="0" i="1" sz="2800"/>
                <a:t>Creating a Welcoming Place to Be</a:t>
              </a:r>
            </a:p>
          </p:txBody>
        </p:sp>
      </p:grpSp>
      <p:sp>
        <p:nvSpPr>
          <p:cNvPr id="84" name="Provision of a commons area…"/>
          <p:cNvSpPr txBox="1"/>
          <p:nvPr/>
        </p:nvSpPr>
        <p:spPr>
          <a:xfrm>
            <a:off x="2332036" y="1905000"/>
            <a:ext cx="4479928" cy="2280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/>
          <a:p>
            <a:pPr marL="342900" indent="-342900" defTabSz="457200"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Provision of a commons area</a:t>
            </a:r>
          </a:p>
          <a:p>
            <a:pPr marL="342900" indent="-342900" defTabSz="457200"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Creating a school within a school</a:t>
            </a:r>
          </a:p>
          <a:p>
            <a:pPr marL="342900" indent="-342900" defTabSz="457200"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 parent and community center</a:t>
            </a:r>
          </a:p>
          <a:p>
            <a:pPr marL="342900" indent="-342900" defTabSz="457200"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 media center/library</a:t>
            </a:r>
          </a:p>
          <a:p>
            <a:pPr marL="342900" indent="-342900" defTabSz="457200"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Space and inclusive classrooms</a:t>
            </a:r>
          </a:p>
          <a:p>
            <a:pPr marL="342900" indent="-342900" defTabSz="457200">
              <a:spcBef>
                <a:spcPts val="400"/>
              </a:spcBef>
              <a:buClr>
                <a:srgbClr val="3333CC"/>
              </a:buClr>
              <a:buSzPct val="60000"/>
              <a:buChar char="■"/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Space for specialists</a:t>
            </a:r>
          </a:p>
        </p:txBody>
      </p:sp>
      <p:sp>
        <p:nvSpPr>
          <p:cNvPr id="85" name="Line"/>
          <p:cNvSpPr/>
          <p:nvPr/>
        </p:nvSpPr>
        <p:spPr>
          <a:xfrm>
            <a:off x="1066800" y="1676400"/>
            <a:ext cx="7391400" cy="0"/>
          </a:xfrm>
          <a:prstGeom prst="line">
            <a:avLst/>
          </a:prstGeom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7" dur="500"/>
                                        <p:tgtEl>
                                          <p:spTgt spid="8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10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10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10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15" dur="5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10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20" dur="5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0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25" dur="500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10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30" dur="500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0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35" dur="500"/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10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40" dur="500"/>
                                        <p:tgtEl>
                                          <p:spTgt spid="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8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lide Number"/>
          <p:cNvSpPr txBox="1"/>
          <p:nvPr>
            <p:ph type="sldNum" sz="quarter" idx="2"/>
          </p:nvPr>
        </p:nvSpPr>
        <p:spPr>
          <a:xfrm>
            <a:off x="4471399" y="6550660"/>
            <a:ext cx="201202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304800"/>
            <a:ext cx="4064000" cy="6324600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CHOOL MISSION STATEMENTS DISPLAYED CAN SEND AN IMPORTANT MESSAGE."/>
          <p:cNvSpPr txBox="1"/>
          <p:nvPr/>
        </p:nvSpPr>
        <p:spPr>
          <a:xfrm>
            <a:off x="5257800" y="1524000"/>
            <a:ext cx="3581400" cy="11507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1000"/>
              </a:spcBef>
              <a:defRPr b="1" sz="1800">
                <a:solidFill>
                  <a:srgbClr val="3333CC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SCHOOL MISSION STATEMENTS DISPLAYED CAN SEND AN IMPORTANT MESSAGE. </a:t>
            </a:r>
          </a:p>
        </p:txBody>
      </p:sp>
      <p:sp>
        <p:nvSpPr>
          <p:cNvPr id="90" name="Rectangle"/>
          <p:cNvSpPr/>
          <p:nvPr/>
        </p:nvSpPr>
        <p:spPr>
          <a:xfrm>
            <a:off x="6629400" y="6248400"/>
            <a:ext cx="2514600" cy="457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457200">
              <a:spcBef>
                <a:spcPts val="1000"/>
              </a:spcBef>
              <a:defRPr sz="1800">
                <a:latin typeface="+mn-lt"/>
                <a:ea typeface="+mn-ea"/>
                <a:cs typeface="+mn-cs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ends">
  <a:themeElements>
    <a:clrScheme name="Blend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E4A8"/>
      </a:accent1>
      <a:accent2>
        <a:srgbClr val="FFCF0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Blends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Blend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ends">
  <a:themeElements>
    <a:clrScheme name="Blend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E4A8"/>
      </a:accent1>
      <a:accent2>
        <a:srgbClr val="FFCF0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Blends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Blend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