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5E1"/>
          </a:solidFill>
        </a:fill>
      </a:tcStyle>
    </a:wholeTbl>
    <a:band2H>
      <a:tcTxStyle b="def" i="def"/>
      <a:tcStyle>
        <a:tcBdr/>
        <a:fill>
          <a:solidFill>
            <a:srgbClr val="E6FAF1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" name="Shape 2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luecorners.jpeg" descr="bluecorners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Title Text"/>
          <p:cNvSpPr txBox="1"/>
          <p:nvPr>
            <p:ph type="title"/>
          </p:nvPr>
        </p:nvSpPr>
        <p:spPr>
          <a:xfrm>
            <a:off x="838200" y="1219200"/>
            <a:ext cx="7772400" cy="1143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219200" y="2590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ctr">
              <a:buClrTx/>
              <a:buSzTx/>
              <a:buNone/>
            </a:lvl1pPr>
            <a:lvl2pPr marL="0" indent="457200" algn="ctr">
              <a:buClrTx/>
              <a:buSzTx/>
              <a:buNone/>
            </a:lvl2pPr>
            <a:lvl3pPr marL="0" indent="914400" algn="ctr">
              <a:buClrTx/>
              <a:buSzTx/>
              <a:buNone/>
            </a:lvl3pPr>
            <a:lvl4pPr marL="0" indent="1371600" algn="ctr">
              <a:buClrTx/>
              <a:buSzTx/>
              <a:buNone/>
            </a:lvl4pPr>
            <a:lvl5pPr marL="0" indent="1828800" algn="ctr">
              <a:buClrTx/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ctr">
              <a:defRPr sz="1400"/>
            </a:lvl1pPr>
          </a:lstStyle>
          <a:p>
            <a:pPr/>
            <a:fld id="{86CB4B4D-7CA3-9044-876B-883B54F8677D}" type="slidenum"/>
          </a:p>
        </p:txBody>
      </p:sp>
      <p:pic>
        <p:nvPicPr>
          <p:cNvPr id="3" name="bluegradientbar.jpeg" descr="bluegradientbar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5334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 txBox="1"/>
          <p:nvPr>
            <p:ph type="title"/>
          </p:nvPr>
        </p:nvSpPr>
        <p:spPr>
          <a:xfrm>
            <a:off x="457200" y="0"/>
            <a:ext cx="8229600" cy="1417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6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cpie.org/" TargetMode="External"/><Relationship Id="rId3" Type="http://schemas.openxmlformats.org/officeDocument/2006/relationships/hyperlink" Target="http://www.peakparent.org/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ZEkMidcy960" TargetMode="Externa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hapter 6  Partner with Families and the Community"/>
          <p:cNvSpPr txBox="1"/>
          <p:nvPr>
            <p:ph type="ctrTitle"/>
          </p:nvPr>
        </p:nvSpPr>
        <p:spPr>
          <a:xfrm>
            <a:off x="685800" y="1225366"/>
            <a:ext cx="7772400" cy="1524001"/>
          </a:xfrm>
          <a:prstGeom prst="rect">
            <a:avLst/>
          </a:prstGeom>
        </p:spPr>
        <p:txBody>
          <a:bodyPr/>
          <a:lstStyle/>
          <a:p>
            <a:pPr algn="ctr" defTabSz="512063">
              <a:defRPr b="1" sz="2464">
                <a:latin typeface="+mj-lt"/>
                <a:ea typeface="+mj-ea"/>
                <a:cs typeface="+mj-cs"/>
                <a:sym typeface="Arial"/>
              </a:defRPr>
            </a:pPr>
            <a:r>
              <a:t>Chapter 6 </a:t>
            </a:r>
            <a:br/>
            <a:r>
              <a:t>Partner with Families and the Community</a:t>
            </a:r>
            <a:r>
              <a:rPr b="0" i="1"/>
              <a:t> </a:t>
            </a:r>
            <a:br>
              <a:rPr b="0" i="1"/>
            </a:br>
            <a:br>
              <a:rPr b="0" i="1"/>
            </a:br>
          </a:p>
        </p:txBody>
      </p:sp>
      <p:sp>
        <p:nvSpPr>
          <p:cNvPr id="32" name="Build Relationships For Learning"/>
          <p:cNvSpPr txBox="1"/>
          <p:nvPr>
            <p:ph type="subTitle" sz="quarter" idx="1"/>
          </p:nvPr>
        </p:nvSpPr>
        <p:spPr>
          <a:xfrm>
            <a:off x="1272055" y="2241513"/>
            <a:ext cx="7010401" cy="1752601"/>
          </a:xfrm>
          <a:prstGeom prst="rect">
            <a:avLst/>
          </a:prstGeom>
        </p:spPr>
        <p:txBody>
          <a:bodyPr/>
          <a:lstStyle>
            <a:lvl1pPr>
              <a:defRPr i="1" sz="26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Build Relationships For Learning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4239835" y="3199129"/>
            <a:ext cx="127001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3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92" name="Group"/>
          <p:cNvGrpSpPr/>
          <p:nvPr/>
        </p:nvGrpSpPr>
        <p:grpSpPr>
          <a:xfrm>
            <a:off x="1371600" y="1676400"/>
            <a:ext cx="6400800" cy="4261721"/>
            <a:chOff x="0" y="0"/>
            <a:chExt cx="6400800" cy="4261720"/>
          </a:xfrm>
        </p:grpSpPr>
        <p:sp>
          <p:nvSpPr>
            <p:cNvPr id="90" name="Rectangle"/>
            <p:cNvSpPr/>
            <p:nvPr/>
          </p:nvSpPr>
          <p:spPr>
            <a:xfrm>
              <a:off x="0" y="0"/>
              <a:ext cx="6400800" cy="4191000"/>
            </a:xfrm>
            <a:prstGeom prst="rect">
              <a:avLst/>
            </a:prstGeom>
            <a:solidFill>
              <a:srgbClr val="BDE4C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spcBef>
                  <a:spcPts val="700"/>
                </a:spcBef>
                <a:defRPr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91" name="IMPLICATIONS…"/>
            <p:cNvSpPr txBox="1"/>
            <p:nvPr/>
          </p:nvSpPr>
          <p:spPr>
            <a:xfrm>
              <a:off x="46037" y="0"/>
              <a:ext cx="6308727" cy="4261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defRPr b="1">
                  <a:latin typeface="+mj-lt"/>
                  <a:ea typeface="+mj-ea"/>
                  <a:cs typeface="+mj-cs"/>
                  <a:sym typeface="Arial"/>
                </a:defRPr>
              </a:pPr>
              <a:r>
                <a:t>IMPLICATIONS</a:t>
              </a:r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All aspects of the environment have an impact on child development and growth.</a:t>
              </a:r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The most critical influences are in the inner circles.</a:t>
              </a:r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If a child does not receive the needed support, 	the school must become the caring community where children are nurtured and supported.</a:t>
              </a:r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The school should develop partnerships with the community to link resources to families.	</a:t>
              </a:r>
            </a:p>
          </p:txBody>
        </p:sp>
      </p:grpSp>
      <p:grpSp>
        <p:nvGrpSpPr>
          <p:cNvPr id="95" name="Group"/>
          <p:cNvGrpSpPr/>
          <p:nvPr/>
        </p:nvGrpSpPr>
        <p:grpSpPr>
          <a:xfrm>
            <a:off x="1295400" y="457200"/>
            <a:ext cx="6477000" cy="685801"/>
            <a:chOff x="0" y="0"/>
            <a:chExt cx="6477000" cy="685800"/>
          </a:xfrm>
        </p:grpSpPr>
        <p:sp>
          <p:nvSpPr>
            <p:cNvPr id="93" name="Rectangle"/>
            <p:cNvSpPr/>
            <p:nvPr/>
          </p:nvSpPr>
          <p:spPr>
            <a:xfrm>
              <a:off x="0" y="0"/>
              <a:ext cx="6477000" cy="685800"/>
            </a:xfrm>
            <a:prstGeom prst="rect">
              <a:avLst/>
            </a:prstGeom>
            <a:solidFill>
              <a:srgbClr val="E4D68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>
                  <a:solidFill>
                    <a:srgbClr val="333399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94" name="An Ecological Framework"/>
            <p:cNvSpPr txBox="1"/>
            <p:nvPr/>
          </p:nvSpPr>
          <p:spPr>
            <a:xfrm>
              <a:off x="46037" y="137119"/>
              <a:ext cx="6384927" cy="5486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/>
            <a:p>
              <a: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pPr>
              <a:r>
                <a:t>An Ecological Framework</a:t>
              </a:r>
              <a:r>
                <a:rPr>
                  <a:solidFill>
                    <a:srgbClr val="333399"/>
                  </a:solidFill>
                </a:rPr>
                <a:t>	       </a:t>
              </a:r>
            </a:p>
          </p:txBody>
        </p:sp>
      </p:grpSp>
      <p:sp>
        <p:nvSpPr>
          <p:cNvPr id="96" name="Line"/>
          <p:cNvSpPr/>
          <p:nvPr/>
        </p:nvSpPr>
        <p:spPr>
          <a:xfrm>
            <a:off x="1371600" y="1371600"/>
            <a:ext cx="6553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9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01" name="Group"/>
          <p:cNvGrpSpPr/>
          <p:nvPr/>
        </p:nvGrpSpPr>
        <p:grpSpPr>
          <a:xfrm>
            <a:off x="1143000" y="228599"/>
            <a:ext cx="6621463" cy="1143002"/>
            <a:chOff x="0" y="0"/>
            <a:chExt cx="6621462" cy="1143000"/>
          </a:xfrm>
        </p:grpSpPr>
        <p:sp>
          <p:nvSpPr>
            <p:cNvPr id="99" name="Rectangle"/>
            <p:cNvSpPr/>
            <p:nvPr/>
          </p:nvSpPr>
          <p:spPr>
            <a:xfrm>
              <a:off x="0" y="-1"/>
              <a:ext cx="6621463" cy="1143002"/>
            </a:xfrm>
            <a:prstGeom prst="rect">
              <a:avLst/>
            </a:prstGeom>
            <a:solidFill>
              <a:srgbClr val="E4D68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 sz="3600">
                  <a:solidFill>
                    <a:srgbClr val="333399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00" name="Focal Point Options of Educational Services"/>
            <p:cNvSpPr txBox="1"/>
            <p:nvPr/>
          </p:nvSpPr>
          <p:spPr>
            <a:xfrm>
              <a:off x="46037" y="124419"/>
              <a:ext cx="6529389" cy="10185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/>
            <a:p>
              <a: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pPr>
              <a:r>
                <a:t>Focal Point </a:t>
              </a:r>
              <a:endParaRPr>
                <a:latin typeface="ヒラギノ角ゴ Pro W3"/>
                <a:ea typeface="ヒラギノ角ゴ Pro W3"/>
                <a:cs typeface="ヒラギノ角ゴ Pro W3"/>
                <a:sym typeface="ヒラギノ角ゴ Pro W3"/>
              </a:endParaRPr>
            </a:p>
            <a:p>
              <a: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pPr>
              <a:r>
                <a:t>Options of Educational Services</a:t>
              </a:r>
            </a:p>
          </p:txBody>
        </p:sp>
      </p:grpSp>
      <p:grpSp>
        <p:nvGrpSpPr>
          <p:cNvPr id="104" name="Group"/>
          <p:cNvGrpSpPr/>
          <p:nvPr/>
        </p:nvGrpSpPr>
        <p:grpSpPr>
          <a:xfrm>
            <a:off x="457200" y="1676399"/>
            <a:ext cx="8382000" cy="4572002"/>
            <a:chOff x="0" y="0"/>
            <a:chExt cx="8382000" cy="4572000"/>
          </a:xfrm>
        </p:grpSpPr>
        <p:sp>
          <p:nvSpPr>
            <p:cNvPr id="102" name="Rectangle"/>
            <p:cNvSpPr/>
            <p:nvPr/>
          </p:nvSpPr>
          <p:spPr>
            <a:xfrm>
              <a:off x="0" y="-1"/>
              <a:ext cx="8382000" cy="4572002"/>
            </a:xfrm>
            <a:prstGeom prst="rect">
              <a:avLst/>
            </a:prstGeom>
            <a:solidFill>
              <a:srgbClr val="BDE4C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03" name="SYSTEM CENTERED…"/>
            <p:cNvSpPr txBox="1"/>
            <p:nvPr/>
          </p:nvSpPr>
          <p:spPr>
            <a:xfrm>
              <a:off x="46037" y="-1"/>
              <a:ext cx="8289926" cy="3804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lvl="1" marL="285750" indent="171450">
                <a:lnSpc>
                  <a:spcPct val="90000"/>
                </a:lnSpc>
                <a:defRPr b="1"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SYSTEM CENTERED</a:t>
              </a:r>
              <a:r>
                <a:rPr b="0" sz="1800"/>
                <a:t> </a:t>
              </a:r>
              <a:endParaRPr sz="1800"/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Organized for the convenience of the system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Both the most typical and least desirable approach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The strengths and needs of the system drive the delivery of service</a:t>
              </a:r>
            </a:p>
            <a:p>
              <a:pPr lvl="1" marL="285750" indent="171450">
                <a:lnSpc>
                  <a:spcPct val="90000"/>
                </a:lnSpc>
                <a:defRPr b="1"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CHILD-CENTERED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Focused on the needs of the child 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Usually without consideration for the family context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The strengths and needs of the child drive the delivery of services</a:t>
              </a:r>
            </a:p>
            <a:p>
              <a:pPr lvl="1" marL="285750" indent="171450">
                <a:lnSpc>
                  <a:spcPct val="90000"/>
                </a:lnSpc>
                <a:defRPr b="1"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FAMILY-CENTERED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Focused on the total family unit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Child is considered in context of the family unit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The strengths and needs of the family drive the delivery of services</a:t>
              </a:r>
            </a:p>
          </p:txBody>
        </p:sp>
      </p:grpSp>
      <p:sp>
        <p:nvSpPr>
          <p:cNvPr id="105" name="Line"/>
          <p:cNvSpPr/>
          <p:nvPr/>
        </p:nvSpPr>
        <p:spPr>
          <a:xfrm>
            <a:off x="762000" y="1524000"/>
            <a:ext cx="7543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10" name="Group"/>
          <p:cNvGrpSpPr/>
          <p:nvPr/>
        </p:nvGrpSpPr>
        <p:grpSpPr>
          <a:xfrm>
            <a:off x="1295400" y="228599"/>
            <a:ext cx="6629400" cy="1143002"/>
            <a:chOff x="0" y="0"/>
            <a:chExt cx="6629400" cy="1143000"/>
          </a:xfrm>
        </p:grpSpPr>
        <p:sp>
          <p:nvSpPr>
            <p:cNvPr id="108" name="Rectangle"/>
            <p:cNvSpPr/>
            <p:nvPr/>
          </p:nvSpPr>
          <p:spPr>
            <a:xfrm>
              <a:off x="0" y="-1"/>
              <a:ext cx="6629400" cy="1143002"/>
            </a:xfrm>
            <a:prstGeom prst="rect">
              <a:avLst/>
            </a:prstGeom>
            <a:solidFill>
              <a:srgbClr val="E4D68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09" name="PRACTICES in a FAMILY-CENTERED SCHOOL"/>
            <p:cNvSpPr txBox="1"/>
            <p:nvPr/>
          </p:nvSpPr>
          <p:spPr>
            <a:xfrm>
              <a:off x="46037" y="124419"/>
              <a:ext cx="6537326" cy="10185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>
              <a:lvl1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PRACTICES in a FAMILY-CENTERED SCHOOL</a:t>
              </a:r>
            </a:p>
          </p:txBody>
        </p:sp>
      </p:grpSp>
      <p:grpSp>
        <p:nvGrpSpPr>
          <p:cNvPr id="113" name="Group"/>
          <p:cNvGrpSpPr/>
          <p:nvPr/>
        </p:nvGrpSpPr>
        <p:grpSpPr>
          <a:xfrm>
            <a:off x="1143000" y="1905000"/>
            <a:ext cx="7086600" cy="4114800"/>
            <a:chOff x="0" y="0"/>
            <a:chExt cx="7086600" cy="4114800"/>
          </a:xfrm>
        </p:grpSpPr>
        <p:sp>
          <p:nvSpPr>
            <p:cNvPr id="111" name="Rectangle"/>
            <p:cNvSpPr/>
            <p:nvPr/>
          </p:nvSpPr>
          <p:spPr>
            <a:xfrm>
              <a:off x="0" y="0"/>
              <a:ext cx="7086600" cy="4114800"/>
            </a:xfrm>
            <a:prstGeom prst="rect">
              <a:avLst/>
            </a:prstGeom>
            <a:solidFill>
              <a:srgbClr val="BDE4C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spcBef>
                  <a:spcPts val="700"/>
                </a:spcBef>
                <a:defRPr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12" name="Engage parents as partners…"/>
            <p:cNvSpPr txBox="1"/>
            <p:nvPr/>
          </p:nvSpPr>
          <p:spPr>
            <a:xfrm>
              <a:off x="46037" y="0"/>
              <a:ext cx="6994526" cy="35180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Engage parents as partners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Affirm and build on family strengths and gifts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Honor cultural diversity 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Treat families with respect and dignity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Promote family choices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Welcome parents into the school as partners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Welcome and care about children with special needs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Communicate effectively with families</a:t>
              </a:r>
            </a:p>
          </p:txBody>
        </p:sp>
      </p:grpSp>
      <p:sp>
        <p:nvSpPr>
          <p:cNvPr id="114" name="Line"/>
          <p:cNvSpPr/>
          <p:nvPr/>
        </p:nvSpPr>
        <p:spPr>
          <a:xfrm>
            <a:off x="1143000" y="1524000"/>
            <a:ext cx="6858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19" name="Group"/>
          <p:cNvGrpSpPr/>
          <p:nvPr/>
        </p:nvGrpSpPr>
        <p:grpSpPr>
          <a:xfrm>
            <a:off x="990600" y="228599"/>
            <a:ext cx="6629400" cy="1143002"/>
            <a:chOff x="0" y="0"/>
            <a:chExt cx="6629400" cy="1143000"/>
          </a:xfrm>
        </p:grpSpPr>
        <p:sp>
          <p:nvSpPr>
            <p:cNvPr id="117" name="Rectangle"/>
            <p:cNvSpPr/>
            <p:nvPr/>
          </p:nvSpPr>
          <p:spPr>
            <a:xfrm>
              <a:off x="0" y="-1"/>
              <a:ext cx="6629400" cy="1143002"/>
            </a:xfrm>
            <a:prstGeom prst="rect">
              <a:avLst/>
            </a:prstGeom>
            <a:solidFill>
              <a:srgbClr val="E4D68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18" name="Communicating Effectively  with Families"/>
            <p:cNvSpPr txBox="1"/>
            <p:nvPr/>
          </p:nvSpPr>
          <p:spPr>
            <a:xfrm>
              <a:off x="46037" y="124419"/>
              <a:ext cx="6537326" cy="10185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/>
            <a:p>
              <a: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pPr>
              <a:r>
                <a:t>Communicating Effectively </a:t>
              </a:r>
              <a:br/>
              <a:r>
                <a:t>with Families</a:t>
              </a:r>
            </a:p>
          </p:txBody>
        </p:sp>
      </p:grpSp>
      <p:grpSp>
        <p:nvGrpSpPr>
          <p:cNvPr id="122" name="Group"/>
          <p:cNvGrpSpPr/>
          <p:nvPr/>
        </p:nvGrpSpPr>
        <p:grpSpPr>
          <a:xfrm>
            <a:off x="2095499" y="1598929"/>
            <a:ext cx="4953002" cy="4724401"/>
            <a:chOff x="0" y="0"/>
            <a:chExt cx="4953000" cy="4724400"/>
          </a:xfrm>
        </p:grpSpPr>
        <p:sp>
          <p:nvSpPr>
            <p:cNvPr id="120" name="Rectangle"/>
            <p:cNvSpPr/>
            <p:nvPr/>
          </p:nvSpPr>
          <p:spPr>
            <a:xfrm>
              <a:off x="-1" y="0"/>
              <a:ext cx="4953002" cy="4724400"/>
            </a:xfrm>
            <a:prstGeom prst="rect">
              <a:avLst/>
            </a:prstGeom>
            <a:solidFill>
              <a:srgbClr val="BDE4C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21" name="Explain how our teaching works and helps children learn…"/>
            <p:cNvSpPr txBox="1"/>
            <p:nvPr/>
          </p:nvSpPr>
          <p:spPr>
            <a:xfrm>
              <a:off x="46036" y="0"/>
              <a:ext cx="4860928" cy="46459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Explain how our teaching works and helps children learn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Be a resource and support for families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Listen reflectively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Communicate positively about children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Ask for input, ideas, and involvement of families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Engage in parent–teacher conferences and planning meetings</a:t>
              </a:r>
            </a:p>
          </p:txBody>
        </p:sp>
      </p:grpSp>
      <p:sp>
        <p:nvSpPr>
          <p:cNvPr id="123" name="Line"/>
          <p:cNvSpPr/>
          <p:nvPr/>
        </p:nvSpPr>
        <p:spPr>
          <a:xfrm>
            <a:off x="1143000" y="1524000"/>
            <a:ext cx="6858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26" name="Respond to the Needs of Families…"/>
          <p:cNvSpPr txBox="1"/>
          <p:nvPr/>
        </p:nvSpPr>
        <p:spPr>
          <a:xfrm>
            <a:off x="1066800" y="381000"/>
            <a:ext cx="7239000" cy="1430090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12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Respond to the Needs of Families</a:t>
            </a:r>
          </a:p>
          <a:p>
            <a:pPr algn="ctr">
              <a:defRPr i="1">
                <a:latin typeface="+mj-lt"/>
                <a:ea typeface="+mj-ea"/>
                <a:cs typeface="+mj-cs"/>
                <a:sym typeface="Arial"/>
              </a:defRPr>
            </a:pPr>
            <a:r>
              <a:t>Families with Ethnic, Cultural, </a:t>
            </a:r>
          </a:p>
          <a:p>
            <a:pPr algn="ctr">
              <a:defRPr i="1">
                <a:latin typeface="+mj-lt"/>
                <a:ea typeface="+mj-ea"/>
                <a:cs typeface="+mj-cs"/>
                <a:sym typeface="Arial"/>
              </a:defRPr>
            </a:pPr>
            <a:r>
              <a:t>and Language Differences</a:t>
            </a:r>
          </a:p>
        </p:txBody>
      </p:sp>
      <p:sp>
        <p:nvSpPr>
          <p:cNvPr id="127" name="Line"/>
          <p:cNvSpPr/>
          <p:nvPr/>
        </p:nvSpPr>
        <p:spPr>
          <a:xfrm>
            <a:off x="1371600" y="1905000"/>
            <a:ext cx="6324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28" name="Seek to understand and be sensitive to the past experiences of parents in schools…"/>
          <p:cNvSpPr txBox="1"/>
          <p:nvPr/>
        </p:nvSpPr>
        <p:spPr>
          <a:xfrm>
            <a:off x="1066800" y="2057400"/>
            <a:ext cx="7239000" cy="4013389"/>
          </a:xfrm>
          <a:prstGeom prst="rect">
            <a:avLst/>
          </a:prstGeom>
          <a:solidFill>
            <a:srgbClr val="C2D2E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Seek to understand and be sensitive to the past experiences of parents in schools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Help parents feel comfortable </a:t>
            </a:r>
            <a:r>
              <a:rPr sz="2000"/>
              <a:t>- invite them to our class; provide email addresses and cell phone #’s.</a:t>
            </a:r>
            <a:r>
              <a:t> 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Demonstrate an interest in the culture of the parents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Seek to understand social customs and interaction styles 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Attend events in the neighborhood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31" name="Respond to the Needs of Families…"/>
          <p:cNvSpPr txBox="1"/>
          <p:nvPr/>
        </p:nvSpPr>
        <p:spPr>
          <a:xfrm>
            <a:off x="838200" y="381000"/>
            <a:ext cx="7467600" cy="1074490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12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Respond to the Needs of Families</a:t>
            </a:r>
          </a:p>
          <a:p>
            <a:pPr algn="ctr">
              <a:defRPr i="1">
                <a:latin typeface="+mj-lt"/>
                <a:ea typeface="+mj-ea"/>
                <a:cs typeface="+mj-cs"/>
                <a:sym typeface="Arial"/>
              </a:defRPr>
            </a:pPr>
            <a:r>
              <a:t>Families Who Are Poor</a:t>
            </a:r>
          </a:p>
        </p:txBody>
      </p:sp>
      <p:sp>
        <p:nvSpPr>
          <p:cNvPr id="132" name="Line"/>
          <p:cNvSpPr/>
          <p:nvPr/>
        </p:nvSpPr>
        <p:spPr>
          <a:xfrm>
            <a:off x="1371600" y="1600200"/>
            <a:ext cx="6324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33" name="Treat with respect seeking to understand their daily struggles…"/>
          <p:cNvSpPr txBox="1"/>
          <p:nvPr/>
        </p:nvSpPr>
        <p:spPr>
          <a:xfrm>
            <a:off x="914400" y="1752600"/>
            <a:ext cx="7620000" cy="4368989"/>
          </a:xfrm>
          <a:prstGeom prst="rect">
            <a:avLst/>
          </a:prstGeom>
          <a:solidFill>
            <a:srgbClr val="BDE4C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Treat with respect seeking to understand their daily struggles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Develop ways to contact and interact - consider a home visit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Understand impact of school expectations - funds for supplies or field trips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Create opportunities for students to complete homework at school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Know community resources that can help parents and facilitate connections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36" name="Respond to the Needs of Families…"/>
          <p:cNvSpPr txBox="1"/>
          <p:nvPr/>
        </p:nvSpPr>
        <p:spPr>
          <a:xfrm>
            <a:off x="838200" y="381000"/>
            <a:ext cx="7467600" cy="919741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8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Respond to the Needs of Families</a:t>
            </a:r>
          </a:p>
          <a:p>
            <a:pPr lvl="1" algn="ctr">
              <a:lnSpc>
                <a:spcPct val="80000"/>
              </a:lnSpc>
              <a:spcBef>
                <a:spcPts val="1500"/>
              </a:spcBef>
              <a:defRPr i="1" sz="1800">
                <a:latin typeface="+mj-lt"/>
                <a:ea typeface="+mj-ea"/>
                <a:cs typeface="+mj-cs"/>
                <a:sym typeface="Arial"/>
              </a:defRPr>
            </a:pPr>
            <a:r>
              <a:t>Families of Gifted and Talented Children</a:t>
            </a:r>
          </a:p>
        </p:txBody>
      </p:sp>
      <p:sp>
        <p:nvSpPr>
          <p:cNvPr id="137" name="Line"/>
          <p:cNvSpPr/>
          <p:nvPr/>
        </p:nvSpPr>
        <p:spPr>
          <a:xfrm>
            <a:off x="1371600" y="1676400"/>
            <a:ext cx="6324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38" name="Explain to parents how we use inclusive, multilevel instruction to challenge all children at their own challenge level…"/>
          <p:cNvSpPr txBox="1"/>
          <p:nvPr/>
        </p:nvSpPr>
        <p:spPr>
          <a:xfrm>
            <a:off x="914400" y="1981200"/>
            <a:ext cx="7391400" cy="3292029"/>
          </a:xfrm>
          <a:prstGeom prst="rect">
            <a:avLst/>
          </a:prstGeom>
          <a:solidFill>
            <a:srgbClr val="EEEB8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Explain to parents how we use inclusive, multilevel instruction to challenge all children at their own challenge level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Obtain input from parents regarding the interests and needs of their child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Parents of high functioning children are attracted to the idea of multilevel teaching in a class where their children can develop leadership skills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41" name="Respond to the Needs of Families…"/>
          <p:cNvSpPr txBox="1"/>
          <p:nvPr/>
        </p:nvSpPr>
        <p:spPr>
          <a:xfrm>
            <a:off x="838200" y="381000"/>
            <a:ext cx="7467600" cy="919741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8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Respond to the Needs of Families</a:t>
            </a:r>
          </a:p>
          <a:p>
            <a:pPr lvl="1" algn="ctr">
              <a:lnSpc>
                <a:spcPct val="80000"/>
              </a:lnSpc>
              <a:spcBef>
                <a:spcPts val="1500"/>
              </a:spcBef>
              <a:defRPr i="1" sz="1800">
                <a:latin typeface="+mj-lt"/>
                <a:ea typeface="+mj-ea"/>
                <a:cs typeface="+mj-cs"/>
                <a:sym typeface="Arial"/>
              </a:defRPr>
            </a:pPr>
            <a:r>
              <a:t>Families of Students Who Are Gay</a:t>
            </a:r>
          </a:p>
        </p:txBody>
      </p:sp>
      <p:sp>
        <p:nvSpPr>
          <p:cNvPr id="142" name="Line"/>
          <p:cNvSpPr/>
          <p:nvPr/>
        </p:nvSpPr>
        <p:spPr>
          <a:xfrm>
            <a:off x="1371600" y="1676400"/>
            <a:ext cx="6324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3" name="Treat like any other parent…"/>
          <p:cNvSpPr txBox="1"/>
          <p:nvPr/>
        </p:nvSpPr>
        <p:spPr>
          <a:xfrm>
            <a:off x="914400" y="1981200"/>
            <a:ext cx="7391400" cy="3474909"/>
          </a:xfrm>
          <a:prstGeom prst="rect">
            <a:avLst/>
          </a:prstGeom>
          <a:solidFill>
            <a:srgbClr val="99BDE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Treat like any other parent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Our role is NOT to communicate to parents that their children are gay. 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Listen with empathy to concerns that parents may have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Have information regarding homosexuality and share this with parents to help them understand their children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46" name="Respond to the Needs of Families…"/>
          <p:cNvSpPr txBox="1"/>
          <p:nvPr/>
        </p:nvSpPr>
        <p:spPr>
          <a:xfrm>
            <a:off x="838200" y="381000"/>
            <a:ext cx="7467600" cy="919741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8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Respond to the Needs of Families</a:t>
            </a:r>
          </a:p>
          <a:p>
            <a:pPr lvl="1" algn="ctr">
              <a:lnSpc>
                <a:spcPct val="80000"/>
              </a:lnSpc>
              <a:spcBef>
                <a:spcPts val="1500"/>
              </a:spcBef>
              <a:defRPr i="1" sz="1800">
                <a:latin typeface="+mj-lt"/>
                <a:ea typeface="+mj-ea"/>
                <a:cs typeface="+mj-cs"/>
                <a:sym typeface="Arial"/>
              </a:defRPr>
            </a:pPr>
            <a:r>
              <a:t>Families of Children with Special Needs</a:t>
            </a:r>
          </a:p>
        </p:txBody>
      </p:sp>
      <p:sp>
        <p:nvSpPr>
          <p:cNvPr id="147" name="Line"/>
          <p:cNvSpPr/>
          <p:nvPr/>
        </p:nvSpPr>
        <p:spPr>
          <a:xfrm>
            <a:off x="1371600" y="1676400"/>
            <a:ext cx="6324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8" name="Understand the experiences and challenges of parents - ask questions and listen…"/>
          <p:cNvSpPr txBox="1"/>
          <p:nvPr/>
        </p:nvSpPr>
        <p:spPr>
          <a:xfrm>
            <a:off x="914400" y="1981200"/>
            <a:ext cx="7391400" cy="3119309"/>
          </a:xfrm>
          <a:prstGeom prst="rect">
            <a:avLst/>
          </a:prstGeom>
          <a:solidFill>
            <a:srgbClr val="C7D8E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Understand the experiences and challenges of parents - ask questions and listen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Understand grief parents may feel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As with all families, be aware of the potential for abuse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Be knowledgeable about family to family support networks and formal services for families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51" name="Respond to the Needs of Families…"/>
          <p:cNvSpPr txBox="1"/>
          <p:nvPr/>
        </p:nvSpPr>
        <p:spPr>
          <a:xfrm>
            <a:off x="838200" y="381000"/>
            <a:ext cx="7467600" cy="919741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8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Respond to the Needs of Families</a:t>
            </a:r>
          </a:p>
          <a:p>
            <a:pPr lvl="1" algn="ctr">
              <a:lnSpc>
                <a:spcPct val="80000"/>
              </a:lnSpc>
              <a:spcBef>
                <a:spcPts val="1500"/>
              </a:spcBef>
              <a:defRPr i="1" sz="1800">
                <a:latin typeface="+mj-lt"/>
                <a:ea typeface="+mj-ea"/>
                <a:cs typeface="+mj-cs"/>
                <a:sym typeface="Arial"/>
              </a:defRPr>
            </a:pPr>
            <a:r>
              <a:t>Families of Children with Special Needs</a:t>
            </a:r>
          </a:p>
        </p:txBody>
      </p:sp>
      <p:sp>
        <p:nvSpPr>
          <p:cNvPr id="152" name="Line"/>
          <p:cNvSpPr/>
          <p:nvPr/>
        </p:nvSpPr>
        <p:spPr>
          <a:xfrm>
            <a:off x="1371600" y="1676400"/>
            <a:ext cx="6324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53" name="Provide information regarding inclusive education and teaching to parents so they can make informed choices…"/>
          <p:cNvSpPr txBox="1"/>
          <p:nvPr/>
        </p:nvSpPr>
        <p:spPr>
          <a:xfrm>
            <a:off x="1371600" y="1828800"/>
            <a:ext cx="6781800" cy="4186109"/>
          </a:xfrm>
          <a:prstGeom prst="rect">
            <a:avLst/>
          </a:prstGeom>
          <a:solidFill>
            <a:srgbClr val="C7D8E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Provide information regarding inclusive education and teaching to parents so they can make informed choices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Help parents understand the importance of their child being included 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Understand the stress required by being an advocate for children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Continue to learn regarding how children with special needs are being supported as community members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6" name="Building Relationships for Learning"/>
          <p:cNvSpPr txBox="1"/>
          <p:nvPr/>
        </p:nvSpPr>
        <p:spPr>
          <a:xfrm>
            <a:off x="1188719" y="304800"/>
            <a:ext cx="6990518" cy="548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92000"/>
              </a:lnSpc>
              <a:spcBef>
                <a:spcPts val="12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Building Relationships for Learning</a:t>
            </a:r>
          </a:p>
        </p:txBody>
      </p:sp>
      <p:sp>
        <p:nvSpPr>
          <p:cNvPr id="37" name="Line"/>
          <p:cNvSpPr/>
          <p:nvPr/>
        </p:nvSpPr>
        <p:spPr>
          <a:xfrm>
            <a:off x="1371600" y="1447800"/>
            <a:ext cx="6781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8" name="A meeting of parents provides mutual support in raising their children with special needs…"/>
          <p:cNvSpPr txBox="1"/>
          <p:nvPr/>
        </p:nvSpPr>
        <p:spPr>
          <a:xfrm>
            <a:off x="1371600" y="1600200"/>
            <a:ext cx="6781800" cy="3774440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buSzPct val="100000"/>
              <a:buChar char="❑"/>
            </a:pPr>
            <a:r>
              <a:t>A meeting of parents provides mutual support in raising their children with special needs</a:t>
            </a:r>
          </a:p>
          <a:p>
            <a:pPr marL="457200" indent="-457200">
              <a:buSzPct val="100000"/>
              <a:buChar char="❑"/>
            </a:pPr>
            <a:r>
              <a:t>One teacher reaches out to a child with a severe learning disability and she blossoms!! </a:t>
            </a:r>
          </a:p>
          <a:p>
            <a:pPr marL="457200" indent="-457200">
              <a:buSzPct val="100000"/>
              <a:buChar char="❑"/>
            </a:pPr>
            <a:r>
              <a:t>Special educators tell the parent that their child does not belong in a general education class. </a:t>
            </a:r>
          </a:p>
          <a:p>
            <a:pPr marL="457200" indent="-457200">
              <a:buSzPct val="100000"/>
              <a:buChar char="❑"/>
            </a:pPr>
            <a:r>
              <a:t>The industrial arts teacher is supportive and open but too afraid to speak up</a:t>
            </a:r>
          </a:p>
          <a:p>
            <a:pPr marL="457200" indent="-457200">
              <a:buSzPct val="100000"/>
              <a:buChar char="❑"/>
            </a:pPr>
            <a:r>
              <a:t>The parent gets support from other parents.     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56" name="The Gift That Teachers…"/>
          <p:cNvSpPr txBox="1"/>
          <p:nvPr/>
        </p:nvSpPr>
        <p:spPr>
          <a:xfrm>
            <a:off x="883919" y="228600"/>
            <a:ext cx="7376161" cy="980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5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The Gift That Teachers </a:t>
            </a:r>
          </a:p>
          <a:p>
            <a:pPr lvl="1" algn="ctr">
              <a:lnSpc>
                <a:spcPct val="5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Have for Parents</a:t>
            </a:r>
          </a:p>
        </p:txBody>
      </p:sp>
      <p:sp>
        <p:nvSpPr>
          <p:cNvPr id="157" name="Line"/>
          <p:cNvSpPr/>
          <p:nvPr/>
        </p:nvSpPr>
        <p:spPr>
          <a:xfrm>
            <a:off x="1447800" y="1143000"/>
            <a:ext cx="6324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58" name="Parents of children with challenges often have a long history of struggles, isolation, frustration…"/>
          <p:cNvSpPr txBox="1"/>
          <p:nvPr/>
        </p:nvSpPr>
        <p:spPr>
          <a:xfrm>
            <a:off x="2286000" y="1219200"/>
            <a:ext cx="5181600" cy="4897309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Parents of children with challenges often have a long history of struggles, isolation, frustration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We can welcome these parents and their children into our class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Develop brochures and opportunities to express our welcome of true diversity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Help parents make connections with one another and needed resources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61" name="Parents of my kids don’t care!…"/>
          <p:cNvSpPr txBox="1"/>
          <p:nvPr/>
        </p:nvSpPr>
        <p:spPr>
          <a:xfrm>
            <a:off x="1339274" y="228600"/>
            <a:ext cx="6894077" cy="1008813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lnSpc>
                <a:spcPct val="98000"/>
              </a:lnSpc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Parents of my kids don’t care!</a:t>
            </a:r>
          </a:p>
          <a:p>
            <a:pPr algn="ctr">
              <a:lnSpc>
                <a:spcPct val="98000"/>
              </a:lnSpc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Parents of MY kids care too much!!</a:t>
            </a:r>
          </a:p>
        </p:txBody>
      </p:sp>
      <p:sp>
        <p:nvSpPr>
          <p:cNvPr id="162" name="Line"/>
          <p:cNvSpPr/>
          <p:nvPr/>
        </p:nvSpPr>
        <p:spPr>
          <a:xfrm>
            <a:off x="1447800" y="1447800"/>
            <a:ext cx="6934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3" name="Attitudes of educators to parents. Some common perceptions of ‘problem’ parents as . . .…"/>
          <p:cNvSpPr txBox="1"/>
          <p:nvPr/>
        </p:nvSpPr>
        <p:spPr>
          <a:xfrm>
            <a:off x="609600" y="1524000"/>
            <a:ext cx="8077200" cy="4388603"/>
          </a:xfrm>
          <a:prstGeom prst="rect">
            <a:avLst/>
          </a:prstGeom>
          <a:solidFill>
            <a:srgbClr val="BDE4C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/>
            <a:r>
              <a:t>Attitudes of educators to parents. </a:t>
            </a:r>
            <a:r>
              <a:rPr sz="2000"/>
              <a:t>Some common perceptions of ‘problem’ parents as</a:t>
            </a:r>
            <a:r>
              <a:t> . . .</a:t>
            </a:r>
          </a:p>
          <a:p>
            <a:pPr marL="457200" indent="-457200">
              <a:lnSpc>
                <a:spcPct val="128000"/>
              </a:lnSpc>
              <a:buSzPct val="100000"/>
              <a:buChar char="❑"/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Helicopter parents</a:t>
            </a:r>
            <a:r>
              <a:rPr b="0" sz="2000"/>
              <a:t> – who hover over their children and get in the way of their developing self-reliance. </a:t>
            </a:r>
            <a:endParaRPr sz="2000"/>
          </a:p>
          <a:p>
            <a:pPr marL="457200" indent="-457200">
              <a:lnSpc>
                <a:spcPct val="128000"/>
              </a:lnSpc>
              <a:buSzPct val="100000"/>
              <a:buChar char="❑"/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Teacher’s pests</a:t>
            </a:r>
            <a:r>
              <a:rPr b="0" sz="2000"/>
              <a:t> – parents who ask too much of the teacher and school. </a:t>
            </a:r>
            <a:endParaRPr sz="2000"/>
          </a:p>
          <a:p>
            <a:pPr marL="457200" indent="-457200">
              <a:lnSpc>
                <a:spcPct val="128000"/>
              </a:lnSpc>
              <a:buSzPct val="100000"/>
              <a:buChar char="❑"/>
              <a:defRPr b="1" sz="2000">
                <a:latin typeface="+mj-lt"/>
                <a:ea typeface="+mj-ea"/>
                <a:cs typeface="+mj-cs"/>
                <a:sym typeface="Arial"/>
              </a:defRPr>
            </a:pPr>
            <a:r>
              <a:t>Monster parents</a:t>
            </a:r>
            <a:r>
              <a:rPr b="0"/>
              <a:t> – who are constantly looking for reasons to disagree with educators.  </a:t>
            </a:r>
          </a:p>
          <a:p>
            <a:pPr marL="457200" indent="-457200">
              <a:lnSpc>
                <a:spcPct val="128000"/>
              </a:lnSpc>
              <a:buSzPct val="100000"/>
              <a:buChar char="❑"/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Dry-cleaner parents</a:t>
            </a:r>
            <a:r>
              <a:rPr b="0" sz="2000"/>
              <a:t> – who drop their rambunctious kidds off and want them all cleaned up and proper by the end of the day</a:t>
            </a:r>
            <a:endParaRPr sz="2000"/>
          </a:p>
          <a:p>
            <a:pPr marL="457200" indent="-457200">
              <a:lnSpc>
                <a:spcPct val="128000"/>
              </a:lnSpc>
              <a:defRPr b="1" u="sng">
                <a:latin typeface="+mj-lt"/>
                <a:ea typeface="+mj-ea"/>
                <a:cs typeface="+mj-cs"/>
                <a:sym typeface="Arial"/>
              </a:defRPr>
            </a:pPr>
            <a:r>
              <a:t>Can we get beyond these stereotypes to reach out?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68" name="Group"/>
          <p:cNvGrpSpPr/>
          <p:nvPr/>
        </p:nvGrpSpPr>
        <p:grpSpPr>
          <a:xfrm>
            <a:off x="1981200" y="152399"/>
            <a:ext cx="5518150" cy="1143002"/>
            <a:chOff x="0" y="0"/>
            <a:chExt cx="5518150" cy="1143000"/>
          </a:xfrm>
        </p:grpSpPr>
        <p:sp>
          <p:nvSpPr>
            <p:cNvPr id="166" name="Rectangle"/>
            <p:cNvSpPr/>
            <p:nvPr/>
          </p:nvSpPr>
          <p:spPr>
            <a:xfrm>
              <a:off x="0" y="-1"/>
              <a:ext cx="5518150" cy="1143002"/>
            </a:xfrm>
            <a:prstGeom prst="rect">
              <a:avLst/>
            </a:prstGeom>
            <a:solidFill>
              <a:srgbClr val="E4D68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>
                  <a:solidFill>
                    <a:srgbClr val="333399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67" name="Linking Home And Classroom Learning"/>
            <p:cNvSpPr txBox="1"/>
            <p:nvPr/>
          </p:nvSpPr>
          <p:spPr>
            <a:xfrm>
              <a:off x="46037" y="124419"/>
              <a:ext cx="5426077" cy="10185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>
              <a:lvl1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Linking Home And Classroom Learning</a:t>
              </a:r>
            </a:p>
          </p:txBody>
        </p:sp>
      </p:grpSp>
      <p:sp>
        <p:nvSpPr>
          <p:cNvPr id="169" name="Home learning activities…"/>
          <p:cNvSpPr txBox="1"/>
          <p:nvPr/>
        </p:nvSpPr>
        <p:spPr>
          <a:xfrm>
            <a:off x="808037" y="1600200"/>
            <a:ext cx="4556127" cy="41154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60000"/>
              <a:buChar char="■"/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Home learning activities</a:t>
            </a:r>
          </a:p>
          <a:p>
            <a:pPr lvl="1" marL="742950" indent="-285750">
              <a:lnSpc>
                <a:spcPct val="90000"/>
              </a:lnSpc>
              <a:buClr>
                <a:srgbClr val="FF0000"/>
              </a:buClr>
              <a:buSzPct val="55000"/>
              <a:buChar char="■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Develop collaboratively with parents</a:t>
            </a:r>
          </a:p>
          <a:p>
            <a:pPr lvl="1" marL="742950" indent="-285750">
              <a:lnSpc>
                <a:spcPct val="90000"/>
              </a:lnSpc>
              <a:buClr>
                <a:srgbClr val="FF0000"/>
              </a:buClr>
              <a:buSzPct val="55000"/>
              <a:buChar char="■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Build on family routines</a:t>
            </a:r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60000"/>
              <a:buChar char="■"/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Meaningful engaging homework</a:t>
            </a:r>
          </a:p>
          <a:p>
            <a:pPr lvl="1" marL="742950" indent="-285750">
              <a:lnSpc>
                <a:spcPct val="90000"/>
              </a:lnSpc>
              <a:buClr>
                <a:srgbClr val="FF0000"/>
              </a:buClr>
              <a:buSzPct val="55000"/>
              <a:buChar char="■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Authentic activities</a:t>
            </a:r>
          </a:p>
          <a:p>
            <a:pPr lvl="1" marL="742950" indent="-285750">
              <a:lnSpc>
                <a:spcPct val="90000"/>
              </a:lnSpc>
              <a:buClr>
                <a:srgbClr val="FF0000"/>
              </a:buClr>
              <a:buSzPct val="55000"/>
              <a:buChar char="■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Example: Reading recipes, measuring, and cooking while helping to prepare dinner</a:t>
            </a:r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60000"/>
              <a:buChar char="■"/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Reading together</a:t>
            </a:r>
          </a:p>
        </p:txBody>
      </p:sp>
      <p:sp>
        <p:nvSpPr>
          <p:cNvPr id="170" name="Line"/>
          <p:cNvSpPr/>
          <p:nvPr/>
        </p:nvSpPr>
        <p:spPr>
          <a:xfrm>
            <a:off x="685800" y="1371600"/>
            <a:ext cx="7772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16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10" dur="500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Class="entr" nodeType="after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14" dur="500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Class="entr" nodeType="after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18" dur="500"/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23" dur="500"/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Class="entr" nodeType="after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27" dur="500"/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Class="entr" nodeType="after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31" dur="500"/>
                                        <p:tgtEl>
                                          <p:spTgt spid="1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36" dur="500"/>
                                        <p:tgtEl>
                                          <p:spTgt spid="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9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75" name="Group"/>
          <p:cNvGrpSpPr/>
          <p:nvPr/>
        </p:nvGrpSpPr>
        <p:grpSpPr>
          <a:xfrm>
            <a:off x="1524000" y="-1"/>
            <a:ext cx="5943600" cy="1143002"/>
            <a:chOff x="0" y="0"/>
            <a:chExt cx="5943600" cy="1143000"/>
          </a:xfrm>
        </p:grpSpPr>
        <p:sp>
          <p:nvSpPr>
            <p:cNvPr id="173" name="Rectangle"/>
            <p:cNvSpPr/>
            <p:nvPr/>
          </p:nvSpPr>
          <p:spPr>
            <a:xfrm>
              <a:off x="0" y="-1"/>
              <a:ext cx="5943600" cy="1143002"/>
            </a:xfrm>
            <a:prstGeom prst="rect">
              <a:avLst/>
            </a:prstGeom>
            <a:solidFill>
              <a:srgbClr val="E4D68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>
                  <a:solidFill>
                    <a:srgbClr val="333399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74" name="Connecting With Community Resources"/>
            <p:cNvSpPr txBox="1"/>
            <p:nvPr/>
          </p:nvSpPr>
          <p:spPr>
            <a:xfrm>
              <a:off x="46037" y="124419"/>
              <a:ext cx="5851527" cy="10185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>
              <a:lvl1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Connecting With Community Resources</a:t>
              </a:r>
            </a:p>
          </p:txBody>
        </p:sp>
      </p:grpSp>
      <p:grpSp>
        <p:nvGrpSpPr>
          <p:cNvPr id="178" name="Group"/>
          <p:cNvGrpSpPr/>
          <p:nvPr/>
        </p:nvGrpSpPr>
        <p:grpSpPr>
          <a:xfrm>
            <a:off x="1524000" y="1219199"/>
            <a:ext cx="5943600" cy="4953002"/>
            <a:chOff x="0" y="0"/>
            <a:chExt cx="5943600" cy="4953000"/>
          </a:xfrm>
        </p:grpSpPr>
        <p:sp>
          <p:nvSpPr>
            <p:cNvPr id="176" name="Rectangle"/>
            <p:cNvSpPr/>
            <p:nvPr/>
          </p:nvSpPr>
          <p:spPr>
            <a:xfrm>
              <a:off x="0" y="-1"/>
              <a:ext cx="5943600" cy="4953002"/>
            </a:xfrm>
            <a:prstGeom prst="rect">
              <a:avLst/>
            </a:prstGeom>
            <a:solidFill>
              <a:srgbClr val="EEEB8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spcBef>
                  <a:spcPts val="700"/>
                </a:spcBef>
                <a:defRPr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77" name="Map resources in the school…"/>
            <p:cNvSpPr txBox="1"/>
            <p:nvPr/>
          </p:nvSpPr>
          <p:spPr>
            <a:xfrm>
              <a:off x="46037" y="-1"/>
              <a:ext cx="5851527" cy="45827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Map resources in the school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Map community resources surrounding the school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Individuals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Associations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Institutions</a:t>
              </a:r>
            </a:p>
            <a:p>
              <a:pPr lvl="1" marL="742950" indent="-285750">
                <a:lnSpc>
                  <a:spcPct val="90000"/>
                </a:lnSpc>
                <a:buClr>
                  <a:srgbClr val="FF0000"/>
                </a:buClr>
                <a:buSzPct val="55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Businesses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Develop school-community partnerships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Develop connections for families and children in the community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Get help from community guides in the area</a:t>
              </a:r>
            </a:p>
          </p:txBody>
        </p:sp>
      </p:grpSp>
      <p:sp>
        <p:nvSpPr>
          <p:cNvPr id="179" name="Line"/>
          <p:cNvSpPr/>
          <p:nvPr/>
        </p:nvSpPr>
        <p:spPr>
          <a:xfrm>
            <a:off x="533400" y="1143000"/>
            <a:ext cx="8001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8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84" name="Group"/>
          <p:cNvGrpSpPr/>
          <p:nvPr/>
        </p:nvGrpSpPr>
        <p:grpSpPr>
          <a:xfrm>
            <a:off x="762000" y="381000"/>
            <a:ext cx="7793038" cy="609601"/>
            <a:chOff x="0" y="0"/>
            <a:chExt cx="7793037" cy="609600"/>
          </a:xfrm>
        </p:grpSpPr>
        <p:sp>
          <p:nvSpPr>
            <p:cNvPr id="182" name="Rectangle"/>
            <p:cNvSpPr/>
            <p:nvPr/>
          </p:nvSpPr>
          <p:spPr>
            <a:xfrm>
              <a:off x="0" y="0"/>
              <a:ext cx="7793038" cy="609600"/>
            </a:xfrm>
            <a:prstGeom prst="rect">
              <a:avLst/>
            </a:prstGeom>
            <a:solidFill>
              <a:srgbClr val="E4D68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>
                  <a:solidFill>
                    <a:srgbClr val="333399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83" name="Community Agency Resources"/>
            <p:cNvSpPr txBox="1"/>
            <p:nvPr/>
          </p:nvSpPr>
          <p:spPr>
            <a:xfrm>
              <a:off x="46037" y="60919"/>
              <a:ext cx="7700964" cy="5486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>
              <a:lvl1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Community Agency Resources</a:t>
              </a:r>
            </a:p>
          </p:txBody>
        </p:sp>
      </p:grpSp>
      <p:grpSp>
        <p:nvGrpSpPr>
          <p:cNvPr id="187" name="Group"/>
          <p:cNvGrpSpPr/>
          <p:nvPr/>
        </p:nvGrpSpPr>
        <p:grpSpPr>
          <a:xfrm>
            <a:off x="2342356" y="1447799"/>
            <a:ext cx="4764088" cy="4572002"/>
            <a:chOff x="0" y="0"/>
            <a:chExt cx="4764087" cy="4572000"/>
          </a:xfrm>
        </p:grpSpPr>
        <p:sp>
          <p:nvSpPr>
            <p:cNvPr id="185" name="Rectangle"/>
            <p:cNvSpPr/>
            <p:nvPr/>
          </p:nvSpPr>
          <p:spPr>
            <a:xfrm>
              <a:off x="0" y="-1"/>
              <a:ext cx="4764088" cy="4572002"/>
            </a:xfrm>
            <a:prstGeom prst="rect">
              <a:avLst/>
            </a:prstGeom>
            <a:solidFill>
              <a:srgbClr val="C7D8E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86" name="Parent Training and Support Groups…"/>
            <p:cNvSpPr txBox="1"/>
            <p:nvPr/>
          </p:nvSpPr>
          <p:spPr>
            <a:xfrm>
              <a:off x="46037" y="-1"/>
              <a:ext cx="4672014" cy="448117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Parent Training and Support Groups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Early Intervention and Family Support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Protection and Advocacy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Family Financial Assistance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Community Mental Health Services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Neighborhood Family Resource Centers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Wraparound Services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Full Service Schools</a:t>
              </a:r>
            </a:p>
          </p:txBody>
        </p:sp>
      </p:grpSp>
      <p:sp>
        <p:nvSpPr>
          <p:cNvPr id="188" name="Line"/>
          <p:cNvSpPr/>
          <p:nvPr/>
        </p:nvSpPr>
        <p:spPr>
          <a:xfrm>
            <a:off x="1676400" y="1219200"/>
            <a:ext cx="6096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1" name="Back Pack…"/>
          <p:cNvSpPr txBox="1"/>
          <p:nvPr/>
        </p:nvSpPr>
        <p:spPr>
          <a:xfrm>
            <a:off x="1417319" y="228600"/>
            <a:ext cx="6461761" cy="4909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3200">
                <a:solidFill>
                  <a:srgbClr val="3333CC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Back Pack</a:t>
            </a:r>
          </a:p>
          <a:p>
            <a:pPr algn="ctr">
              <a:defRPr b="1" i="1">
                <a:solidFill>
                  <a:srgbClr val="3333CC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Key Resources for Family Involvement</a:t>
            </a:r>
          </a:p>
          <a:p>
            <a:pPr>
              <a:defRPr sz="1200"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defRPr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The </a:t>
            </a:r>
            <a:r>
              <a:rPr b="1"/>
              <a:t>National Coalition for Parent Involvement in Education</a:t>
            </a:r>
            <a:r>
              <a:t> - </a:t>
            </a:r>
            <a:r>
              <a:rPr sz="2000"/>
              <a:t>advocates for the involvement of parents and families in their children's education and fosters relationships between home, school, and community </a:t>
            </a:r>
            <a:r>
              <a:rPr sz="2000"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www.</a:t>
            </a:r>
            <a:r>
              <a:rPr sz="2000"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ncpie</a:t>
            </a:r>
            <a:r>
              <a:rPr sz="2000"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.org/</a:t>
            </a:r>
            <a:endParaRPr sz="2000"/>
          </a:p>
          <a:p>
            <a:pPr>
              <a:defRPr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The </a:t>
            </a:r>
            <a:r>
              <a:rPr b="1"/>
              <a:t>PEAK Parent Center</a:t>
            </a:r>
            <a:r>
              <a:t> </a:t>
            </a:r>
            <a:r>
              <a:rPr sz="2000"/>
              <a:t>provides resources to families of children with disabilities to advocate successfully for rich, active lives as full members of their schools and communities. </a:t>
            </a:r>
            <a:r>
              <a:rPr sz="2000"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www.</a:t>
            </a:r>
            <a:r>
              <a:rPr sz="2000"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peakparent</a:t>
            </a:r>
            <a:r>
              <a:rPr sz="2000"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.org/</a:t>
            </a:r>
            <a:r>
              <a:rPr sz="2000"/>
              <a:t> </a:t>
            </a:r>
            <a:endParaRPr b="1" sz="2000"/>
          </a:p>
        </p:txBody>
      </p:sp>
      <p:sp>
        <p:nvSpPr>
          <p:cNvPr id="192" name="Line"/>
          <p:cNvSpPr/>
          <p:nvPr/>
        </p:nvSpPr>
        <p:spPr>
          <a:xfrm>
            <a:off x="1524000" y="1447800"/>
            <a:ext cx="5715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1" name="“Before I took this class, I thought that I would be teaching math, science, reading, and social studies.…"/>
          <p:cNvSpPr txBox="1"/>
          <p:nvPr/>
        </p:nvSpPr>
        <p:spPr>
          <a:xfrm>
            <a:off x="1798636" y="1295400"/>
            <a:ext cx="5394328" cy="3331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>
            <a:spAutoFit/>
          </a:bodyPr>
          <a:lstStyle/>
          <a:p>
            <a:pPr>
              <a:defRPr i="1" sz="2800">
                <a:latin typeface="+mj-lt"/>
                <a:ea typeface="+mj-ea"/>
                <a:cs typeface="+mj-cs"/>
                <a:sym typeface="Arial"/>
              </a:defRPr>
            </a:pPr>
            <a:r>
              <a:t>“Before I took this class, I thought that I would be teaching math, science, reading, and social studies. </a:t>
            </a:r>
          </a:p>
          <a:p>
            <a:pPr>
              <a:defRPr i="1" sz="2800"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defRPr i="1" sz="2800">
                <a:latin typeface="+mj-lt"/>
                <a:ea typeface="+mj-ea"/>
                <a:cs typeface="+mj-cs"/>
                <a:sym typeface="Arial"/>
              </a:defRPr>
            </a:pPr>
            <a:r>
              <a:t>Now I know that I will be teaching children, and with children come families.”</a:t>
            </a:r>
          </a:p>
        </p:txBody>
      </p:sp>
      <p:sp>
        <p:nvSpPr>
          <p:cNvPr id="42" name="Line"/>
          <p:cNvSpPr/>
          <p:nvPr/>
        </p:nvSpPr>
        <p:spPr>
          <a:xfrm>
            <a:off x="1676400" y="914400"/>
            <a:ext cx="5791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43" name="Line"/>
          <p:cNvSpPr/>
          <p:nvPr/>
        </p:nvSpPr>
        <p:spPr>
          <a:xfrm>
            <a:off x="1828800" y="5029200"/>
            <a:ext cx="5791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6" name="Sights to See…"/>
          <p:cNvSpPr txBox="1"/>
          <p:nvPr/>
        </p:nvSpPr>
        <p:spPr>
          <a:xfrm>
            <a:off x="1905000" y="304800"/>
            <a:ext cx="5867400" cy="1362507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Sights to See</a:t>
            </a:r>
          </a:p>
          <a:p>
            <a:pPr algn="ctr">
              <a:defRPr i="1" sz="2800">
                <a:latin typeface="+mj-lt"/>
                <a:ea typeface="+mj-ea"/>
                <a:cs typeface="+mj-cs"/>
                <a:sym typeface="Arial"/>
              </a:defRPr>
            </a:pPr>
            <a:r>
              <a:t>Engaging Parents in the Education of Their Children</a:t>
            </a:r>
          </a:p>
        </p:txBody>
      </p:sp>
      <p:sp>
        <p:nvSpPr>
          <p:cNvPr id="47" name="Line"/>
          <p:cNvSpPr/>
          <p:nvPr/>
        </p:nvSpPr>
        <p:spPr>
          <a:xfrm>
            <a:off x="2133600" y="1981200"/>
            <a:ext cx="5181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48" name="This YouTube video is useful in making a presentation to parents about how they can be connected in the education of their children.…"/>
          <p:cNvSpPr txBox="1"/>
          <p:nvPr/>
        </p:nvSpPr>
        <p:spPr>
          <a:xfrm>
            <a:off x="1188719" y="2362200"/>
            <a:ext cx="6706236" cy="1569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>
              <a:spcBef>
                <a:spcPts val="600"/>
              </a:spcBef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t>This YouTube video is useful in making a presentation to parents about how they can be connected in the education of their children. </a:t>
            </a:r>
          </a:p>
          <a:p>
            <a:pPr lvl="1">
              <a:spcBef>
                <a:spcPts val="600"/>
              </a:spcBef>
              <a:defRPr sz="1800" u="sng">
                <a:solidFill>
                  <a:srgbClr val="0000FF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www.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youtube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.com/watch?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v=ZEkMidcy960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1" name="Partnerships with Parents"/>
          <p:cNvSpPr txBox="1"/>
          <p:nvPr/>
        </p:nvSpPr>
        <p:spPr>
          <a:xfrm>
            <a:off x="1219200" y="228600"/>
            <a:ext cx="6248400" cy="548045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12000"/>
              </a:lnSpc>
              <a:spcBef>
                <a:spcPts val="12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Partnerships with Parents</a:t>
            </a:r>
          </a:p>
        </p:txBody>
      </p:sp>
      <p:sp>
        <p:nvSpPr>
          <p:cNvPr id="52" name="Line"/>
          <p:cNvSpPr/>
          <p:nvPr/>
        </p:nvSpPr>
        <p:spPr>
          <a:xfrm>
            <a:off x="1219200" y="1143000"/>
            <a:ext cx="6781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53" name="Partnerships are important to support learning of children!!…"/>
          <p:cNvSpPr txBox="1"/>
          <p:nvPr/>
        </p:nvSpPr>
        <p:spPr>
          <a:xfrm>
            <a:off x="1600200" y="1371600"/>
            <a:ext cx="6096000" cy="4178432"/>
          </a:xfrm>
          <a:prstGeom prst="rect">
            <a:avLst/>
          </a:prstGeom>
          <a:solidFill>
            <a:srgbClr val="C2D2E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Partnerships are important to support learning of children!! </a:t>
            </a:r>
          </a:p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Problems often occur:</a:t>
            </a:r>
            <a:endParaRPr sz="1200"/>
          </a:p>
          <a:p>
            <a:pPr marL="457200" indent="-457200">
              <a:defRPr sz="1200">
                <a:latin typeface="+mj-lt"/>
                <a:ea typeface="+mj-ea"/>
                <a:cs typeface="+mj-cs"/>
                <a:sym typeface="Arial"/>
              </a:defRPr>
            </a:pPr>
            <a:r>
              <a:t> </a:t>
            </a:r>
          </a:p>
          <a:p>
            <a:pPr lvl="1" marL="914400" indent="-342900">
              <a:buSzPct val="100000"/>
              <a:buChar char="✓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Parents often feel teachers do not care about their children</a:t>
            </a:r>
          </a:p>
          <a:p>
            <a:pPr lvl="1" marL="914400" indent="-342900">
              <a:buSzPct val="100000"/>
              <a:buChar char="✓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Frequent negative feedback</a:t>
            </a:r>
          </a:p>
          <a:p>
            <a:pPr lvl="1" marL="914400" indent="-342900">
              <a:buSzPct val="100000"/>
              <a:buChar char="✓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Even educated, well-informed parents struggle</a:t>
            </a:r>
            <a:endParaRPr sz="1800"/>
          </a:p>
          <a:p>
            <a:pPr marL="457200" indent="-4572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Parents of minority or low-income backgrounds are particularly likely to have difficulty.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58" name="Group"/>
          <p:cNvGrpSpPr/>
          <p:nvPr/>
        </p:nvGrpSpPr>
        <p:grpSpPr>
          <a:xfrm>
            <a:off x="4343400" y="990600"/>
            <a:ext cx="4259263" cy="914401"/>
            <a:chOff x="0" y="0"/>
            <a:chExt cx="4259262" cy="914400"/>
          </a:xfrm>
        </p:grpSpPr>
        <p:sp>
          <p:nvSpPr>
            <p:cNvPr id="56" name="Rectangle"/>
            <p:cNvSpPr/>
            <p:nvPr/>
          </p:nvSpPr>
          <p:spPr>
            <a:xfrm>
              <a:off x="0" y="0"/>
              <a:ext cx="4259263" cy="914400"/>
            </a:xfrm>
            <a:prstGeom prst="rect">
              <a:avLst/>
            </a:prstGeom>
            <a:solidFill>
              <a:srgbClr val="E4D68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>
                <a:defRPr sz="4400">
                  <a:solidFill>
                    <a:srgbClr val="333399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57" name="What is a family?"/>
            <p:cNvSpPr txBox="1"/>
            <p:nvPr/>
          </p:nvSpPr>
          <p:spPr>
            <a:xfrm>
              <a:off x="46037" y="303881"/>
              <a:ext cx="4167189" cy="6105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>
              <a:lvl1pPr>
                <a:defRPr sz="3600"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What is a family?</a:t>
              </a:r>
            </a:p>
          </p:txBody>
        </p:sp>
      </p:grpSp>
      <p:sp>
        <p:nvSpPr>
          <p:cNvPr id="59" name="A network  of people who are intimately connected to and responsible for one another."/>
          <p:cNvSpPr txBox="1"/>
          <p:nvPr/>
        </p:nvSpPr>
        <p:spPr>
          <a:xfrm>
            <a:off x="1265237" y="2590800"/>
            <a:ext cx="2803526" cy="22157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>
            <a:spAutoFit/>
          </a:bodyPr>
          <a:lstStyle>
            <a:lvl1pPr>
              <a:defRPr i="1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A network  of people who are intimately connected to and responsible for one another.</a:t>
            </a:r>
          </a:p>
        </p:txBody>
      </p:sp>
      <p:grpSp>
        <p:nvGrpSpPr>
          <p:cNvPr id="66" name="Group"/>
          <p:cNvGrpSpPr/>
          <p:nvPr/>
        </p:nvGrpSpPr>
        <p:grpSpPr>
          <a:xfrm>
            <a:off x="4313237" y="2209800"/>
            <a:ext cx="4081463" cy="3200400"/>
            <a:chOff x="0" y="0"/>
            <a:chExt cx="4081462" cy="3200399"/>
          </a:xfrm>
        </p:grpSpPr>
        <p:sp>
          <p:nvSpPr>
            <p:cNvPr id="60" name="Rectangle"/>
            <p:cNvSpPr/>
            <p:nvPr/>
          </p:nvSpPr>
          <p:spPr>
            <a:xfrm>
              <a:off x="37797" y="0"/>
              <a:ext cx="4043666" cy="3200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" name="child"/>
            <p:cNvSpPr txBox="1"/>
            <p:nvPr/>
          </p:nvSpPr>
          <p:spPr>
            <a:xfrm>
              <a:off x="1607120" y="1292675"/>
              <a:ext cx="837239" cy="437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child</a:t>
              </a:r>
            </a:p>
          </p:txBody>
        </p:sp>
        <p:sp>
          <p:nvSpPr>
            <p:cNvPr id="62" name="parents"/>
            <p:cNvSpPr txBox="1"/>
            <p:nvPr/>
          </p:nvSpPr>
          <p:spPr>
            <a:xfrm>
              <a:off x="1428750" y="177005"/>
              <a:ext cx="1121421" cy="437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037" tIns="46037" rIns="46037" bIns="46037" numCol="1" anchor="t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parents</a:t>
              </a:r>
            </a:p>
          </p:txBody>
        </p:sp>
        <p:sp>
          <p:nvSpPr>
            <p:cNvPr id="63" name="grandparents"/>
            <p:cNvSpPr txBox="1"/>
            <p:nvPr/>
          </p:nvSpPr>
          <p:spPr>
            <a:xfrm>
              <a:off x="1161193" y="2494166"/>
              <a:ext cx="1900984" cy="437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037" tIns="46037" rIns="46037" bIns="46037" numCol="1" anchor="t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grandparents</a:t>
              </a:r>
            </a:p>
          </p:txBody>
        </p:sp>
        <p:sp>
          <p:nvSpPr>
            <p:cNvPr id="64" name="friends"/>
            <p:cNvSpPr txBox="1"/>
            <p:nvPr/>
          </p:nvSpPr>
          <p:spPr>
            <a:xfrm>
              <a:off x="2946685" y="1206854"/>
              <a:ext cx="1019623" cy="4377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037" tIns="46037" rIns="46037" bIns="46037" numCol="1" anchor="t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friends</a:t>
              </a:r>
            </a:p>
          </p:txBody>
        </p:sp>
        <p:sp>
          <p:nvSpPr>
            <p:cNvPr id="65" name="mentors"/>
            <p:cNvSpPr txBox="1"/>
            <p:nvPr/>
          </p:nvSpPr>
          <p:spPr>
            <a:xfrm>
              <a:off x="0" y="1378496"/>
              <a:ext cx="1274247" cy="437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mentors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9" name="Family and Community Challenges"/>
          <p:cNvSpPr txBox="1"/>
          <p:nvPr/>
        </p:nvSpPr>
        <p:spPr>
          <a:xfrm>
            <a:off x="1219200" y="228600"/>
            <a:ext cx="6248400" cy="1072738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12000"/>
              </a:lnSpc>
              <a:spcBef>
                <a:spcPts val="12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Family and Community Challenges</a:t>
            </a:r>
          </a:p>
        </p:txBody>
      </p:sp>
      <p:sp>
        <p:nvSpPr>
          <p:cNvPr id="70" name="Line"/>
          <p:cNvSpPr/>
          <p:nvPr/>
        </p:nvSpPr>
        <p:spPr>
          <a:xfrm>
            <a:off x="1219200" y="1524000"/>
            <a:ext cx="6248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71" name="Many life stresses - violence, crime, poverty, loss of jobs, divorce, disease, accidents and more!…"/>
          <p:cNvSpPr txBox="1"/>
          <p:nvPr/>
        </p:nvSpPr>
        <p:spPr>
          <a:xfrm>
            <a:off x="1569719" y="1600199"/>
            <a:ext cx="6004561" cy="4158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Many life stresses - </a:t>
            </a:r>
            <a:r>
              <a:rPr sz="2000"/>
              <a:t>violence, crime, poverty, loss of jobs, divorce, disease, accidents and more!</a:t>
            </a:r>
          </a:p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Parents often feel overwhelmed and alone</a:t>
            </a:r>
          </a:p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Families who have children with special needs have extra stressors</a:t>
            </a:r>
          </a:p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Stressors interact and reinforce one another - </a:t>
            </a:r>
            <a:r>
              <a:rPr sz="2000"/>
              <a:t>poverty, poor housing, lead poisoning</a:t>
            </a:r>
          </a:p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4" name="Practical Strategies for Building Positive Working Relationships with Parents…"/>
          <p:cNvSpPr txBox="1"/>
          <p:nvPr/>
        </p:nvSpPr>
        <p:spPr>
          <a:xfrm>
            <a:off x="914400" y="228600"/>
            <a:ext cx="7391400" cy="1249869"/>
          </a:xfrm>
          <a:prstGeom prst="rect">
            <a:avLst/>
          </a:prstGeom>
          <a:solidFill>
            <a:srgbClr val="E4D6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800">
                <a:latin typeface="+mj-lt"/>
                <a:ea typeface="+mj-ea"/>
                <a:cs typeface="+mj-cs"/>
                <a:sym typeface="Arial"/>
              </a:defRPr>
            </a:pPr>
            <a:r>
              <a:t>Practical Strategies for Building Positive Working Relationships with Parents</a:t>
            </a:r>
          </a:p>
          <a:p>
            <a:pPr algn="ctr">
              <a:defRPr i="1">
                <a:latin typeface="+mj-lt"/>
                <a:ea typeface="+mj-ea"/>
                <a:cs typeface="+mj-cs"/>
                <a:sym typeface="Arial"/>
              </a:defRPr>
            </a:pPr>
            <a:r>
              <a:t>Conversation with a Middle School Teacher</a:t>
            </a:r>
          </a:p>
        </p:txBody>
      </p:sp>
      <p:sp>
        <p:nvSpPr>
          <p:cNvPr id="75" name="Line"/>
          <p:cNvSpPr/>
          <p:nvPr/>
        </p:nvSpPr>
        <p:spPr>
          <a:xfrm>
            <a:off x="1066800" y="1676400"/>
            <a:ext cx="7162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78" name="Group"/>
          <p:cNvGrpSpPr/>
          <p:nvPr/>
        </p:nvGrpSpPr>
        <p:grpSpPr>
          <a:xfrm>
            <a:off x="990600" y="1752600"/>
            <a:ext cx="7315200" cy="4343400"/>
            <a:chOff x="0" y="0"/>
            <a:chExt cx="7315200" cy="4343400"/>
          </a:xfrm>
        </p:grpSpPr>
        <p:sp>
          <p:nvSpPr>
            <p:cNvPr id="76" name="Rectangle"/>
            <p:cNvSpPr/>
            <p:nvPr/>
          </p:nvSpPr>
          <p:spPr>
            <a:xfrm>
              <a:off x="0" y="0"/>
              <a:ext cx="7315200" cy="4343400"/>
            </a:xfrm>
            <a:prstGeom prst="rect">
              <a:avLst/>
            </a:prstGeom>
            <a:solidFill>
              <a:srgbClr val="C2D2E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spcBef>
                  <a:spcPts val="700"/>
                </a:spcBef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77" name="Seek to understand the real lives of students…"/>
            <p:cNvSpPr txBox="1"/>
            <p:nvPr/>
          </p:nvSpPr>
          <p:spPr>
            <a:xfrm>
              <a:off x="46037" y="0"/>
              <a:ext cx="7223126" cy="42360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Seek to understand the real lives of students</a:t>
              </a:r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Work to make the lives of parents of my students easier - </a:t>
              </a:r>
              <a:r>
                <a:rPr sz="2000"/>
                <a:t>listen, show we care, connect to community resources</a:t>
              </a:r>
              <a:endParaRPr sz="2000"/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Go to social events to which we may be invited</a:t>
              </a:r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Take time to communicate - </a:t>
              </a:r>
              <a:r>
                <a:rPr sz="2000"/>
                <a:t>personal contacts or phone calls to all parents; begin a relationship BEFORE curriculum night</a:t>
              </a:r>
              <a:endParaRPr sz="2000"/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Reports to parents daily for some students with special challenges</a:t>
              </a:r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Open door to parents</a:t>
              </a:r>
            </a:p>
            <a:p>
              <a:pPr marL="457200" indent="-4572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This all SAVES time in the long run!! </a:t>
              </a:r>
              <a:r>
                <a:rPr sz="2000"/>
                <a:t>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83" name="Group"/>
          <p:cNvGrpSpPr/>
          <p:nvPr/>
        </p:nvGrpSpPr>
        <p:grpSpPr>
          <a:xfrm>
            <a:off x="685800" y="457200"/>
            <a:ext cx="7772400" cy="685801"/>
            <a:chOff x="0" y="0"/>
            <a:chExt cx="7772400" cy="685800"/>
          </a:xfrm>
        </p:grpSpPr>
        <p:sp>
          <p:nvSpPr>
            <p:cNvPr id="81" name="Rectangle"/>
            <p:cNvSpPr/>
            <p:nvPr/>
          </p:nvSpPr>
          <p:spPr>
            <a:xfrm>
              <a:off x="0" y="0"/>
              <a:ext cx="7772400" cy="685800"/>
            </a:xfrm>
            <a:prstGeom prst="rect">
              <a:avLst/>
            </a:prstGeom>
            <a:solidFill>
              <a:srgbClr val="E4D68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>
                  <a:solidFill>
                    <a:srgbClr val="333399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82" name="An Ecological Framework"/>
            <p:cNvSpPr txBox="1"/>
            <p:nvPr/>
          </p:nvSpPr>
          <p:spPr>
            <a:xfrm>
              <a:off x="46037" y="137119"/>
              <a:ext cx="7680326" cy="5486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/>
            <a:p>
              <a: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pPr>
              <a:r>
                <a:t>An Ecological Framework</a:t>
              </a:r>
              <a:r>
                <a:rPr>
                  <a:solidFill>
                    <a:srgbClr val="333399"/>
                  </a:solidFill>
                </a:rPr>
                <a:t>	       </a:t>
              </a:r>
            </a:p>
          </p:txBody>
        </p:sp>
      </p:grpSp>
      <p:grpSp>
        <p:nvGrpSpPr>
          <p:cNvPr id="86" name="Group"/>
          <p:cNvGrpSpPr/>
          <p:nvPr/>
        </p:nvGrpSpPr>
        <p:grpSpPr>
          <a:xfrm>
            <a:off x="685800" y="1524000"/>
            <a:ext cx="7772400" cy="4191000"/>
            <a:chOff x="0" y="0"/>
            <a:chExt cx="7772400" cy="4191000"/>
          </a:xfrm>
        </p:grpSpPr>
        <p:sp>
          <p:nvSpPr>
            <p:cNvPr id="84" name="Rectangle"/>
            <p:cNvSpPr/>
            <p:nvPr/>
          </p:nvSpPr>
          <p:spPr>
            <a:xfrm>
              <a:off x="0" y="0"/>
              <a:ext cx="7772400" cy="4191000"/>
            </a:xfrm>
            <a:prstGeom prst="rect">
              <a:avLst/>
            </a:prstGeom>
            <a:solidFill>
              <a:srgbClr val="BDE4C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L="342900" indent="-342900">
                <a:lnSpc>
                  <a:spcPct val="90000"/>
                </a:lnSpc>
                <a:spcBef>
                  <a:spcPts val="700"/>
                </a:spcBef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85" name="Community (microsystem)…"/>
            <p:cNvSpPr txBox="1"/>
            <p:nvPr/>
          </p:nvSpPr>
          <p:spPr>
            <a:xfrm>
              <a:off x="46037" y="0"/>
              <a:ext cx="7680326" cy="3979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defRPr b="1">
                  <a:latin typeface="+mj-lt"/>
                  <a:ea typeface="+mj-ea"/>
                  <a:cs typeface="+mj-cs"/>
                  <a:sym typeface="Arial"/>
                </a:defRPr>
              </a:pPr>
              <a:r>
                <a:t>Community</a:t>
              </a:r>
              <a:r>
                <a:rPr b="0"/>
                <a:t> </a:t>
              </a:r>
              <a:r>
                <a:rPr b="0" sz="2000"/>
                <a:t>(microsystem)</a:t>
              </a:r>
              <a:endParaRPr sz="2000"/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	</a:t>
              </a:r>
              <a:r>
                <a:rPr sz="2000"/>
                <a:t>Circle 1  	Inner circle: family, close friends spouse</a:t>
              </a:r>
              <a:endParaRPr sz="2000"/>
            </a:p>
            <a:p>
              <a:pPr marL="342900" indent="-342900">
                <a:lnSpc>
                  <a:spcPct val="90000"/>
                </a:lnSpc>
                <a:spcBef>
                  <a:spcPts val="400"/>
                </a:spcBef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	Circle 2  	Friends and acquaintances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	Circle 3  	Participation: acquaintances in local stores,</a:t>
              </a:r>
              <a:r>
                <a:rPr sz="2400"/>
                <a:t> </a:t>
              </a:r>
              <a:r>
                <a:t>community 		      groups or associations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defRPr b="1">
                  <a:latin typeface="+mj-lt"/>
                  <a:ea typeface="+mj-ea"/>
                  <a:cs typeface="+mj-cs"/>
                  <a:sym typeface="Arial"/>
                </a:defRPr>
              </a:pPr>
              <a:r>
                <a:t>Paid helpers</a:t>
              </a:r>
              <a:r>
                <a:rPr b="0"/>
                <a:t> </a:t>
              </a:r>
              <a:r>
                <a:rPr b="0" sz="2000"/>
                <a:t>(mesosystem)</a:t>
              </a:r>
              <a:endParaRPr sz="2000"/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	</a:t>
              </a:r>
              <a:r>
                <a:rPr sz="2000"/>
                <a:t>Circle 4	Paid helpers: teachers, dentists</a:t>
              </a:r>
              <a:endParaRPr sz="2000"/>
            </a:p>
            <a:p>
              <a:pPr marL="342900" indent="-342900">
                <a:lnSpc>
                  <a:spcPct val="90000"/>
                </a:lnSpc>
                <a:spcBef>
                  <a:spcPts val="400"/>
                </a:spcBef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	Circle 5	Special human services: vocational rehabilitation,   	  		welfare caseworkers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defRPr b="1">
                  <a:latin typeface="+mj-lt"/>
                  <a:ea typeface="+mj-ea"/>
                  <a:cs typeface="+mj-cs"/>
                  <a:sym typeface="Arial"/>
                </a:defRPr>
              </a:pPr>
              <a:r>
                <a:t>Administration and policy</a:t>
              </a:r>
              <a:r>
                <a:rPr b="0"/>
                <a:t> </a:t>
              </a:r>
              <a:r>
                <a:rPr b="0" sz="2000"/>
                <a:t>(exosystem)</a:t>
              </a:r>
              <a:endParaRPr sz="2000"/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defRPr b="1">
                  <a:latin typeface="+mj-lt"/>
                  <a:ea typeface="+mj-ea"/>
                  <a:cs typeface="+mj-cs"/>
                  <a:sym typeface="Arial"/>
                </a:defRPr>
              </a:pPr>
              <a:r>
                <a:t>Society and culture</a:t>
              </a:r>
              <a:r>
                <a:rPr b="0"/>
                <a:t> </a:t>
              </a:r>
              <a:r>
                <a:rPr b="0" sz="2000"/>
                <a:t>(macrosystem)</a:t>
              </a:r>
            </a:p>
          </p:txBody>
        </p:sp>
      </p:grpSp>
      <p:sp>
        <p:nvSpPr>
          <p:cNvPr id="87" name="Line"/>
          <p:cNvSpPr/>
          <p:nvPr/>
        </p:nvSpPr>
        <p:spPr>
          <a:xfrm>
            <a:off x="762000" y="1295400"/>
            <a:ext cx="7467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6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E4A8"/>
      </a:accent1>
      <a:accent2>
        <a:srgbClr val="FFCF0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E4A8"/>
      </a:accent1>
      <a:accent2>
        <a:srgbClr val="FFCF0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