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5E1"/>
          </a:solidFill>
        </a:fill>
      </a:tcStyle>
    </a:wholeTbl>
    <a:band2H>
      <a:tcTxStyle b="def" i="def"/>
      <a:tcStyle>
        <a:tcBdr/>
        <a:fill>
          <a:solidFill>
            <a:srgbClr val="E6FAF1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luecorners" descr="bluecorner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 defTabSz="9144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3" name="bluegradientbar" descr="bluegradientba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33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owerof2.org/" TargetMode="External"/><Relationship Id="rId3" Type="http://schemas.openxmlformats.org/officeDocument/2006/relationships/hyperlink" Target="http://www.uvm.edu/~cdci/paraprep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_BKCur0DvRo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apter 5  Provide Support and Collaborate"/>
          <p:cNvSpPr txBox="1"/>
          <p:nvPr>
            <p:ph type="title" idx="4294967295"/>
          </p:nvPr>
        </p:nvSpPr>
        <p:spPr>
          <a:xfrm>
            <a:off x="838200" y="1676400"/>
            <a:ext cx="7772400" cy="1524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804672">
              <a:defRPr b="1" sz="3872">
                <a:latin typeface="+mj-lt"/>
                <a:ea typeface="+mj-ea"/>
                <a:cs typeface="+mj-cs"/>
                <a:sym typeface="Arial"/>
              </a:defRPr>
            </a:pPr>
            <a:r>
              <a:t>Chapter 5 </a:t>
            </a:r>
            <a:br/>
            <a:r>
              <a:t>Provide Support and Collaborate</a:t>
            </a:r>
          </a:p>
        </p:txBody>
      </p:sp>
      <p:sp>
        <p:nvSpPr>
          <p:cNvPr id="30" name="Get Help and Build a School Community"/>
          <p:cNvSpPr txBox="1"/>
          <p:nvPr>
            <p:ph type="body" sz="quarter" idx="4294967295"/>
          </p:nvPr>
        </p:nvSpPr>
        <p:spPr>
          <a:xfrm>
            <a:off x="1066800" y="3657600"/>
            <a:ext cx="70104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Font typeface="Wingdings"/>
              <a:buNone/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Get Help and Build a School Community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Inclusive School-wide Models of Support…"/>
          <p:cNvSpPr txBox="1"/>
          <p:nvPr/>
        </p:nvSpPr>
        <p:spPr>
          <a:xfrm>
            <a:off x="1030344" y="228600"/>
            <a:ext cx="7038862" cy="1315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Inclusive School-wide Models of Support</a:t>
            </a:r>
          </a:p>
          <a:p>
            <a:pPr algn="ctr" defTabSz="457200">
              <a:defRPr b="1" i="1" sz="2000">
                <a:latin typeface="+mj-lt"/>
                <a:ea typeface="+mj-ea"/>
                <a:cs typeface="+mj-cs"/>
                <a:sym typeface="Arial"/>
              </a:defRPr>
            </a:pPr>
            <a:r>
              <a:t>Models of Student Placement and Support </a:t>
            </a:r>
          </a:p>
          <a:p>
            <a:pPr algn="ctr"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75" name="Include Some, Segregate Some…"/>
          <p:cNvSpPr txBox="1"/>
          <p:nvPr/>
        </p:nvSpPr>
        <p:spPr>
          <a:xfrm>
            <a:off x="1066800" y="1676400"/>
            <a:ext cx="3810000" cy="3269467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tabLst>
                <a:tab pos="1143000" algn="l"/>
              </a:tabLst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Include Some, Segregate Some </a:t>
            </a:r>
            <a:endParaRPr sz="1200"/>
          </a:p>
          <a:p>
            <a:pPr marL="457200" indent="-457200" defTabSz="457200">
              <a:tabLst>
                <a:tab pos="1143000" algn="l"/>
              </a:tabLst>
              <a:defRPr b="1"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tabLst>
                <a:tab pos="1143000" algn="l"/>
              </a:tabLst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Include All - </a:t>
            </a:r>
            <a:r>
              <a:rPr b="0" i="1" sz="2000"/>
              <a:t>Clustered Class Placement and Ability Grouping </a:t>
            </a:r>
            <a:endParaRPr i="1" sz="1200"/>
          </a:p>
          <a:p>
            <a:pPr marL="457200" indent="-457200" defTabSz="457200">
              <a:tabLst>
                <a:tab pos="1143000" algn="l"/>
              </a:tabLst>
              <a:defRPr i="1"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tabLst>
                <a:tab pos="1143000" algn="l"/>
              </a:tabLst>
              <a:defRPr b="1" sz="1800"/>
            </a:pPr>
            <a:r>
              <a:t>Include All</a:t>
            </a:r>
            <a:r>
              <a:rPr sz="2000"/>
              <a:t> - </a:t>
            </a:r>
            <a:r>
              <a:rPr b="0" i="1" sz="2000">
                <a:latin typeface="+mj-lt"/>
                <a:ea typeface="+mj-ea"/>
                <a:cs typeface="+mj-cs"/>
                <a:sym typeface="Arial"/>
              </a:rPr>
              <a:t>Heterogeneous Class Placement and Heterogeneous Groups in Classes</a:t>
            </a:r>
            <a:endParaRPr i="1" sz="160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6" name="Line"/>
          <p:cNvSpPr/>
          <p:nvPr/>
        </p:nvSpPr>
        <p:spPr>
          <a:xfrm flipV="1">
            <a:off x="1219199" y="1295399"/>
            <a:ext cx="7010401" cy="76202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1676400"/>
            <a:ext cx="2624138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" name="HETEROGENEOUS CLASS…"/>
          <p:cNvSpPr txBox="1"/>
          <p:nvPr/>
        </p:nvSpPr>
        <p:spPr>
          <a:xfrm>
            <a:off x="1914941" y="228600"/>
            <a:ext cx="5433180" cy="148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HETEROGENEOUS CLASS </a:t>
            </a:r>
          </a:p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PLACEMENT </a:t>
            </a:r>
          </a:p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Planning Chart</a:t>
            </a:r>
          </a:p>
        </p:txBody>
      </p:sp>
      <p:sp>
        <p:nvSpPr>
          <p:cNvPr id="81" name="Rectangle"/>
          <p:cNvSpPr/>
          <p:nvPr/>
        </p:nvSpPr>
        <p:spPr>
          <a:xfrm>
            <a:off x="838200" y="1905000"/>
            <a:ext cx="8001000" cy="3933825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2" name="Line"/>
          <p:cNvSpPr/>
          <p:nvPr/>
        </p:nvSpPr>
        <p:spPr>
          <a:xfrm>
            <a:off x="4038600" y="3810000"/>
            <a:ext cx="3810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3" name="Line"/>
          <p:cNvSpPr/>
          <p:nvPr/>
        </p:nvSpPr>
        <p:spPr>
          <a:xfrm>
            <a:off x="4038600" y="4038600"/>
            <a:ext cx="3810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4" name="Line"/>
          <p:cNvSpPr/>
          <p:nvPr/>
        </p:nvSpPr>
        <p:spPr>
          <a:xfrm>
            <a:off x="1295400" y="4267200"/>
            <a:ext cx="65532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5" name="Line"/>
          <p:cNvSpPr/>
          <p:nvPr/>
        </p:nvSpPr>
        <p:spPr>
          <a:xfrm>
            <a:off x="4038600" y="5105400"/>
            <a:ext cx="3810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6" name="Line"/>
          <p:cNvSpPr/>
          <p:nvPr/>
        </p:nvSpPr>
        <p:spPr>
          <a:xfrm>
            <a:off x="1295400" y="5335270"/>
            <a:ext cx="65532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Line"/>
          <p:cNvSpPr/>
          <p:nvPr/>
        </p:nvSpPr>
        <p:spPr>
          <a:xfrm>
            <a:off x="1219200" y="5638800"/>
            <a:ext cx="66294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Line"/>
          <p:cNvSpPr/>
          <p:nvPr/>
        </p:nvSpPr>
        <p:spPr>
          <a:xfrm>
            <a:off x="1219200" y="2362200"/>
            <a:ext cx="66294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Line"/>
          <p:cNvSpPr/>
          <p:nvPr/>
        </p:nvSpPr>
        <p:spPr>
          <a:xfrm flipH="1">
            <a:off x="1219200" y="2133600"/>
            <a:ext cx="1" cy="3505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0" name="Line"/>
          <p:cNvSpPr/>
          <p:nvPr/>
        </p:nvSpPr>
        <p:spPr>
          <a:xfrm flipH="1">
            <a:off x="4038599" y="2133600"/>
            <a:ext cx="1" cy="3505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Line"/>
          <p:cNvSpPr/>
          <p:nvPr/>
        </p:nvSpPr>
        <p:spPr>
          <a:xfrm flipH="1">
            <a:off x="5333999" y="2133600"/>
            <a:ext cx="1" cy="3505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Line"/>
          <p:cNvSpPr/>
          <p:nvPr/>
        </p:nvSpPr>
        <p:spPr>
          <a:xfrm>
            <a:off x="6629400" y="2133600"/>
            <a:ext cx="0" cy="3505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97" name="Group"/>
          <p:cNvGrpSpPr/>
          <p:nvPr/>
        </p:nvGrpSpPr>
        <p:grpSpPr>
          <a:xfrm>
            <a:off x="4038600" y="1600199"/>
            <a:ext cx="4800600" cy="4648201"/>
            <a:chOff x="0" y="0"/>
            <a:chExt cx="4800600" cy="4648200"/>
          </a:xfrm>
        </p:grpSpPr>
        <p:sp>
          <p:nvSpPr>
            <p:cNvPr id="95" name="Rectangle"/>
            <p:cNvSpPr/>
            <p:nvPr/>
          </p:nvSpPr>
          <p:spPr>
            <a:xfrm>
              <a:off x="0" y="0"/>
              <a:ext cx="4800600" cy="4648200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defRPr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" name="Towards…"/>
            <p:cNvSpPr txBox="1"/>
            <p:nvPr/>
          </p:nvSpPr>
          <p:spPr>
            <a:xfrm>
              <a:off x="45719" y="0"/>
              <a:ext cx="4709161" cy="444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lnSpc>
                  <a:spcPct val="90000"/>
                </a:lnSpc>
                <a:defRPr b="1" i="1" sz="32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Towards</a:t>
              </a:r>
            </a:p>
            <a:p>
              <a:pPr defTabSz="457200">
                <a:lnSpc>
                  <a:spcPct val="90000"/>
                </a:lnSpc>
                <a:defRPr b="1" i="1"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defTabSz="457200">
                <a:lnSpc>
                  <a:spcPct val="90000"/>
                </a:lnSpc>
                <a:defRPr b="1"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HETEROGENEOUS PLACMENT</a:t>
              </a:r>
              <a:r>
                <a:rPr b="0" sz="2000"/>
                <a:t> -- balance of ability, race, social needs. Support staff work schedule around.</a:t>
              </a:r>
              <a:endParaRPr sz="2000"/>
            </a:p>
            <a:p>
              <a:pPr defTabSz="457200">
                <a:lnSpc>
                  <a:spcPct val="90000"/>
                </a:lnSpc>
                <a:defRPr b="1"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MULTI-AGE</a:t>
              </a:r>
              <a:r>
                <a:rPr b="0"/>
                <a:t> </a:t>
              </a:r>
              <a:r>
                <a:rPr b="0" sz="2000"/>
                <a:t>-- real multi-age by definition involved heterogeneous, multi-level instruction.</a:t>
              </a:r>
              <a:r>
                <a:rPr b="0"/>
                <a:t> </a:t>
              </a:r>
            </a:p>
            <a:p>
              <a:pPr defTabSz="457200">
                <a:lnSpc>
                  <a:spcPct val="90000"/>
                </a:lnSpc>
                <a:defRPr b="1"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IN CLASS MULTI-ABILITY GROUPING</a:t>
              </a:r>
            </a:p>
            <a:p>
              <a:pPr defTabSz="457200">
                <a:lnSpc>
                  <a:spcPct val="90000"/>
                </a:lnSpc>
                <a:defRPr sz="20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Cooperative groups</a:t>
              </a:r>
            </a:p>
            <a:p>
              <a:pPr defTabSz="457200">
                <a:lnSpc>
                  <a:spcPct val="90000"/>
                </a:lnSpc>
                <a:defRPr sz="20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Pairs</a:t>
              </a:r>
            </a:p>
            <a:p>
              <a:pPr defTabSz="457200">
                <a:lnSpc>
                  <a:spcPct val="90000"/>
                </a:lnSpc>
                <a:defRPr sz="20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Flexible groupings with constantly shifting membership</a:t>
              </a:r>
            </a:p>
            <a:p>
              <a:pPr defTabSz="457200">
                <a:lnSpc>
                  <a:spcPct val="90000"/>
                </a:lnSpc>
                <a:defRPr sz="20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Choices, interests as organizers</a:t>
              </a:r>
            </a:p>
            <a:p>
              <a:pPr defTabSz="457200">
                <a:lnSpc>
                  <a:spcPct val="90000"/>
                </a:lnSpc>
                <a:defRPr sz="20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98" name="Inclusive Grouping"/>
          <p:cNvSpPr txBox="1"/>
          <p:nvPr/>
        </p:nvSpPr>
        <p:spPr>
          <a:xfrm>
            <a:off x="1493520" y="304800"/>
            <a:ext cx="569976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spcBef>
                <a:spcPts val="2100"/>
              </a:spcBef>
              <a:defRPr b="1" sz="3600">
                <a:solidFill>
                  <a:srgbClr val="2B3E3C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Inclusive Grouping</a:t>
            </a:r>
          </a:p>
        </p:txBody>
      </p:sp>
      <p:grpSp>
        <p:nvGrpSpPr>
          <p:cNvPr id="101" name="Group"/>
          <p:cNvGrpSpPr/>
          <p:nvPr/>
        </p:nvGrpSpPr>
        <p:grpSpPr>
          <a:xfrm>
            <a:off x="609600" y="1600200"/>
            <a:ext cx="3276600" cy="3886200"/>
            <a:chOff x="0" y="0"/>
            <a:chExt cx="3276600" cy="3886200"/>
          </a:xfrm>
        </p:grpSpPr>
        <p:sp>
          <p:nvSpPr>
            <p:cNvPr id="99" name="Rectangle"/>
            <p:cNvSpPr/>
            <p:nvPr/>
          </p:nvSpPr>
          <p:spPr>
            <a:xfrm>
              <a:off x="0" y="0"/>
              <a:ext cx="3276600" cy="3886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" name="Away from…"/>
            <p:cNvSpPr txBox="1"/>
            <p:nvPr/>
          </p:nvSpPr>
          <p:spPr>
            <a:xfrm>
              <a:off x="45719" y="0"/>
              <a:ext cx="3185162" cy="2623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i="1" sz="3200"/>
                <a:t>Away from</a:t>
              </a:r>
              <a:r>
                <a:t> </a:t>
              </a:r>
            </a:p>
            <a:p>
              <a:pPr defTabSz="457200">
                <a:defRPr b="1"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defTabSz="457200">
                <a:defRPr b="1"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PLACEMENT THAT CLUSTERS </a:t>
              </a:r>
              <a:r>
                <a:rPr b="0" sz="2000"/>
                <a:t>children &amp; support staff -- learning disabled, gifted, bilingual.</a:t>
              </a:r>
              <a:endParaRPr sz="2000"/>
            </a:p>
            <a:p>
              <a:pPr defTabSz="457200">
                <a:defRPr sz="9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defTabSz="457200">
                <a:defRPr sz="1800">
                  <a:solidFill>
                    <a:srgbClr val="2B3E3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 </a:t>
              </a:r>
              <a:r>
                <a:rPr b="1"/>
                <a:t>IN CLASS ABILITY GROUPING</a:t>
              </a:r>
            </a:p>
          </p:txBody>
        </p:sp>
      </p:grpSp>
      <p:sp>
        <p:nvSpPr>
          <p:cNvPr id="102" name="Line"/>
          <p:cNvSpPr/>
          <p:nvPr/>
        </p:nvSpPr>
        <p:spPr>
          <a:xfrm>
            <a:off x="761999" y="1142999"/>
            <a:ext cx="7772402" cy="76202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Inclusive Grouping"/>
          <p:cNvSpPr txBox="1"/>
          <p:nvPr/>
        </p:nvSpPr>
        <p:spPr>
          <a:xfrm>
            <a:off x="2498794" y="457200"/>
            <a:ext cx="4244837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100"/>
              </a:spcBef>
              <a:defRPr b="1" sz="3600">
                <a:solidFill>
                  <a:srgbClr val="2B3E3C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Inclusive Grouping</a:t>
            </a:r>
          </a:p>
        </p:txBody>
      </p:sp>
      <p:sp>
        <p:nvSpPr>
          <p:cNvPr id="106" name="Students Helping Students: The Power of Peers…"/>
          <p:cNvSpPr txBox="1"/>
          <p:nvPr/>
        </p:nvSpPr>
        <p:spPr>
          <a:xfrm>
            <a:off x="2667000" y="1649972"/>
            <a:ext cx="4114800" cy="2268362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Students Helping Students</a:t>
            </a:r>
            <a:r>
              <a:rPr b="0"/>
              <a:t>: </a:t>
            </a:r>
            <a:r>
              <a:rPr b="0" i="1" sz="2000"/>
              <a:t>The Power of Peers</a:t>
            </a:r>
            <a:endParaRPr i="1" sz="1200"/>
          </a:p>
          <a:p>
            <a:pPr marL="457200" indent="-457200" defTabSz="457200">
              <a:buSzPct val="100000"/>
              <a:buChar char="❑"/>
              <a:defRPr i="1"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Multiage Teaching</a:t>
            </a:r>
            <a:endParaRPr sz="1200"/>
          </a:p>
          <a:p>
            <a:pPr marL="457200" indent="-457200" defTabSz="457200">
              <a:buSzPct val="100000"/>
              <a:buChar char="❑"/>
              <a:defRPr b="1"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Looping</a:t>
            </a:r>
            <a:endParaRPr sz="1200"/>
          </a:p>
          <a:p>
            <a:pPr marL="457200" indent="-457200" defTabSz="457200">
              <a:buSzPct val="100000"/>
              <a:buChar char="❑"/>
              <a:defRPr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School within a School</a:t>
            </a:r>
          </a:p>
        </p:txBody>
      </p:sp>
      <p:sp>
        <p:nvSpPr>
          <p:cNvPr id="107" name="Line"/>
          <p:cNvSpPr/>
          <p:nvPr/>
        </p:nvSpPr>
        <p:spPr>
          <a:xfrm>
            <a:off x="2285999" y="1295400"/>
            <a:ext cx="4876802" cy="1588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12" name="Group"/>
          <p:cNvGrpSpPr/>
          <p:nvPr/>
        </p:nvGrpSpPr>
        <p:grpSpPr>
          <a:xfrm>
            <a:off x="609600" y="152399"/>
            <a:ext cx="7772400" cy="1143002"/>
            <a:chOff x="0" y="0"/>
            <a:chExt cx="7772400" cy="1143000"/>
          </a:xfrm>
        </p:grpSpPr>
        <p:sp>
          <p:nvSpPr>
            <p:cNvPr id="110" name="Rectangle"/>
            <p:cNvSpPr/>
            <p:nvPr/>
          </p:nvSpPr>
          <p:spPr>
            <a:xfrm>
              <a:off x="0" y="-1"/>
              <a:ext cx="7772400" cy="1143002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marL="37474525" indent="-37474525" algn="ctr" defTabSz="457200">
                <a:lnSpc>
                  <a:spcPct val="80000"/>
                </a:lnSpc>
                <a:spcBef>
                  <a:spcPts val="1500"/>
                </a:spcBef>
                <a:defRPr b="1"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" name="An Inclusive Continuum of Services:…"/>
            <p:cNvSpPr txBox="1"/>
            <p:nvPr/>
          </p:nvSpPr>
          <p:spPr>
            <a:xfrm>
              <a:off x="45719" y="223259"/>
              <a:ext cx="7680961" cy="9197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 lvl="1" marL="37474525" indent="-37360225" algn="ctr" defTabSz="457200">
                <a:lnSpc>
                  <a:spcPct val="80000"/>
                </a:lnSpc>
                <a:spcBef>
                  <a:spcPts val="1500"/>
                </a:spcBef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An Inclusive Continuum of Services: </a:t>
              </a:r>
            </a:p>
            <a:p>
              <a:pPr lvl="1" marL="37474525" indent="-37360225" algn="ctr" defTabSz="457200">
                <a:lnSpc>
                  <a:spcPct val="80000"/>
                </a:lnSpc>
                <a:spcBef>
                  <a:spcPts val="1500"/>
                </a:spcBef>
                <a:defRPr b="1" i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From Place to Process</a:t>
              </a:r>
            </a:p>
          </p:txBody>
        </p:sp>
      </p:grpSp>
      <p:sp>
        <p:nvSpPr>
          <p:cNvPr id="113" name="Traditional…"/>
          <p:cNvSpPr txBox="1"/>
          <p:nvPr/>
        </p:nvSpPr>
        <p:spPr>
          <a:xfrm>
            <a:off x="807719" y="1524000"/>
            <a:ext cx="3718561" cy="300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defTabSz="457200">
              <a:spcBef>
                <a:spcPts val="600"/>
              </a:spcBef>
              <a:defRPr b="1" sz="2800" u="sng">
                <a:solidFill>
                  <a:srgbClr val="5739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Traditional</a:t>
            </a:r>
          </a:p>
          <a:p>
            <a:pPr marL="342900" indent="-342900" defTabSz="457200">
              <a:spcBef>
                <a:spcPts val="400"/>
              </a:spcBef>
              <a:defRPr b="1" i="1" sz="1800">
                <a:latin typeface="+mj-lt"/>
                <a:ea typeface="+mj-ea"/>
                <a:cs typeface="+mj-cs"/>
                <a:sym typeface="Arial"/>
              </a:defRPr>
            </a:pPr>
            <a:r>
              <a:t>Couples intensity of service with location.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General education classroom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Resource room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Special education classroom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Special school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Home-bound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Hospital / institution</a:t>
            </a:r>
          </a:p>
        </p:txBody>
      </p:sp>
      <p:grpSp>
        <p:nvGrpSpPr>
          <p:cNvPr id="116" name="Group"/>
          <p:cNvGrpSpPr/>
          <p:nvPr/>
        </p:nvGrpSpPr>
        <p:grpSpPr>
          <a:xfrm>
            <a:off x="4419600" y="1600199"/>
            <a:ext cx="4267200" cy="4800601"/>
            <a:chOff x="0" y="0"/>
            <a:chExt cx="4267200" cy="4800600"/>
          </a:xfrm>
        </p:grpSpPr>
        <p:sp>
          <p:nvSpPr>
            <p:cNvPr id="114" name="Rectangle"/>
            <p:cNvSpPr/>
            <p:nvPr/>
          </p:nvSpPr>
          <p:spPr>
            <a:xfrm>
              <a:off x="0" y="0"/>
              <a:ext cx="4267200" cy="4800600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" name="Inclusive…"/>
            <p:cNvSpPr txBox="1"/>
            <p:nvPr/>
          </p:nvSpPr>
          <p:spPr>
            <a:xfrm>
              <a:off x="45719" y="0"/>
              <a:ext cx="4175761" cy="3564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600"/>
                </a:spcBef>
                <a:defRPr b="1" sz="2800" u="sng">
                  <a:solidFill>
                    <a:srgbClr val="57391C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Inclusive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b="1" i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Intensity of service independent of location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Consultation with general education teacher.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Collaborative teaching with special education teacher or other specialist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Full-time paraprofessional 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Circle of support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Above plus other family services. 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CHAMPIONS OF INCLUSION COMMUNICATE enthusiasm and act comfortably around students with disabilities"/>
          <p:cNvSpPr txBox="1"/>
          <p:nvPr/>
        </p:nvSpPr>
        <p:spPr>
          <a:xfrm>
            <a:off x="960119" y="228600"/>
            <a:ext cx="684276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10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CHAMPIONS OF INCLUSION COMMUNICATE </a:t>
            </a:r>
            <a:r>
              <a:rPr b="0"/>
              <a:t>enthusiasm and act comfortably around students with disabilities</a:t>
            </a:r>
          </a:p>
        </p:txBody>
      </p:sp>
      <p:sp>
        <p:nvSpPr>
          <p:cNvPr id="120" name="Champions of inclusion are:…"/>
          <p:cNvSpPr txBox="1"/>
          <p:nvPr/>
        </p:nvSpPr>
        <p:spPr>
          <a:xfrm>
            <a:off x="762000" y="1530350"/>
            <a:ext cx="7696200" cy="3829631"/>
          </a:xfrm>
          <a:prstGeom prst="rect">
            <a:avLst/>
          </a:prstGeom>
          <a:solidFill>
            <a:srgbClr val="B8E4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Champions of inclusion are:</a:t>
            </a:r>
          </a:p>
          <a:p>
            <a:pPr marL="457200" indent="-457200"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✓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the classmates who nonchalantly pass a tissue to Keith (who has Cerebral Palsy) so that he can wipe off the drool that sometimes emerges while he is talking </a:t>
            </a:r>
          </a:p>
          <a:p>
            <a:pPr marL="457200" indent="-457200" defTabSz="457200">
              <a:buSzPct val="100000"/>
              <a:buChar char="✓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the parent leader who welcomes new parents and tells them how wonderful it has been for her daughter who does not have a disability to learn in an inclusive school</a:t>
            </a:r>
          </a:p>
          <a:p>
            <a:pPr marL="457200" indent="-457200" defTabSz="457200">
              <a:buSzPct val="100000"/>
              <a:buChar char="✓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the history teacher who talks privately with John (who has significant dyslexia) and assures him that his test grade will not be affected by spelling</a:t>
            </a:r>
          </a:p>
          <a:p>
            <a:pPr marL="457200" indent="-457200" defTabSz="457200">
              <a:buSzPct val="100000"/>
              <a:buChar char="✓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the custodian who asks Charlene (who is deaf) to teach him how to sign, “have a good day;”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25" name="Group"/>
          <p:cNvGrpSpPr/>
          <p:nvPr/>
        </p:nvGrpSpPr>
        <p:grpSpPr>
          <a:xfrm>
            <a:off x="762000" y="0"/>
            <a:ext cx="7715250" cy="1219200"/>
            <a:chOff x="0" y="0"/>
            <a:chExt cx="7715250" cy="1219200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7715250" cy="12192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b="1"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" name="Collaborative Teaming for Support Methods of Organizing"/>
            <p:cNvSpPr txBox="1"/>
            <p:nvPr/>
          </p:nvSpPr>
          <p:spPr>
            <a:xfrm>
              <a:off x="46038" y="101897"/>
              <a:ext cx="7623175" cy="1015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spAutoFit/>
            </a:bodyPr>
            <a:lstStyle/>
            <a:p>
              <a:pPr algn="ctr" defTabSz="457200"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Collaborative Teaming for Support</a:t>
              </a:r>
              <a:br/>
              <a:r>
                <a:rPr>
                  <a:solidFill>
                    <a:srgbClr val="333399"/>
                  </a:solidFill>
                </a:rPr>
                <a:t>Methods of Organizing</a:t>
              </a:r>
            </a:p>
          </p:txBody>
        </p:sp>
      </p:grpSp>
      <p:sp>
        <p:nvSpPr>
          <p:cNvPr id="126" name="GRADE LEVEL…"/>
          <p:cNvSpPr txBox="1"/>
          <p:nvPr/>
        </p:nvSpPr>
        <p:spPr>
          <a:xfrm>
            <a:off x="655637" y="1600200"/>
            <a:ext cx="3946525" cy="425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GRADE LEVEL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Teachers &amp; support personnel in a particular grade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3rd grade team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5th grade team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Used most often in elementary school</a:t>
            </a:r>
          </a:p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SCHOOLS WITHIN SCHOOLS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Teachers &amp; support personnel follow students from grade to grade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Within grades may organize by subject as well</a:t>
            </a:r>
          </a:p>
        </p:txBody>
      </p:sp>
      <p:sp>
        <p:nvSpPr>
          <p:cNvPr id="127" name="CONTENT/SUBJECT…"/>
          <p:cNvSpPr txBox="1"/>
          <p:nvPr/>
        </p:nvSpPr>
        <p:spPr>
          <a:xfrm>
            <a:off x="5227637" y="1600200"/>
            <a:ext cx="3498850" cy="4685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CONTENT/SUBJECT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Teachers &amp; support personnel in particular subjects work together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Language arts team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Math &amp; science team</a:t>
            </a:r>
          </a:p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ALLOCATION OF TIME/RESOURCES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Natural proportions principle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Clustering</a:t>
            </a:r>
          </a:p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8" name="Line"/>
          <p:cNvSpPr/>
          <p:nvPr/>
        </p:nvSpPr>
        <p:spPr>
          <a:xfrm>
            <a:off x="609599" y="1295400"/>
            <a:ext cx="8001001" cy="7620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1" name="Using Collaborative Teaming…"/>
          <p:cNvSpPr txBox="1"/>
          <p:nvPr/>
        </p:nvSpPr>
        <p:spPr>
          <a:xfrm>
            <a:off x="609600" y="304800"/>
            <a:ext cx="8001000" cy="1310640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Using Collaborative Teaming </a:t>
            </a:r>
          </a:p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to Provide Support</a:t>
            </a:r>
          </a:p>
          <a:p>
            <a:pPr algn="ctr" defTabSz="457200">
              <a:defRPr b="1" sz="1800"/>
            </a:pPr>
            <a:r>
              <a:t>Gathering the School Community</a:t>
            </a:r>
          </a:p>
        </p:txBody>
      </p:sp>
      <p:sp>
        <p:nvSpPr>
          <p:cNvPr id="132" name="Collaborative Teacher Teams…"/>
          <p:cNvSpPr txBox="1"/>
          <p:nvPr/>
        </p:nvSpPr>
        <p:spPr>
          <a:xfrm>
            <a:off x="1371600" y="1981200"/>
            <a:ext cx="6477000" cy="2910840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Collaborative Teacher Teams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School Support Team - </a:t>
            </a:r>
            <a:r>
              <a:rPr sz="2000"/>
              <a:t>child study teams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Individual Student Teams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Volunteer Support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Community Agency Collaboration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Counselors, Social Workers, and Psychologists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Media Specialists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Learning Support Centers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Co-teaching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Teacher consultants</a:t>
            </a:r>
          </a:p>
        </p:txBody>
      </p:sp>
      <p:sp>
        <p:nvSpPr>
          <p:cNvPr id="133" name="Line"/>
          <p:cNvSpPr/>
          <p:nvPr/>
        </p:nvSpPr>
        <p:spPr>
          <a:xfrm>
            <a:off x="1524000" y="1828799"/>
            <a:ext cx="6096001" cy="1589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38" name="Group"/>
          <p:cNvGrpSpPr/>
          <p:nvPr/>
        </p:nvGrpSpPr>
        <p:grpSpPr>
          <a:xfrm>
            <a:off x="685800" y="304800"/>
            <a:ext cx="7772400" cy="762001"/>
            <a:chOff x="0" y="0"/>
            <a:chExt cx="7772400" cy="762000"/>
          </a:xfrm>
        </p:grpSpPr>
        <p:sp>
          <p:nvSpPr>
            <p:cNvPr id="136" name="Rectangle"/>
            <p:cNvSpPr/>
            <p:nvPr/>
          </p:nvSpPr>
          <p:spPr>
            <a:xfrm>
              <a:off x="0" y="0"/>
              <a:ext cx="7772400" cy="7620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7" name="School Support Team"/>
            <p:cNvSpPr txBox="1"/>
            <p:nvPr/>
          </p:nvSpPr>
          <p:spPr>
            <a:xfrm>
              <a:off x="45719" y="213955"/>
              <a:ext cx="7680961" cy="5480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 defTabSz="457200">
                <a:defRPr b="1" sz="3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School Support Team</a:t>
              </a:r>
            </a:p>
          </p:txBody>
        </p:sp>
      </p:grpSp>
      <p:grpSp>
        <p:nvGrpSpPr>
          <p:cNvPr id="141" name="Group"/>
          <p:cNvGrpSpPr/>
          <p:nvPr/>
        </p:nvGrpSpPr>
        <p:grpSpPr>
          <a:xfrm>
            <a:off x="685800" y="1752600"/>
            <a:ext cx="3810000" cy="3810000"/>
            <a:chOff x="0" y="0"/>
            <a:chExt cx="3810000" cy="3810000"/>
          </a:xfrm>
        </p:grpSpPr>
        <p:sp>
          <p:nvSpPr>
            <p:cNvPr id="139" name="Square"/>
            <p:cNvSpPr/>
            <p:nvPr/>
          </p:nvSpPr>
          <p:spPr>
            <a:xfrm>
              <a:off x="0" y="0"/>
              <a:ext cx="3810000" cy="3810000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2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0" name="Collaborative consultation…"/>
            <p:cNvSpPr txBox="1"/>
            <p:nvPr/>
          </p:nvSpPr>
          <p:spPr>
            <a:xfrm>
              <a:off x="45719" y="0"/>
              <a:ext cx="3718561" cy="3732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60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Collaborative consultation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60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Routine meetings for planning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60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Coordinating support staff among teachers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60000"/>
                <a:buChar char="■"/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Crisis team support</a:t>
              </a:r>
            </a:p>
          </p:txBody>
        </p:sp>
      </p:grpSp>
      <p:sp>
        <p:nvSpPr>
          <p:cNvPr id="142" name="Line"/>
          <p:cNvSpPr/>
          <p:nvPr/>
        </p:nvSpPr>
        <p:spPr>
          <a:xfrm>
            <a:off x="1143000" y="1295400"/>
            <a:ext cx="63246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828800"/>
            <a:ext cx="3962400" cy="3443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Co - Teaching…"/>
          <p:cNvSpPr txBox="1"/>
          <p:nvPr/>
        </p:nvSpPr>
        <p:spPr>
          <a:xfrm>
            <a:off x="2057400" y="533400"/>
            <a:ext cx="5105400" cy="904240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600">
                <a:latin typeface="+mj-lt"/>
                <a:ea typeface="+mj-ea"/>
                <a:cs typeface="+mj-cs"/>
                <a:sym typeface="Arial"/>
              </a:defRPr>
            </a:pPr>
            <a:r>
              <a:t>Co - Teaching</a:t>
            </a:r>
          </a:p>
          <a:p>
            <a:pPr algn="ctr" defTabSz="457200">
              <a:defRPr b="1" sz="1800"/>
            </a:pPr>
            <a:r>
              <a:t>Three Approaches</a:t>
            </a:r>
            <a:r>
              <a:rPr b="0"/>
              <a:t> </a:t>
            </a:r>
          </a:p>
        </p:txBody>
      </p:sp>
      <p:sp>
        <p:nvSpPr>
          <p:cNvPr id="147" name="Inclusive Multilevel Teaching…"/>
          <p:cNvSpPr txBox="1"/>
          <p:nvPr/>
        </p:nvSpPr>
        <p:spPr>
          <a:xfrm>
            <a:off x="2166194" y="1928344"/>
            <a:ext cx="5257801" cy="1172169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Inclusive Multilevel Teaching</a:t>
            </a:r>
            <a:r>
              <a:rPr b="0"/>
              <a:t>  </a:t>
            </a:r>
          </a:p>
          <a:p>
            <a:pPr marL="457200" indent="-457200" defTabSz="457200">
              <a:buSzPct val="100000"/>
              <a:buChar char="❑"/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Differentiated and Adapted Instruction for Individual Students</a:t>
            </a:r>
          </a:p>
          <a:p>
            <a:pPr marL="457200" indent="-457200" defTabSz="457200">
              <a:buSzPct val="100000"/>
              <a:buChar char="❑"/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Support Needs of Teachers</a:t>
            </a:r>
            <a:r>
              <a:rPr b="0">
                <a:latin typeface="Tahoma"/>
                <a:ea typeface="Tahoma"/>
                <a:cs typeface="Tahoma"/>
                <a:sym typeface="Tahoma"/>
              </a:rPr>
              <a:t>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Co-teaching in a Middle…"/>
          <p:cNvSpPr txBox="1"/>
          <p:nvPr/>
        </p:nvSpPr>
        <p:spPr>
          <a:xfrm>
            <a:off x="807719" y="381000"/>
            <a:ext cx="7604761" cy="164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/>
            </a:pPr>
            <a:r>
              <a:t>Co-teaching in a Middle </a:t>
            </a:r>
          </a:p>
          <a:p>
            <a:pPr algn="ctr" defTabSz="457200">
              <a:defRPr b="1" sz="3200"/>
            </a:pPr>
            <a:r>
              <a:t>and an Elementary School: </a:t>
            </a:r>
          </a:p>
          <a:p>
            <a:pPr algn="ctr" defTabSz="457200">
              <a:defRPr b="1" sz="1800"/>
            </a:pPr>
            <a:r>
              <a:t>A Study in Contrasts</a:t>
            </a:r>
          </a:p>
        </p:txBody>
      </p:sp>
      <p:sp>
        <p:nvSpPr>
          <p:cNvPr id="34" name="Montclair Middle School…"/>
          <p:cNvSpPr txBox="1"/>
          <p:nvPr/>
        </p:nvSpPr>
        <p:spPr>
          <a:xfrm>
            <a:off x="1295400" y="2057400"/>
            <a:ext cx="6934200" cy="2801762"/>
          </a:xfrm>
          <a:prstGeom prst="rect">
            <a:avLst/>
          </a:prstGeom>
          <a:solidFill>
            <a:srgbClr val="BEE3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Montclair Middle School</a:t>
            </a:r>
            <a:endParaRPr sz="1200"/>
          </a:p>
          <a:p>
            <a:pPr marL="457200" indent="-457200" defTabSz="457200">
              <a:defRPr b="1"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Special education student at the back of the class with a paraprofessional, isolated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General education teacher asked the special education teacher to help her design inclusive multilevel lessons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Authentic lessons and adaptations helped the student become a full part of the class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general education teacher took responsibility for all students in her class</a:t>
            </a:r>
          </a:p>
        </p:txBody>
      </p:sp>
      <p:sp>
        <p:nvSpPr>
          <p:cNvPr id="35" name="Line"/>
          <p:cNvSpPr/>
          <p:nvPr/>
        </p:nvSpPr>
        <p:spPr>
          <a:xfrm>
            <a:off x="1219199" y="1905000"/>
            <a:ext cx="7162801" cy="1588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Methods of Organizing Co-Teaching"/>
          <p:cNvSpPr txBox="1"/>
          <p:nvPr/>
        </p:nvSpPr>
        <p:spPr>
          <a:xfrm>
            <a:off x="1676400" y="380999"/>
            <a:ext cx="5791200" cy="1143284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Methods of Organizing Co-Teaching</a:t>
            </a:r>
          </a:p>
        </p:txBody>
      </p:sp>
      <p:sp>
        <p:nvSpPr>
          <p:cNvPr id="151" name="Team Teaching…"/>
          <p:cNvSpPr txBox="1"/>
          <p:nvPr/>
        </p:nvSpPr>
        <p:spPr>
          <a:xfrm>
            <a:off x="1447800" y="2209800"/>
            <a:ext cx="6248400" cy="2047240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Team Teaching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In-Class Collaborative Teaching by Support Teachers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In-Class Collaborative Teaching by Related Services Specialists  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In-Class Team Instruction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In-Class Support by Paraprofessionals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Consultation - Teacher Consultant        </a:t>
            </a:r>
          </a:p>
        </p:txBody>
      </p:sp>
      <p:sp>
        <p:nvSpPr>
          <p:cNvPr id="152" name="Line"/>
          <p:cNvSpPr/>
          <p:nvPr/>
        </p:nvSpPr>
        <p:spPr>
          <a:xfrm>
            <a:off x="1524000" y="1752600"/>
            <a:ext cx="6324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7" name="Group"/>
          <p:cNvGrpSpPr/>
          <p:nvPr/>
        </p:nvGrpSpPr>
        <p:grpSpPr>
          <a:xfrm>
            <a:off x="1143000" y="304517"/>
            <a:ext cx="7772400" cy="1143284"/>
            <a:chOff x="0" y="0"/>
            <a:chExt cx="7772400" cy="1143282"/>
          </a:xfrm>
        </p:grpSpPr>
        <p:sp>
          <p:nvSpPr>
            <p:cNvPr id="155" name="Rectangle"/>
            <p:cNvSpPr/>
            <p:nvPr/>
          </p:nvSpPr>
          <p:spPr>
            <a:xfrm>
              <a:off x="0" y="282"/>
              <a:ext cx="7772400" cy="1143001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6" name="Inclusive Approaches to Related Services"/>
            <p:cNvSpPr txBox="1"/>
            <p:nvPr/>
          </p:nvSpPr>
          <p:spPr>
            <a:xfrm>
              <a:off x="45719" y="0"/>
              <a:ext cx="7680961" cy="1143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 algn="ctr" defTabSz="457200">
                <a:defRPr b="1" sz="3600">
                  <a:solidFill>
                    <a:srgbClr val="33211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Inclusive Approaches</a:t>
              </a:r>
              <a:br/>
              <a:r>
                <a:t>to Related Services</a:t>
              </a:r>
            </a:p>
          </p:txBody>
        </p:sp>
      </p:grpSp>
      <p:grpSp>
        <p:nvGrpSpPr>
          <p:cNvPr id="160" name="Group"/>
          <p:cNvGrpSpPr/>
          <p:nvPr/>
        </p:nvGrpSpPr>
        <p:grpSpPr>
          <a:xfrm>
            <a:off x="559997" y="1828800"/>
            <a:ext cx="3375806" cy="2713884"/>
            <a:chOff x="0" y="0"/>
            <a:chExt cx="3375805" cy="2713883"/>
          </a:xfrm>
        </p:grpSpPr>
        <p:sp>
          <p:nvSpPr>
            <p:cNvPr id="158" name="Rectangle"/>
            <p:cNvSpPr/>
            <p:nvPr/>
          </p:nvSpPr>
          <p:spPr>
            <a:xfrm>
              <a:off x="0" y="0"/>
              <a:ext cx="3375806" cy="2713884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59" name="DIRECT SERVICES…"/>
            <p:cNvSpPr txBox="1"/>
            <p:nvPr/>
          </p:nvSpPr>
          <p:spPr>
            <a:xfrm>
              <a:off x="39715" y="0"/>
              <a:ext cx="3296376" cy="1911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defTabSz="457200">
                <a:spcBef>
                  <a:spcPts val="600"/>
                </a:spcBef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DIRECT SERVICES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Small group -- activity that promotes needs work with students with special needs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Individual -- facilitate participation, in natural setting -- class, gym, etc. </a:t>
              </a:r>
            </a:p>
          </p:txBody>
        </p:sp>
      </p:grpSp>
      <p:sp>
        <p:nvSpPr>
          <p:cNvPr id="161" name="INDIRECT SERVICES…"/>
          <p:cNvSpPr txBox="1"/>
          <p:nvPr/>
        </p:nvSpPr>
        <p:spPr>
          <a:xfrm>
            <a:off x="4316972" y="1987806"/>
            <a:ext cx="4419601" cy="2395871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457200">
              <a:spcBef>
                <a:spcPts val="600"/>
              </a:spcBef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INDIRECT SERVICES</a:t>
            </a:r>
          </a:p>
          <a:p>
            <a:pPr marL="285750" indent="-285750" defTabSz="457200">
              <a:spcBef>
                <a:spcPts val="400"/>
              </a:spcBef>
              <a:buClr>
                <a:schemeClr val="accent2"/>
              </a:buClr>
              <a:buSzPct val="100000"/>
              <a:buChar char="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Consultation-- helps other staff carry out activities helpful to student development</a:t>
            </a:r>
          </a:p>
          <a:p>
            <a:pPr marL="285750" indent="-285750" defTabSz="457200">
              <a:spcBef>
                <a:spcPts val="600"/>
              </a:spcBef>
              <a:buClr>
                <a:schemeClr val="accent2"/>
              </a:buClr>
              <a:buSzPct val="100000"/>
              <a:buChar char="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Monitoring</a:t>
            </a:r>
            <a:r>
              <a:rPr sz="2800"/>
              <a:t>--</a:t>
            </a:r>
            <a:r>
              <a:t> </a:t>
            </a:r>
            <a:r>
              <a:rPr sz="2000"/>
              <a:t>tracks status of child in collaboration with other staff. </a:t>
            </a:r>
          </a:p>
        </p:txBody>
      </p:sp>
      <p:sp>
        <p:nvSpPr>
          <p:cNvPr id="162" name="Line"/>
          <p:cNvSpPr/>
          <p:nvPr/>
        </p:nvSpPr>
        <p:spPr>
          <a:xfrm>
            <a:off x="457200" y="4572000"/>
            <a:ext cx="3429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Line"/>
          <p:cNvSpPr/>
          <p:nvPr/>
        </p:nvSpPr>
        <p:spPr>
          <a:xfrm>
            <a:off x="4393172" y="1825276"/>
            <a:ext cx="4267201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PARAPROFESSIONALS"/>
          <p:cNvSpPr txBox="1"/>
          <p:nvPr/>
        </p:nvSpPr>
        <p:spPr>
          <a:xfrm>
            <a:off x="731519" y="282441"/>
            <a:ext cx="7680961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457200">
              <a:defRPr b="1" sz="4400">
                <a:latin typeface="+mj-lt"/>
                <a:ea typeface="+mj-ea"/>
                <a:cs typeface="+mj-cs"/>
                <a:sym typeface="Arial"/>
              </a:defRPr>
            </a:pPr>
            <a:r>
              <a:t>P</a:t>
            </a:r>
            <a:r>
              <a:rPr sz="4000"/>
              <a:t>ARA</a:t>
            </a:r>
            <a:r>
              <a:t>P</a:t>
            </a:r>
            <a:r>
              <a:rPr sz="4000"/>
              <a:t>ROFESSIONALS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4419600" y="1143000"/>
            <a:ext cx="4724400" cy="5029200"/>
            <a:chOff x="0" y="0"/>
            <a:chExt cx="4724400" cy="5029199"/>
          </a:xfrm>
        </p:grpSpPr>
        <p:sp>
          <p:nvSpPr>
            <p:cNvPr id="167" name="Rectangle"/>
            <p:cNvSpPr/>
            <p:nvPr/>
          </p:nvSpPr>
          <p:spPr>
            <a:xfrm>
              <a:off x="0" y="0"/>
              <a:ext cx="4724400" cy="5029200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68" name="Lead small group instruction.…"/>
            <p:cNvSpPr txBox="1"/>
            <p:nvPr/>
          </p:nvSpPr>
          <p:spPr>
            <a:xfrm>
              <a:off x="45719" y="0"/>
              <a:ext cx="4632961" cy="30876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2" marL="396875" indent="-168275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5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Lead small group instruction.</a:t>
              </a:r>
            </a:p>
            <a:p>
              <a:pPr lvl="2" marL="396875" indent="-168275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5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Provide assistance for personal care and other physical needs. </a:t>
              </a:r>
            </a:p>
            <a:p>
              <a:pPr lvl="2" marL="396875" indent="-168275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5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Assist students in completing directions given by the teacher (</a:t>
              </a:r>
              <a:r>
                <a:rPr i="1"/>
                <a:t>all</a:t>
              </a:r>
              <a:r>
                <a:t> students, not just a student with special needs). </a:t>
              </a:r>
            </a:p>
            <a:p>
              <a:pPr lvl="2" marL="396875" indent="-168275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5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Facilitate interactions with students. </a:t>
              </a:r>
            </a:p>
            <a:p>
              <a:pPr lvl="2" marL="396875" indent="-168275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5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Adapt lessons under the teacher’s guidance. </a:t>
              </a:r>
            </a:p>
            <a:p>
              <a:pPr lvl="2" marL="396875" indent="-168275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5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Implement other needed tasks. </a:t>
              </a:r>
            </a:p>
          </p:txBody>
        </p:sp>
      </p:grpSp>
      <p:sp>
        <p:nvSpPr>
          <p:cNvPr id="170" name="AT BEST…"/>
          <p:cNvSpPr txBox="1"/>
          <p:nvPr/>
        </p:nvSpPr>
        <p:spPr>
          <a:xfrm>
            <a:off x="457200" y="2133600"/>
            <a:ext cx="3200400" cy="1150762"/>
          </a:xfrm>
          <a:prstGeom prst="rect">
            <a:avLst/>
          </a:prstGeom>
          <a:solidFill>
            <a:srgbClr val="9DBF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800">
                <a:solidFill>
                  <a:srgbClr val="33211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AT BEST</a:t>
            </a:r>
          </a:p>
          <a:p>
            <a:pPr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 partnership</a:t>
            </a:r>
          </a:p>
          <a:p>
            <a:pPr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Working with all students</a:t>
            </a:r>
          </a:p>
          <a:p>
            <a:pPr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Not 1-1 or ‘hovering’</a:t>
            </a:r>
          </a:p>
        </p:txBody>
      </p:sp>
      <p:sp>
        <p:nvSpPr>
          <p:cNvPr id="171" name="Line"/>
          <p:cNvSpPr/>
          <p:nvPr/>
        </p:nvSpPr>
        <p:spPr>
          <a:xfrm>
            <a:off x="457200" y="1066800"/>
            <a:ext cx="83820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Considerations for Success"/>
          <p:cNvSpPr txBox="1"/>
          <p:nvPr/>
        </p:nvSpPr>
        <p:spPr>
          <a:xfrm>
            <a:off x="1676400" y="380999"/>
            <a:ext cx="5791200" cy="1143284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Considerations for Success</a:t>
            </a:r>
          </a:p>
        </p:txBody>
      </p:sp>
      <p:sp>
        <p:nvSpPr>
          <p:cNvPr id="175" name="Keeping children first…"/>
          <p:cNvSpPr txBox="1"/>
          <p:nvPr/>
        </p:nvSpPr>
        <p:spPr>
          <a:xfrm>
            <a:off x="2590800" y="2077661"/>
            <a:ext cx="4191000" cy="1793241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Keeping children first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Power - </a:t>
            </a:r>
            <a:r>
              <a:rPr sz="2000"/>
              <a:t>share it! </a:t>
            </a:r>
            <a:endParaRPr sz="2000"/>
          </a:p>
          <a:p>
            <a:pPr marL="457200" indent="-457200" defTabSz="457200">
              <a:buSzPct val="100000"/>
              <a:buChar char="❑"/>
              <a:defRPr sz="1800"/>
            </a:pPr>
            <a:r>
              <a:t>Philosophy  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Balancing and sharing competence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Beyond disciplinary territory</a:t>
            </a:r>
          </a:p>
          <a:p>
            <a:pPr marL="457200" indent="-457200" defTabSz="457200">
              <a:defRPr sz="1800"/>
            </a:pPr>
            <a:r>
              <a:t>       </a:t>
            </a:r>
          </a:p>
        </p:txBody>
      </p:sp>
      <p:sp>
        <p:nvSpPr>
          <p:cNvPr id="176" name="Line"/>
          <p:cNvSpPr/>
          <p:nvPr/>
        </p:nvSpPr>
        <p:spPr>
          <a:xfrm>
            <a:off x="1524000" y="1752600"/>
            <a:ext cx="6324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9" name="Co-Teaching Strategies…"/>
          <p:cNvSpPr/>
          <p:nvPr/>
        </p:nvSpPr>
        <p:spPr>
          <a:xfrm>
            <a:off x="2114644" y="381000"/>
            <a:ext cx="5176650" cy="884062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3600">
                <a:latin typeface="+mj-lt"/>
                <a:ea typeface="+mj-ea"/>
                <a:cs typeface="+mj-cs"/>
                <a:sym typeface="Arial"/>
              </a:defRPr>
            </a:pPr>
            <a:r>
              <a:t>Co-Teaching Strategies</a:t>
            </a:r>
          </a:p>
          <a:p>
            <a:pPr algn="ctr" defTabSz="457200">
              <a:defRPr b="1" i="1" sz="1800">
                <a:latin typeface="+mj-lt"/>
                <a:ea typeface="+mj-ea"/>
                <a:cs typeface="+mj-cs"/>
                <a:sym typeface="Arial"/>
              </a:defRPr>
            </a:pPr>
            <a:r>
              <a:t>Support Teacher Roles</a:t>
            </a:r>
          </a:p>
        </p:txBody>
      </p:sp>
      <p:sp>
        <p:nvSpPr>
          <p:cNvPr id="180" name="Designing curriculum, instruction, physical layout, and resources for students with diverse abilities…"/>
          <p:cNvSpPr txBox="1"/>
          <p:nvPr/>
        </p:nvSpPr>
        <p:spPr>
          <a:xfrm>
            <a:off x="1752599" y="1752600"/>
            <a:ext cx="6172202" cy="2401311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20700" indent="-520700" defTabSz="457200">
              <a:lnSpc>
                <a:spcPct val="96000"/>
              </a:lnSpc>
              <a:spcBef>
                <a:spcPts val="600"/>
              </a:spcBef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Designing curriculum, instruction, physical layout, and resources for students with diverse abilities</a:t>
            </a:r>
          </a:p>
          <a:p>
            <a:pPr marL="520700" indent="-520700" defTabSz="457200">
              <a:lnSpc>
                <a:spcPct val="96000"/>
              </a:lnSpc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Team teaching</a:t>
            </a:r>
          </a:p>
          <a:p>
            <a:pPr marL="520700" indent="-520700" defTabSz="457200">
              <a:lnSpc>
                <a:spcPct val="96000"/>
              </a:lnSpc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Building a community of learners</a:t>
            </a:r>
          </a:p>
          <a:p>
            <a:pPr marL="520700" indent="-520700" defTabSz="457200">
              <a:lnSpc>
                <a:spcPct val="96000"/>
              </a:lnSpc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Developing needed adaptations</a:t>
            </a:r>
          </a:p>
          <a:p>
            <a:pPr marL="520700" indent="-520700" defTabSz="457200">
              <a:lnSpc>
                <a:spcPct val="96000"/>
              </a:lnSpc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Addressing behavioral challenges, physical and sensory needs, communication, and assistive technology</a:t>
            </a:r>
          </a:p>
          <a:p>
            <a:pPr marL="520700" indent="-520700" defTabSz="457200">
              <a:lnSpc>
                <a:spcPct val="96000"/>
              </a:lnSpc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Asssessing and Evaluating students</a:t>
            </a:r>
          </a:p>
        </p:txBody>
      </p:sp>
      <p:sp>
        <p:nvSpPr>
          <p:cNvPr id="181" name="Line"/>
          <p:cNvSpPr/>
          <p:nvPr/>
        </p:nvSpPr>
        <p:spPr>
          <a:xfrm>
            <a:off x="1295400" y="1600200"/>
            <a:ext cx="6781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6" name="Group"/>
          <p:cNvGrpSpPr/>
          <p:nvPr/>
        </p:nvGrpSpPr>
        <p:grpSpPr>
          <a:xfrm>
            <a:off x="1143000" y="457200"/>
            <a:ext cx="7239000" cy="914400"/>
            <a:chOff x="0" y="0"/>
            <a:chExt cx="7239000" cy="914400"/>
          </a:xfrm>
        </p:grpSpPr>
        <p:sp>
          <p:nvSpPr>
            <p:cNvPr id="184" name="Rectangle"/>
            <p:cNvSpPr/>
            <p:nvPr/>
          </p:nvSpPr>
          <p:spPr>
            <a:xfrm>
              <a:off x="0" y="0"/>
              <a:ext cx="7239000" cy="9144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5" name="Co-Teaching Strategies…"/>
            <p:cNvSpPr txBox="1"/>
            <p:nvPr/>
          </p:nvSpPr>
          <p:spPr>
            <a:xfrm>
              <a:off x="45719" y="93838"/>
              <a:ext cx="7147561" cy="820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 algn="ctr" defTabSz="457200"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Co-Teaching Strategies</a:t>
              </a:r>
            </a:p>
            <a:p>
              <a:pPr algn="ctr" defTabSz="457200">
                <a:defRPr i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Organizing the Work</a:t>
              </a:r>
            </a:p>
          </p:txBody>
        </p:sp>
      </p:grpSp>
      <p:grpSp>
        <p:nvGrpSpPr>
          <p:cNvPr id="189" name="Group"/>
          <p:cNvGrpSpPr/>
          <p:nvPr/>
        </p:nvGrpSpPr>
        <p:grpSpPr>
          <a:xfrm>
            <a:off x="1143000" y="1676400"/>
            <a:ext cx="7086600" cy="3657600"/>
            <a:chOff x="0" y="0"/>
            <a:chExt cx="7086600" cy="3657600"/>
          </a:xfrm>
        </p:grpSpPr>
        <p:sp>
          <p:nvSpPr>
            <p:cNvPr id="187" name="Rectangle"/>
            <p:cNvSpPr/>
            <p:nvPr/>
          </p:nvSpPr>
          <p:spPr>
            <a:xfrm>
              <a:off x="0" y="0"/>
              <a:ext cx="7086600" cy="3657600"/>
            </a:xfrm>
            <a:prstGeom prst="rect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8" name="One Teach, One Observe…"/>
            <p:cNvSpPr txBox="1"/>
            <p:nvPr/>
          </p:nvSpPr>
          <p:spPr>
            <a:xfrm>
              <a:off x="50482" y="4762"/>
              <a:ext cx="6985636" cy="31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3" marL="1600200" indent="-228600" defTabSz="457200">
                <a:lnSpc>
                  <a:spcPct val="90000"/>
                </a:lnSpc>
                <a:spcBef>
                  <a:spcPts val="400"/>
                </a:spcBef>
                <a:buClr>
                  <a:schemeClr val="accent2"/>
                </a:buClr>
                <a:buSzPct val="55000"/>
                <a:buChar char="■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One Teach, One Observe</a:t>
              </a:r>
              <a:r>
                <a:rPr b="0"/>
                <a:t> </a:t>
              </a: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One Teach, One Drift</a:t>
              </a: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Station Teaching</a:t>
              </a: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Parallel Teaching</a:t>
              </a:r>
              <a:r>
                <a:rPr b="0"/>
                <a:t>  </a:t>
              </a: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Alternate Teaching</a:t>
              </a:r>
              <a:r>
                <a:rPr b="0"/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94" name="Group"/>
          <p:cNvGrpSpPr/>
          <p:nvPr/>
        </p:nvGrpSpPr>
        <p:grpSpPr>
          <a:xfrm>
            <a:off x="1143000" y="457200"/>
            <a:ext cx="7239000" cy="914400"/>
            <a:chOff x="0" y="0"/>
            <a:chExt cx="7239000" cy="914400"/>
          </a:xfrm>
        </p:grpSpPr>
        <p:sp>
          <p:nvSpPr>
            <p:cNvPr id="192" name="Rectangle"/>
            <p:cNvSpPr/>
            <p:nvPr/>
          </p:nvSpPr>
          <p:spPr>
            <a:xfrm>
              <a:off x="0" y="0"/>
              <a:ext cx="7239000" cy="9144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" name="Co-Teaching Strategies…"/>
            <p:cNvSpPr txBox="1"/>
            <p:nvPr/>
          </p:nvSpPr>
          <p:spPr>
            <a:xfrm>
              <a:off x="45719" y="93838"/>
              <a:ext cx="7147561" cy="8205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 algn="ctr" defTabSz="457200">
                <a:defRPr b="1" sz="3200">
                  <a:latin typeface="+mj-lt"/>
                  <a:ea typeface="+mj-ea"/>
                  <a:cs typeface="+mj-cs"/>
                  <a:sym typeface="Arial"/>
                </a:defRPr>
              </a:pPr>
              <a:r>
                <a:t>Co-Teaching Strategies</a:t>
              </a:r>
            </a:p>
            <a:p>
              <a:pPr algn="ctr" defTabSz="457200">
                <a:defRPr i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Another Approach to Organizing the Work</a:t>
              </a:r>
            </a:p>
          </p:txBody>
        </p:sp>
      </p:grpSp>
      <p:grpSp>
        <p:nvGrpSpPr>
          <p:cNvPr id="197" name="Group"/>
          <p:cNvGrpSpPr/>
          <p:nvPr/>
        </p:nvGrpSpPr>
        <p:grpSpPr>
          <a:xfrm>
            <a:off x="1981200" y="1447799"/>
            <a:ext cx="5181600" cy="4523609"/>
            <a:chOff x="0" y="0"/>
            <a:chExt cx="5181600" cy="4523607"/>
          </a:xfrm>
        </p:grpSpPr>
        <p:sp>
          <p:nvSpPr>
            <p:cNvPr id="195" name="Rectangle"/>
            <p:cNvSpPr/>
            <p:nvPr/>
          </p:nvSpPr>
          <p:spPr>
            <a:xfrm>
              <a:off x="0" y="0"/>
              <a:ext cx="5181600" cy="4267200"/>
            </a:xfrm>
            <a:prstGeom prst="rect">
              <a:avLst/>
            </a:prstGeom>
            <a:noFill/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6" name="Supportive teaching…"/>
            <p:cNvSpPr txBox="1"/>
            <p:nvPr/>
          </p:nvSpPr>
          <p:spPr>
            <a:xfrm>
              <a:off x="50482" y="4762"/>
              <a:ext cx="5080636" cy="4518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3" marL="228600" indent="1143000" defTabSz="457200">
                <a:lnSpc>
                  <a:spcPct val="90000"/>
                </a:lnSpc>
                <a:spcBef>
                  <a:spcPts val="400"/>
                </a:spcBef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Supportive teaching</a:t>
              </a:r>
              <a:r>
                <a:rPr b="0"/>
                <a:t> </a:t>
              </a:r>
              <a:endParaRPr sz="1200"/>
            </a:p>
            <a:p>
              <a:pPr lvl="2" marL="1600200" indent="-6858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❑"/>
                <a:defRPr sz="12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Parallel teaching</a:t>
              </a:r>
              <a:endParaRPr sz="1200"/>
            </a:p>
            <a:p>
              <a:pPr lvl="2" marL="1600200" indent="-6858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❑"/>
                <a:defRPr sz="12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Complementary teaching</a:t>
              </a:r>
              <a:endParaRPr sz="1200"/>
            </a:p>
            <a:p>
              <a:pPr lvl="2" marL="1600200" indent="-6858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❑"/>
                <a:defRPr sz="12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2" marL="1600200" indent="-6858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100000"/>
                <a:buChar char="❑"/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Team teaching</a:t>
              </a:r>
              <a:r>
                <a:rPr b="0"/>
                <a:t>  </a:t>
              </a:r>
            </a:p>
            <a:p>
              <a:pPr lvl="2" marL="685800" indent="228600" defTabSz="457200">
                <a:lnSpc>
                  <a:spcPct val="90000"/>
                </a:lnSpc>
                <a:spcBef>
                  <a:spcPts val="400"/>
                </a:spcBef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Co-Teaching Strategies"/>
          <p:cNvSpPr/>
          <p:nvPr/>
        </p:nvSpPr>
        <p:spPr>
          <a:xfrm>
            <a:off x="2209800" y="609600"/>
            <a:ext cx="4613037" cy="548045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Co-Teaching Strategies</a:t>
            </a:r>
          </a:p>
        </p:txBody>
      </p:sp>
      <p:sp>
        <p:nvSpPr>
          <p:cNvPr id="201" name="TEACHING…"/>
          <p:cNvSpPr txBox="1"/>
          <p:nvPr/>
        </p:nvSpPr>
        <p:spPr>
          <a:xfrm>
            <a:off x="3697890" y="2286000"/>
            <a:ext cx="2040320" cy="1725727"/>
          </a:xfrm>
          <a:prstGeom prst="rect">
            <a:avLst/>
          </a:prstGeom>
          <a:solidFill>
            <a:srgbClr val="C4E2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spcBef>
                <a:spcPts val="1600"/>
              </a:spcBef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TEACHING </a:t>
            </a:r>
          </a:p>
          <a:p>
            <a:pPr algn="ctr" defTabSz="457200">
              <a:spcBef>
                <a:spcPts val="1600"/>
              </a:spcBef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VS. </a:t>
            </a:r>
          </a:p>
          <a:p>
            <a:pPr algn="ctr" defTabSz="457200">
              <a:spcBef>
                <a:spcPts val="1600"/>
              </a:spcBef>
              <a:defRPr sz="2800">
                <a:latin typeface="+mj-lt"/>
                <a:ea typeface="+mj-ea"/>
                <a:cs typeface="+mj-cs"/>
                <a:sym typeface="Arial"/>
              </a:defRPr>
            </a:pPr>
            <a:r>
              <a:t>HELPING</a:t>
            </a:r>
          </a:p>
        </p:txBody>
      </p:sp>
      <p:sp>
        <p:nvSpPr>
          <p:cNvPr id="202" name="Line"/>
          <p:cNvSpPr/>
          <p:nvPr/>
        </p:nvSpPr>
        <p:spPr>
          <a:xfrm>
            <a:off x="2057400" y="1447800"/>
            <a:ext cx="5410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Journey Into the Classroom…"/>
          <p:cNvSpPr txBox="1"/>
          <p:nvPr/>
        </p:nvSpPr>
        <p:spPr>
          <a:xfrm>
            <a:off x="2263385" y="0"/>
            <a:ext cx="5471305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Journey Into the Classroom</a:t>
            </a:r>
          </a:p>
          <a:p>
            <a:pPr algn="ctr" defTabSz="457200">
              <a:defRPr b="1" i="1" sz="2800">
                <a:latin typeface="+mj-lt"/>
                <a:ea typeface="+mj-ea"/>
                <a:cs typeface="+mj-cs"/>
                <a:sym typeface="Arial"/>
              </a:defRPr>
            </a:pPr>
            <a:r>
              <a:t>Two Co-Teaching Relationships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304800" y="1066800"/>
            <a:ext cx="4165600" cy="5105400"/>
            <a:chOff x="0" y="0"/>
            <a:chExt cx="4165600" cy="5105400"/>
          </a:xfrm>
        </p:grpSpPr>
        <p:sp>
          <p:nvSpPr>
            <p:cNvPr id="206" name="Rectangle"/>
            <p:cNvSpPr/>
            <p:nvPr/>
          </p:nvSpPr>
          <p:spPr>
            <a:xfrm>
              <a:off x="0" y="0"/>
              <a:ext cx="4165600" cy="5105400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7" name="Sarah co-teaching 4th grade…"/>
            <p:cNvSpPr txBox="1"/>
            <p:nvPr/>
          </p:nvSpPr>
          <p:spPr>
            <a:xfrm>
              <a:off x="45719" y="0"/>
              <a:ext cx="4074161" cy="3087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Sarah co-teaching 4th grade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▪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Fluid, connected working relationship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▪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Plan once a week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▪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Co-teaches one hour a day in writing and science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▪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Typically one teacher provides directions while the other is helping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▪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They both work with small groups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100000"/>
                <a:buChar char="▪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Once a month they meet about one specific child</a:t>
              </a:r>
            </a:p>
          </p:txBody>
        </p:sp>
      </p:grpSp>
      <p:grpSp>
        <p:nvGrpSpPr>
          <p:cNvPr id="211" name="Group"/>
          <p:cNvGrpSpPr/>
          <p:nvPr/>
        </p:nvGrpSpPr>
        <p:grpSpPr>
          <a:xfrm>
            <a:off x="4648200" y="1142999"/>
            <a:ext cx="4114800" cy="4953002"/>
            <a:chOff x="0" y="0"/>
            <a:chExt cx="4114800" cy="4953000"/>
          </a:xfrm>
        </p:grpSpPr>
        <p:sp>
          <p:nvSpPr>
            <p:cNvPr id="209" name="Rectangle"/>
            <p:cNvSpPr/>
            <p:nvPr/>
          </p:nvSpPr>
          <p:spPr>
            <a:xfrm>
              <a:off x="0" y="-1"/>
              <a:ext cx="4114800" cy="4953002"/>
            </a:xfrm>
            <a:prstGeom prst="rect">
              <a:avLst/>
            </a:prstGeom>
            <a:solidFill>
              <a:srgbClr val="B8E4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0" name="Burnadette co-teaching 6th grade…"/>
            <p:cNvSpPr txBox="1"/>
            <p:nvPr/>
          </p:nvSpPr>
          <p:spPr>
            <a:xfrm>
              <a:off x="45719" y="-1"/>
              <a:ext cx="4023361" cy="25512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Burnadette co-teaching 6th grade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Works with a team of 4 teachers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Supports all students in the class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Organizes materials and study guides for identified students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Creates powerpoint to help students grasp key concepts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Students get help on work they have not completed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16" name="Group"/>
          <p:cNvGrpSpPr/>
          <p:nvPr/>
        </p:nvGrpSpPr>
        <p:grpSpPr>
          <a:xfrm>
            <a:off x="1371600" y="304800"/>
            <a:ext cx="6096000" cy="1219200"/>
            <a:chOff x="0" y="0"/>
            <a:chExt cx="6096000" cy="1219200"/>
          </a:xfrm>
        </p:grpSpPr>
        <p:sp>
          <p:nvSpPr>
            <p:cNvPr id="214" name="Rectangle"/>
            <p:cNvSpPr/>
            <p:nvPr/>
          </p:nvSpPr>
          <p:spPr>
            <a:xfrm>
              <a:off x="0" y="0"/>
              <a:ext cx="6096000" cy="12192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sz="36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" name="Possible Issues in Collaborative Teaching"/>
            <p:cNvSpPr txBox="1"/>
            <p:nvPr/>
          </p:nvSpPr>
          <p:spPr>
            <a:xfrm>
              <a:off x="45719" y="201255"/>
              <a:ext cx="6004561" cy="1017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 defTabSz="457200">
                <a:defRPr b="1" sz="3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Possible Issues in Collaborative Teaching</a:t>
              </a:r>
            </a:p>
          </p:txBody>
        </p:sp>
      </p:grpSp>
      <p:graphicFrame>
        <p:nvGraphicFramePr>
          <p:cNvPr id="217" name="Table 1"/>
          <p:cNvGraphicFramePr/>
          <p:nvPr/>
        </p:nvGraphicFramePr>
        <p:xfrm>
          <a:off x="1143000" y="1752600"/>
          <a:ext cx="6400800" cy="4102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00400"/>
                <a:gridCol w="3200400"/>
              </a:tblGrid>
              <a:tr h="410210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60000"/>
                        <a:buChar char="■"/>
                        <a:defRPr sz="28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Parent communication &amp; partnering</a:t>
                      </a:r>
                    </a:p>
                    <a:p>
                      <a:pPr marL="457200" indent="-457200" algn="l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60000"/>
                        <a:buChar char="■"/>
                        <a:defRPr sz="28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Collaborative relationship</a:t>
                      </a:r>
                    </a:p>
                    <a:p>
                      <a:pPr marL="457200" indent="-457200" algn="l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60000"/>
                        <a:buChar char="■"/>
                        <a:defRPr sz="28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Student progress</a:t>
                      </a:r>
                    </a:p>
                    <a:p>
                      <a:pPr marL="457200" indent="-457200" algn="l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60000"/>
                        <a:buChar char="■"/>
                        <a:defRPr sz="28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Planning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solidFill>
                      <a:srgbClr val="C4E2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60000"/>
                        <a:buChar char="■"/>
                        <a:defRPr sz="28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Academic instructional approach</a:t>
                      </a:r>
                    </a:p>
                    <a:p>
                      <a:pPr marL="457200" indent="-457200" algn="l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60000"/>
                        <a:buChar char="■"/>
                        <a:defRPr sz="28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Community building and behavioral challenges</a:t>
                      </a:r>
                    </a:p>
                    <a:p>
                      <a:pPr marL="457200" indent="-457200" algn="l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60000"/>
                        <a:buChar char="■"/>
                        <a:defRPr sz="28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Classroom design, space, materials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solidFill>
                      <a:srgbClr val="B8E4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Co-teaching in a Middle…"/>
          <p:cNvSpPr txBox="1"/>
          <p:nvPr/>
        </p:nvSpPr>
        <p:spPr>
          <a:xfrm>
            <a:off x="807719" y="381000"/>
            <a:ext cx="7604761" cy="164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/>
            </a:pPr>
            <a:r>
              <a:t>Co-teaching in a Middle </a:t>
            </a:r>
          </a:p>
          <a:p>
            <a:pPr algn="ctr" defTabSz="457200">
              <a:defRPr b="1" sz="3200"/>
            </a:pPr>
            <a:r>
              <a:t>and an Elementary School: </a:t>
            </a:r>
          </a:p>
          <a:p>
            <a:pPr algn="ctr" defTabSz="457200">
              <a:defRPr b="1" sz="1800"/>
            </a:pPr>
            <a:r>
              <a:t>A Study in Contrasts</a:t>
            </a:r>
          </a:p>
        </p:txBody>
      </p:sp>
      <p:sp>
        <p:nvSpPr>
          <p:cNvPr id="39" name="Eubanks Elementary School…"/>
          <p:cNvSpPr txBox="1"/>
          <p:nvPr/>
        </p:nvSpPr>
        <p:spPr>
          <a:xfrm>
            <a:off x="1524000" y="2057400"/>
            <a:ext cx="6324600" cy="2535062"/>
          </a:xfrm>
          <a:prstGeom prst="rect">
            <a:avLst/>
          </a:prstGeom>
          <a:solidFill>
            <a:srgbClr val="BEE3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Eubanks Elementary School</a:t>
            </a:r>
            <a:endParaRPr sz="1200"/>
          </a:p>
          <a:p>
            <a:pPr marL="457200" indent="-457200" defTabSz="457200">
              <a:defRPr sz="12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Student with a disability sits off to the side and does separate work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Ability groups are used with students who function high and low together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Re-creation of segregation in the general education classroom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2" name="Group"/>
          <p:cNvGrpSpPr/>
          <p:nvPr/>
        </p:nvGrpSpPr>
        <p:grpSpPr>
          <a:xfrm>
            <a:off x="533400" y="228600"/>
            <a:ext cx="7772400" cy="762000"/>
            <a:chOff x="0" y="0"/>
            <a:chExt cx="7772400" cy="762000"/>
          </a:xfrm>
        </p:grpSpPr>
        <p:sp>
          <p:nvSpPr>
            <p:cNvPr id="220" name="Rectangle"/>
            <p:cNvSpPr/>
            <p:nvPr/>
          </p:nvSpPr>
          <p:spPr>
            <a:xfrm>
              <a:off x="0" y="0"/>
              <a:ext cx="7772400" cy="7620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21" name="COLLABORATION"/>
            <p:cNvSpPr txBox="1"/>
            <p:nvPr/>
          </p:nvSpPr>
          <p:spPr>
            <a:xfrm>
              <a:off x="45719" y="115679"/>
              <a:ext cx="7680961" cy="646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 defTabSz="457200">
                <a:defRPr b="1" sz="40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	COLLABORATION</a:t>
              </a:r>
            </a:p>
          </p:txBody>
        </p:sp>
      </p:grpSp>
      <p:grpSp>
        <p:nvGrpSpPr>
          <p:cNvPr id="225" name="Group"/>
          <p:cNvGrpSpPr/>
          <p:nvPr/>
        </p:nvGrpSpPr>
        <p:grpSpPr>
          <a:xfrm>
            <a:off x="457200" y="1523999"/>
            <a:ext cx="4013200" cy="4171951"/>
            <a:chOff x="0" y="0"/>
            <a:chExt cx="4013200" cy="4171950"/>
          </a:xfrm>
        </p:grpSpPr>
        <p:sp>
          <p:nvSpPr>
            <p:cNvPr id="223" name="Rectangle"/>
            <p:cNvSpPr/>
            <p:nvPr/>
          </p:nvSpPr>
          <p:spPr>
            <a:xfrm>
              <a:off x="0" y="0"/>
              <a:ext cx="4013200" cy="4171950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24" name="SUCCESS FACTORS…"/>
            <p:cNvSpPr txBox="1"/>
            <p:nvPr/>
          </p:nvSpPr>
          <p:spPr>
            <a:xfrm>
              <a:off x="45719" y="0"/>
              <a:ext cx="3921761" cy="2310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SUCCESS FACTORS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Based on voluntary relationships.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Involves a mutual goal.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Each person is equally valued. 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Each has equal decision-making power.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Responsibilities, accountability, and resources are shared.</a:t>
              </a:r>
            </a:p>
          </p:txBody>
        </p:sp>
      </p:grpSp>
      <p:grpSp>
        <p:nvGrpSpPr>
          <p:cNvPr id="228" name="Group"/>
          <p:cNvGrpSpPr/>
          <p:nvPr/>
        </p:nvGrpSpPr>
        <p:grpSpPr>
          <a:xfrm>
            <a:off x="4648200" y="1524000"/>
            <a:ext cx="4013200" cy="4171950"/>
            <a:chOff x="0" y="0"/>
            <a:chExt cx="4013200" cy="4171950"/>
          </a:xfrm>
        </p:grpSpPr>
        <p:sp>
          <p:nvSpPr>
            <p:cNvPr id="226" name="Rectangle"/>
            <p:cNvSpPr/>
            <p:nvPr/>
          </p:nvSpPr>
          <p:spPr>
            <a:xfrm>
              <a:off x="0" y="0"/>
              <a:ext cx="4013200" cy="4171950"/>
            </a:xfrm>
            <a:prstGeom prst="rect">
              <a:avLst/>
            </a:prstGeom>
            <a:solidFill>
              <a:srgbClr val="B8E4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27" name="BARRIERS…"/>
            <p:cNvSpPr txBox="1"/>
            <p:nvPr/>
          </p:nvSpPr>
          <p:spPr>
            <a:xfrm>
              <a:off x="45719" y="0"/>
              <a:ext cx="3921761" cy="2365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BARRIERS</a:t>
              </a:r>
            </a:p>
            <a:p>
              <a:pPr lvl="1" marL="742950" indent="-28575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Insufficient time for planning</a:t>
              </a:r>
            </a:p>
            <a:p>
              <a:pPr lvl="1" marL="742950" indent="-28575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Lack of administrative support</a:t>
              </a:r>
            </a:p>
            <a:p>
              <a:pPr lvl="1" marL="742950" indent="-28575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Scheduling problems</a:t>
              </a:r>
            </a:p>
            <a:p>
              <a:pPr lvl="1" marL="742950" indent="-28575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Personal misunderstandings</a:t>
              </a:r>
            </a:p>
            <a:p>
              <a:pPr lvl="1" marL="742950" indent="-28575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Role confusion</a:t>
              </a:r>
            </a:p>
            <a:p>
              <a:pPr lvl="1" marL="742950" indent="-285750" defTabSz="457200">
                <a:lnSpc>
                  <a:spcPct val="90000"/>
                </a:lnSpc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Power struggles and hidden agendas</a:t>
              </a:r>
            </a:p>
          </p:txBody>
        </p:sp>
      </p:grpSp>
      <p:sp>
        <p:nvSpPr>
          <p:cNvPr id="229" name="Line"/>
          <p:cNvSpPr/>
          <p:nvPr/>
        </p:nvSpPr>
        <p:spPr>
          <a:xfrm>
            <a:off x="609599" y="1143000"/>
            <a:ext cx="8001001" cy="7620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4" name="Group"/>
          <p:cNvGrpSpPr/>
          <p:nvPr/>
        </p:nvGrpSpPr>
        <p:grpSpPr>
          <a:xfrm>
            <a:off x="838200" y="228599"/>
            <a:ext cx="7772400" cy="1143002"/>
            <a:chOff x="0" y="0"/>
            <a:chExt cx="7772400" cy="1143000"/>
          </a:xfrm>
        </p:grpSpPr>
        <p:sp>
          <p:nvSpPr>
            <p:cNvPr id="232" name="Rectangle"/>
            <p:cNvSpPr/>
            <p:nvPr/>
          </p:nvSpPr>
          <p:spPr>
            <a:xfrm>
              <a:off x="0" y="-1"/>
              <a:ext cx="7772400" cy="1143002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32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3" name="Co-Teaching Do’s and Don’ts"/>
            <p:cNvSpPr txBox="1"/>
            <p:nvPr/>
          </p:nvSpPr>
          <p:spPr>
            <a:xfrm>
              <a:off x="45719" y="123393"/>
              <a:ext cx="7680961" cy="1019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 algn="ctr" defTabSz="457200">
                <a:defRPr b="1"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Co-Teaching</a:t>
              </a:r>
              <a:br/>
              <a:r>
                <a:rPr i="1" sz="2800"/>
                <a:t>Do’s and Don’ts</a:t>
              </a:r>
            </a:p>
          </p:txBody>
        </p:sp>
      </p:grpSp>
      <p:grpSp>
        <p:nvGrpSpPr>
          <p:cNvPr id="237" name="Group"/>
          <p:cNvGrpSpPr/>
          <p:nvPr/>
        </p:nvGrpSpPr>
        <p:grpSpPr>
          <a:xfrm>
            <a:off x="381000" y="1676400"/>
            <a:ext cx="4013200" cy="4419600"/>
            <a:chOff x="0" y="0"/>
            <a:chExt cx="4013200" cy="4419600"/>
          </a:xfrm>
        </p:grpSpPr>
        <p:sp>
          <p:nvSpPr>
            <p:cNvPr id="235" name="Rectangle"/>
            <p:cNvSpPr/>
            <p:nvPr/>
          </p:nvSpPr>
          <p:spPr>
            <a:xfrm>
              <a:off x="0" y="0"/>
              <a:ext cx="4013200" cy="4419600"/>
            </a:xfrm>
            <a:prstGeom prst="rect">
              <a:avLst/>
            </a:prstGeom>
            <a:solidFill>
              <a:srgbClr val="C4E2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6" name="DO . . .…"/>
            <p:cNvSpPr txBox="1"/>
            <p:nvPr/>
          </p:nvSpPr>
          <p:spPr>
            <a:xfrm>
              <a:off x="45719" y="0"/>
              <a:ext cx="3921761" cy="4085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DO . . .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Consider students with special needs as full members of your class. 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Work with your co-teacher as a real partner. 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Share responsibility for all students in the class. 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Students with special needs are part of all aspects of the class so outsiders cannot identify the ‘special kids’. </a:t>
              </a:r>
            </a:p>
            <a:p>
              <a:pPr marL="342900" indent="-3429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Work together to design teaching at multiple levels </a:t>
              </a:r>
            </a:p>
          </p:txBody>
        </p:sp>
      </p:grpSp>
      <p:grpSp>
        <p:nvGrpSpPr>
          <p:cNvPr id="240" name="Group"/>
          <p:cNvGrpSpPr/>
          <p:nvPr/>
        </p:nvGrpSpPr>
        <p:grpSpPr>
          <a:xfrm>
            <a:off x="4571999" y="1676400"/>
            <a:ext cx="4572002" cy="4419600"/>
            <a:chOff x="0" y="0"/>
            <a:chExt cx="4572000" cy="4419600"/>
          </a:xfrm>
        </p:grpSpPr>
        <p:sp>
          <p:nvSpPr>
            <p:cNvPr id="238" name="Rectangle"/>
            <p:cNvSpPr/>
            <p:nvPr/>
          </p:nvSpPr>
          <p:spPr>
            <a:xfrm>
              <a:off x="-1" y="0"/>
              <a:ext cx="4572002" cy="4419600"/>
            </a:xfrm>
            <a:prstGeom prst="rect">
              <a:avLst/>
            </a:prstGeom>
            <a:solidFill>
              <a:srgbClr val="B8E4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9" name="DON’T. . .…"/>
            <p:cNvSpPr txBox="1"/>
            <p:nvPr/>
          </p:nvSpPr>
          <p:spPr>
            <a:xfrm>
              <a:off x="45719" y="0"/>
              <a:ext cx="4480562" cy="3905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342900" indent="-342900" defTabSz="457200">
                <a:spcBef>
                  <a:spcPts val="400"/>
                </a:spcBef>
                <a:defRPr b="1"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DON’T. . .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Cluster all the students with disabilities in one place in the room.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Have the co-teacher act as a teacher helper. 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Enclose an “included” student within a wall of file cabinets. 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Insure that the co-teacher works only with students with disabilities. 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Have the co-teacher sit beside the student in the back of the room. </a:t>
              </a:r>
            </a:p>
            <a:p>
              <a:pPr marL="342900" indent="-342900" defTabSz="457200"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Don’t ask advice on how to teach differently for all students.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45" name="Group"/>
          <p:cNvGrpSpPr/>
          <p:nvPr/>
        </p:nvGrpSpPr>
        <p:grpSpPr>
          <a:xfrm>
            <a:off x="2133600" y="1600200"/>
            <a:ext cx="4419600" cy="4343400"/>
            <a:chOff x="0" y="0"/>
            <a:chExt cx="4419600" cy="4343400"/>
          </a:xfrm>
        </p:grpSpPr>
        <p:sp>
          <p:nvSpPr>
            <p:cNvPr id="243" name="Rectangle"/>
            <p:cNvSpPr/>
            <p:nvPr/>
          </p:nvSpPr>
          <p:spPr>
            <a:xfrm>
              <a:off x="0" y="0"/>
              <a:ext cx="4419600" cy="4343400"/>
            </a:xfrm>
            <a:prstGeom prst="rect">
              <a:avLst/>
            </a:prstGeom>
            <a:solidFill>
              <a:srgbClr val="B8E4C7"/>
            </a:solidFill>
            <a:ln w="9525" cap="flat">
              <a:solidFill>
                <a:srgbClr val="33211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4" name="Weekly all staff planning times…"/>
            <p:cNvSpPr txBox="1"/>
            <p:nvPr/>
          </p:nvSpPr>
          <p:spPr>
            <a:xfrm>
              <a:off x="50482" y="4762"/>
              <a:ext cx="4318636" cy="2276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 defTabSz="457200">
                <a:lnSpc>
                  <a:spcPct val="90000"/>
                </a:lnSpc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marL="457200" indent="-457200" defTabSz="457200">
                <a:lnSpc>
                  <a:spcPct val="90000"/>
                </a:lnSpc>
                <a:buSzPct val="100000"/>
                <a:buChar char="❑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Weekly all staff planning times</a:t>
              </a:r>
            </a:p>
            <a:p>
              <a:pPr marL="457200" indent="-457200" defTabSz="457200">
                <a:lnSpc>
                  <a:spcPct val="90000"/>
                </a:lnSpc>
                <a:buSzPct val="100000"/>
                <a:buChar char="❑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Blocked scheduling of art, gym, music</a:t>
              </a:r>
            </a:p>
            <a:p>
              <a:pPr marL="457200" indent="-457200" defTabSz="457200">
                <a:lnSpc>
                  <a:spcPct val="90000"/>
                </a:lnSpc>
                <a:buSzPct val="100000"/>
                <a:buChar char="❑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Beginning or end of day meetings with specialist team (PE and art do special class)</a:t>
              </a:r>
            </a:p>
            <a:p>
              <a:pPr marL="457200" indent="-457200" defTabSz="457200">
                <a:lnSpc>
                  <a:spcPct val="90000"/>
                </a:lnSpc>
                <a:buSzPct val="100000"/>
                <a:buChar char="❑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Support for conferences and learning opportunities</a:t>
              </a:r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1981200" y="609600"/>
            <a:ext cx="4876800" cy="762000"/>
            <a:chOff x="0" y="0"/>
            <a:chExt cx="4876800" cy="762000"/>
          </a:xfrm>
        </p:grpSpPr>
        <p:sp>
          <p:nvSpPr>
            <p:cNvPr id="246" name="Rectangle"/>
            <p:cNvSpPr/>
            <p:nvPr/>
          </p:nvSpPr>
          <p:spPr>
            <a:xfrm>
              <a:off x="0" y="0"/>
              <a:ext cx="4876800" cy="7620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32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7" name="Finding Time to Plan"/>
            <p:cNvSpPr txBox="1"/>
            <p:nvPr/>
          </p:nvSpPr>
          <p:spPr>
            <a:xfrm>
              <a:off x="45719" y="152117"/>
              <a:ext cx="4785361" cy="609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 defTabSz="457200">
                <a:defRPr b="1"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Finding Time to Plan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1" name="Rectangle"/>
          <p:cNvSpPr/>
          <p:nvPr/>
        </p:nvSpPr>
        <p:spPr>
          <a:xfrm>
            <a:off x="0" y="914400"/>
            <a:ext cx="9144000" cy="3925888"/>
          </a:xfrm>
          <a:prstGeom prst="rect">
            <a:avLst/>
          </a:prstGeom>
          <a:solidFill>
            <a:srgbClr val="B8E4C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Line"/>
          <p:cNvSpPr/>
          <p:nvPr/>
        </p:nvSpPr>
        <p:spPr>
          <a:xfrm>
            <a:off x="8534399" y="1676400"/>
            <a:ext cx="1" cy="2895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Line"/>
          <p:cNvSpPr/>
          <p:nvPr/>
        </p:nvSpPr>
        <p:spPr>
          <a:xfrm flipH="1">
            <a:off x="1981199" y="1676400"/>
            <a:ext cx="1" cy="2895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4" name="Line"/>
          <p:cNvSpPr/>
          <p:nvPr/>
        </p:nvSpPr>
        <p:spPr>
          <a:xfrm flipH="1">
            <a:off x="4571999" y="1676400"/>
            <a:ext cx="1" cy="2895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5" name="Line"/>
          <p:cNvSpPr/>
          <p:nvPr/>
        </p:nvSpPr>
        <p:spPr>
          <a:xfrm flipH="1">
            <a:off x="5867399" y="1600200"/>
            <a:ext cx="1" cy="28956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8" name="Bumps In the Road…"/>
          <p:cNvSpPr txBox="1"/>
          <p:nvPr/>
        </p:nvSpPr>
        <p:spPr>
          <a:xfrm>
            <a:off x="2616424" y="228600"/>
            <a:ext cx="448582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Bumps In the Road</a:t>
            </a:r>
          </a:p>
          <a:p>
            <a:pPr algn="ctr" defTabSz="457200">
              <a:defRPr b="1" i="1" sz="1800">
                <a:latin typeface="+mj-lt"/>
                <a:ea typeface="+mj-ea"/>
                <a:cs typeface="+mj-cs"/>
                <a:sym typeface="Arial"/>
              </a:defRPr>
            </a:pPr>
            <a:r>
              <a:t>Getting Around Barriers To Co-Teaching</a:t>
            </a:r>
          </a:p>
        </p:txBody>
      </p:sp>
      <p:graphicFrame>
        <p:nvGraphicFramePr>
          <p:cNvPr id="259" name="Table 1"/>
          <p:cNvGraphicFramePr/>
          <p:nvPr/>
        </p:nvGraphicFramePr>
        <p:xfrm>
          <a:off x="990600" y="1828800"/>
          <a:ext cx="7696200" cy="43465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48100"/>
                <a:gridCol w="3848100"/>
              </a:tblGrid>
              <a:tr h="10064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Children pulled out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Ask the special education teacher to come into the classroom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1309687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The special education teacher is resistant to trying inclusive teaching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Create a written plan regarding how the needs of the child will be met; talk to parents &amp; involve them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A general education teacher is nervous about having a student below grade level in reading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Offer to sit down and plan for success of that student; offer to multilevel reader’s workshop lesson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719137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Parents don’t understand how child’s needs will be met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Write out reasons and strategies and discuss with the parent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60" name="Table 1"/>
          <p:cNvGraphicFramePr/>
          <p:nvPr/>
        </p:nvGraphicFramePr>
        <p:xfrm>
          <a:off x="990600" y="1143000"/>
          <a:ext cx="7696200" cy="457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48100"/>
                <a:gridCol w="3848100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rial"/>
                        </a:rPr>
                        <a:t>Problems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solidFill>
                      <a:srgbClr val="FFEB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Arial"/>
                        </a:rPr>
                        <a:t>Ideas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solidFill>
                      <a:srgbClr val="B8E4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3" name="Back Pack…"/>
          <p:cNvSpPr txBox="1"/>
          <p:nvPr/>
        </p:nvSpPr>
        <p:spPr>
          <a:xfrm>
            <a:off x="1869152" y="457200"/>
            <a:ext cx="5815271" cy="1299007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Back Pack</a:t>
            </a:r>
          </a:p>
          <a:p>
            <a:pPr algn="ctr" defTabSz="457200">
              <a:defRPr b="1" i="1" sz="2800">
                <a:latin typeface="+mj-lt"/>
                <a:ea typeface="+mj-ea"/>
                <a:cs typeface="+mj-cs"/>
                <a:sym typeface="Arial"/>
              </a:defRPr>
            </a:pPr>
            <a:r>
              <a:t>Power of 2 and Paraprofessionals</a:t>
            </a:r>
          </a:p>
        </p:txBody>
      </p:sp>
      <p:sp>
        <p:nvSpPr>
          <p:cNvPr id="264" name="Power of 2…"/>
          <p:cNvSpPr txBox="1"/>
          <p:nvPr/>
        </p:nvSpPr>
        <p:spPr>
          <a:xfrm>
            <a:off x="2239644" y="2562225"/>
            <a:ext cx="3172717" cy="168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Power of 2 </a:t>
            </a:r>
          </a:p>
          <a:p>
            <a:pPr defTabSz="457200">
              <a:defRPr sz="1800"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www.powerof2.org/</a:t>
            </a:r>
          </a:p>
          <a:p>
            <a:pPr defTabSz="457200">
              <a:defRPr sz="1800"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Project Evolve</a:t>
            </a:r>
            <a:r>
              <a:rPr b="0"/>
              <a:t> </a:t>
            </a:r>
          </a:p>
          <a:p>
            <a:pPr defTabSz="457200">
              <a:defRPr sz="1800"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www.uvm.edu/~cdci/paraprep/</a:t>
            </a:r>
          </a:p>
        </p:txBody>
      </p:sp>
      <p:sp>
        <p:nvSpPr>
          <p:cNvPr id="265" name="Line"/>
          <p:cNvSpPr/>
          <p:nvPr/>
        </p:nvSpPr>
        <p:spPr>
          <a:xfrm>
            <a:off x="1905000" y="1981200"/>
            <a:ext cx="5791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" name="Sights to See…"/>
          <p:cNvSpPr txBox="1"/>
          <p:nvPr/>
        </p:nvSpPr>
        <p:spPr>
          <a:xfrm>
            <a:off x="1600200" y="1295400"/>
            <a:ext cx="6370638" cy="1585737"/>
          </a:xfrm>
          <a:prstGeom prst="rect">
            <a:avLst/>
          </a:prstGeom>
          <a:solidFill>
            <a:srgbClr val="FFEBA7"/>
          </a:solidFill>
          <a:ln w="285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Sights to See</a:t>
            </a:r>
          </a:p>
          <a:p>
            <a:pPr algn="ctr" defTabSz="457200">
              <a:defRPr b="1" i="1" sz="1800">
                <a:latin typeface="+mj-lt"/>
                <a:ea typeface="+mj-ea"/>
                <a:cs typeface="+mj-cs"/>
                <a:sym typeface="Arial"/>
              </a:defRPr>
            </a:pPr>
            <a:r>
              <a:t>Talking Co-Teaching </a:t>
            </a:r>
          </a:p>
          <a:p>
            <a:pPr algn="ctr" defTabSz="457200">
              <a:defRPr b="1" i="1"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algn="ctr" defTabSz="457200">
              <a:defRPr sz="1800" u="sng">
                <a:solidFill>
                  <a:srgbClr val="00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www.youtube.com/watch?v=_BKCur0DvRo</a:t>
            </a:r>
          </a:p>
          <a:p>
            <a:pPr algn="ctr"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" name="COMMON MISTAKES TO AVOID"/>
          <p:cNvSpPr txBox="1"/>
          <p:nvPr/>
        </p:nvSpPr>
        <p:spPr>
          <a:xfrm>
            <a:off x="502919" y="505460"/>
            <a:ext cx="73126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defTabSz="457200">
              <a:defRPr sz="3600">
                <a:solidFill>
                  <a:srgbClr val="333399"/>
                </a:solidFill>
              </a:defRPr>
            </a:lvl1pPr>
          </a:lstStyle>
          <a:p>
            <a:pPr/>
            <a:r>
              <a:t>COMMON MISTAKES TO AVOID</a:t>
            </a:r>
          </a:p>
        </p:txBody>
      </p:sp>
      <p:grpSp>
        <p:nvGrpSpPr>
          <p:cNvPr id="48" name="Group"/>
          <p:cNvGrpSpPr/>
          <p:nvPr/>
        </p:nvGrpSpPr>
        <p:grpSpPr>
          <a:xfrm>
            <a:off x="1620461" y="1355302"/>
            <a:ext cx="4800601" cy="4724401"/>
            <a:chOff x="0" y="0"/>
            <a:chExt cx="4800600" cy="4724400"/>
          </a:xfrm>
        </p:grpSpPr>
        <p:sp>
          <p:nvSpPr>
            <p:cNvPr id="46" name="Rectangle"/>
            <p:cNvSpPr/>
            <p:nvPr/>
          </p:nvSpPr>
          <p:spPr>
            <a:xfrm>
              <a:off x="0" y="0"/>
              <a:ext cx="4800600" cy="4724400"/>
            </a:xfrm>
            <a:prstGeom prst="rect">
              <a:avLst/>
            </a:prstGeom>
            <a:solidFill>
              <a:srgbClr val="FFE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2800"/>
              </a:pPr>
            </a:p>
          </p:txBody>
        </p:sp>
        <p:sp>
          <p:nvSpPr>
            <p:cNvPr id="47" name="Clustering students with special needs in one classroom…"/>
            <p:cNvSpPr txBox="1"/>
            <p:nvPr/>
          </p:nvSpPr>
          <p:spPr>
            <a:xfrm>
              <a:off x="45719" y="0"/>
              <a:ext cx="4709161" cy="3464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533400" indent="-5334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60000"/>
                <a:buAutoNum type="arabicPeriod" startAt="1"/>
                <a:defRPr sz="1800"/>
              </a:pPr>
              <a:r>
                <a:t>Clustering students with special needs in one classroom</a:t>
              </a:r>
              <a:r>
                <a:rPr sz="2800"/>
                <a:t> </a:t>
              </a:r>
              <a:endParaRPr sz="2800"/>
            </a:p>
            <a:p>
              <a:pPr marL="533400" indent="-5334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AutoNum type="arabicPeriod" startAt="1"/>
                <a:defRPr sz="1800"/>
              </a:pPr>
              <a:r>
                <a:t>Assigning students based on ‘mental age’ </a:t>
              </a:r>
            </a:p>
            <a:p>
              <a:pPr marL="533400" indent="-5334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AutoNum type="arabicPeriod" startAt="1"/>
                <a:defRPr sz="1800"/>
              </a:pPr>
              <a:r>
                <a:t>Segregating students in the general education classroom</a:t>
              </a:r>
            </a:p>
            <a:p>
              <a:pPr marL="533400" indent="-5334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AutoNum type="arabicPeriod" startAt="1"/>
                <a:defRPr sz="1800"/>
              </a:pPr>
              <a:r>
                <a:t>Your kids and my kids </a:t>
              </a:r>
            </a:p>
            <a:p>
              <a:pPr marL="533400" indent="-533400" defTabSz="457200">
                <a:lnSpc>
                  <a:spcPct val="90000"/>
                </a:lnSpc>
                <a:spcBef>
                  <a:spcPts val="600"/>
                </a:spcBef>
                <a:buClr>
                  <a:srgbClr val="3333CC"/>
                </a:buClr>
                <a:buSzPct val="60000"/>
                <a:buAutoNum type="arabicPeriod" startAt="1"/>
                <a:defRPr sz="1800"/>
              </a:pPr>
              <a:r>
                <a:t>‘Dumping’</a:t>
              </a:r>
              <a:r>
                <a:rPr sz="2800"/>
                <a:t> </a:t>
              </a:r>
              <a:r>
                <a:t>- providing support &amp; increasing competence</a:t>
              </a:r>
            </a:p>
            <a:p>
              <a:pPr marL="533400" indent="-5334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AutoNum type="arabicPeriod" startAt="1"/>
                <a:defRPr sz="1800"/>
              </a:pPr>
              <a:r>
                <a:t>Separating IEP goals and the general curriculum</a:t>
              </a:r>
            </a:p>
          </p:txBody>
        </p:sp>
      </p:grpSp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219200"/>
            <a:ext cx="3638550" cy="41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" name="Principles of Support  in an Inclusive School"/>
          <p:cNvSpPr txBox="1"/>
          <p:nvPr/>
        </p:nvSpPr>
        <p:spPr>
          <a:xfrm>
            <a:off x="1036319" y="-283"/>
            <a:ext cx="7680961" cy="1143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457200">
              <a:defRPr b="1" sz="3600">
                <a:solidFill>
                  <a:srgbClr val="3333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Principles of Support </a:t>
            </a:r>
            <a:br/>
            <a:r>
              <a:t>in an Inclusive School</a:t>
            </a:r>
          </a:p>
        </p:txBody>
      </p:sp>
      <p:grpSp>
        <p:nvGrpSpPr>
          <p:cNvPr id="55" name="Group"/>
          <p:cNvGrpSpPr/>
          <p:nvPr/>
        </p:nvGrpSpPr>
        <p:grpSpPr>
          <a:xfrm>
            <a:off x="152400" y="1219200"/>
            <a:ext cx="4648200" cy="5029200"/>
            <a:chOff x="0" y="0"/>
            <a:chExt cx="4648200" cy="5029199"/>
          </a:xfrm>
        </p:grpSpPr>
        <p:sp>
          <p:nvSpPr>
            <p:cNvPr id="53" name="Rectangle"/>
            <p:cNvSpPr/>
            <p:nvPr/>
          </p:nvSpPr>
          <p:spPr>
            <a:xfrm>
              <a:off x="0" y="0"/>
              <a:ext cx="4648200" cy="5029200"/>
            </a:xfrm>
            <a:prstGeom prst="rect">
              <a:avLst/>
            </a:prstGeom>
            <a:solidFill>
              <a:srgbClr val="C5FFF9">
                <a:alpha val="4784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" name="Inclusive.  Students are grouped heterogeneously, pull-out services are minimized, and segregation is not re-created in the general education classroom.…"/>
            <p:cNvSpPr txBox="1"/>
            <p:nvPr/>
          </p:nvSpPr>
          <p:spPr>
            <a:xfrm>
              <a:off x="45719" y="0"/>
              <a:ext cx="4556761" cy="44225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Inclusive.  </a:t>
              </a:r>
              <a:r>
                <a:rPr b="0"/>
                <a:t>Students are grouped heterogeneously, pull-out services are minimized, and segregation is not re-created in the general education classroom. 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Building community and behavioral challenges.  </a:t>
              </a:r>
              <a:r>
                <a:rPr b="0"/>
                <a:t>Teachers are assisted in  building a classroom community where children help one another. 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Multi-level, authentic instruction. </a:t>
              </a:r>
              <a:r>
                <a:rPr b="0"/>
                <a:t>Help design and implement multi-level, authentic, challenging, scaffolded instruction.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Adaptations. </a:t>
              </a:r>
              <a:r>
                <a:rPr b="0"/>
                <a:t>Assist teachers in designing and using needed instructional adaptations.</a:t>
              </a:r>
            </a:p>
          </p:txBody>
        </p:sp>
      </p:grpSp>
      <p:grpSp>
        <p:nvGrpSpPr>
          <p:cNvPr id="58" name="Group"/>
          <p:cNvGrpSpPr/>
          <p:nvPr/>
        </p:nvGrpSpPr>
        <p:grpSpPr>
          <a:xfrm>
            <a:off x="4876800" y="1219199"/>
            <a:ext cx="4267200" cy="4773070"/>
            <a:chOff x="0" y="0"/>
            <a:chExt cx="4267200" cy="4773069"/>
          </a:xfrm>
        </p:grpSpPr>
        <p:sp>
          <p:nvSpPr>
            <p:cNvPr id="56" name="Rectangle"/>
            <p:cNvSpPr/>
            <p:nvPr/>
          </p:nvSpPr>
          <p:spPr>
            <a:xfrm>
              <a:off x="0" y="0"/>
              <a:ext cx="4267200" cy="4572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lnSpc>
                  <a:spcPct val="90000"/>
                </a:lnSpc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" name="Child services coordination. Support staff coordinate services across multiple classes and professionals.…"/>
            <p:cNvSpPr txBox="1"/>
            <p:nvPr/>
          </p:nvSpPr>
          <p:spPr>
            <a:xfrm>
              <a:off x="45719" y="0"/>
              <a:ext cx="4175761" cy="4773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Child services coordination. </a:t>
              </a:r>
              <a:r>
                <a:rPr b="0"/>
                <a:t>Support staff coordinate services across multiple classes and professionals. 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Teacher support coordination. </a:t>
              </a:r>
              <a:r>
                <a:rPr b="0"/>
                <a:t>Services in a teacher’s room are coordinated.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Professional growth. </a:t>
              </a:r>
              <a:r>
                <a:rPr b="0"/>
                <a:t>Opportunities for collaborative growth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Emotional support. </a:t>
              </a:r>
              <a:r>
                <a:rPr b="0"/>
                <a:t>Forums for emotional support, and sharing.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Teacher empowerment </a:t>
              </a:r>
              <a:r>
                <a:rPr b="0"/>
                <a:t>Support staff seek to empower rather than displace teachers in working with special students.</a:t>
              </a:r>
            </a:p>
            <a:p>
              <a:pPr marL="457200" indent="-457200" defTabSz="457200">
                <a:lnSpc>
                  <a:spcPct val="90000"/>
                </a:lnSpc>
                <a:spcBef>
                  <a:spcPts val="400"/>
                </a:spcBef>
                <a:buClr>
                  <a:srgbClr val="3333CC"/>
                </a:buClr>
                <a:buSzPct val="60000"/>
                <a:buChar char="■"/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Traditional Service Models…"/>
          <p:cNvSpPr txBox="1"/>
          <p:nvPr/>
        </p:nvSpPr>
        <p:spPr>
          <a:xfrm>
            <a:off x="1036319" y="457200"/>
            <a:ext cx="7071361" cy="196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Traditional Service Models </a:t>
            </a:r>
          </a:p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for Students with Special Needs</a:t>
            </a:r>
          </a:p>
          <a:p>
            <a:pPr algn="ctr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62" name="Line"/>
          <p:cNvSpPr/>
          <p:nvPr/>
        </p:nvSpPr>
        <p:spPr>
          <a:xfrm>
            <a:off x="1066799" y="1600200"/>
            <a:ext cx="7315201" cy="1587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Separate Classes…"/>
          <p:cNvSpPr txBox="1"/>
          <p:nvPr/>
        </p:nvSpPr>
        <p:spPr>
          <a:xfrm>
            <a:off x="3009900" y="1888702"/>
            <a:ext cx="3429000" cy="2319163"/>
          </a:xfrm>
          <a:prstGeom prst="rect">
            <a:avLst/>
          </a:prstGeom>
          <a:solidFill>
            <a:srgbClr val="FFEBA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Separate Classes</a:t>
            </a:r>
          </a:p>
          <a:p>
            <a:pPr lvl="1" marL="914400" indent="-457200" defTabSz="4572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Self-contained special education classes</a:t>
            </a:r>
          </a:p>
          <a:p>
            <a:pPr lvl="1" marL="914400" indent="-457200" defTabSz="4572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Resource rooms</a:t>
            </a:r>
          </a:p>
          <a:p>
            <a:pPr marL="457200" indent="-457200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Separate Schools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" name="Some people who can help . . .…"/>
          <p:cNvSpPr txBox="1"/>
          <p:nvPr/>
        </p:nvSpPr>
        <p:spPr>
          <a:xfrm>
            <a:off x="1524000" y="1066800"/>
            <a:ext cx="6096000" cy="3700922"/>
          </a:xfrm>
          <a:prstGeom prst="rect">
            <a:avLst/>
          </a:prstGeom>
          <a:solidFill>
            <a:srgbClr val="FFF3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spcBef>
                <a:spcPts val="10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Some people who can help . . . </a:t>
            </a:r>
          </a:p>
          <a:p>
            <a:pPr marL="457200" indent="-457200" defTabSz="457200">
              <a:spcBef>
                <a:spcPts val="1200"/>
              </a:spcBef>
              <a:buSzPct val="100000"/>
              <a:buChar char="•"/>
              <a:defRPr b="1" sz="1800"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Support teachers -- </a:t>
            </a:r>
            <a:r>
              <a:rPr sz="2000"/>
              <a:t>Special education teacher, Title I, Bilingual, Gifted, Teacher Consultant. </a:t>
            </a:r>
            <a:endParaRPr sz="2000"/>
          </a:p>
          <a:p>
            <a:pPr marL="457200" indent="-457200" defTabSz="457200">
              <a:spcBef>
                <a:spcPts val="1200"/>
              </a:spcBef>
              <a:buSzPct val="100000"/>
              <a:buChar char="•"/>
              <a:defRPr b="1" sz="1800"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Related services specialists --  </a:t>
            </a:r>
            <a:r>
              <a:rPr sz="2000"/>
              <a:t>PT, OT, Speech therapist.</a:t>
            </a:r>
            <a:endParaRPr sz="2000"/>
          </a:p>
          <a:p>
            <a:pPr marL="457200" indent="-457200" defTabSz="457200">
              <a:spcBef>
                <a:spcPts val="1200"/>
              </a:spcBef>
              <a:buSzPct val="100000"/>
              <a:buChar char="•"/>
              <a:defRPr b="1" sz="1800"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Other school professionals -- </a:t>
            </a:r>
            <a:r>
              <a:rPr sz="2000"/>
              <a:t>Counselor, Social Worker, Psychologist, Media Specialist, School Nurse. </a:t>
            </a:r>
            <a:endParaRPr sz="2000"/>
          </a:p>
          <a:p>
            <a:pPr marL="457200" indent="-457200" defTabSz="457200">
              <a:spcBef>
                <a:spcPts val="1200"/>
              </a:spcBef>
              <a:buSzPct val="100000"/>
              <a:buChar char="•"/>
              <a:defRPr b="1" sz="1800"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Paraprofessionals -- </a:t>
            </a:r>
            <a:r>
              <a:rPr sz="2000"/>
              <a:t>class, individual students.</a:t>
            </a:r>
            <a:endParaRPr sz="2000"/>
          </a:p>
          <a:p>
            <a:pPr marL="457200" indent="-457200" defTabSz="457200">
              <a:spcBef>
                <a:spcPts val="1000"/>
              </a:spcBef>
              <a:buSzPct val="100000"/>
              <a:buChar char="•"/>
              <a:defRPr b="1" sz="1800">
                <a:solidFill>
                  <a:srgbClr val="1C1C1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Children helping children. </a:t>
            </a:r>
          </a:p>
        </p:txBody>
      </p:sp>
      <p:sp>
        <p:nvSpPr>
          <p:cNvPr id="67" name="Support Personnel"/>
          <p:cNvSpPr txBox="1"/>
          <p:nvPr/>
        </p:nvSpPr>
        <p:spPr>
          <a:xfrm>
            <a:off x="1905000" y="152399"/>
            <a:ext cx="5486400" cy="646322"/>
          </a:xfrm>
          <a:prstGeom prst="rect">
            <a:avLst/>
          </a:prstGeom>
          <a:solidFill>
            <a:schemeClr val="accent2">
              <a:alpha val="5019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spcBef>
                <a:spcPts val="2400"/>
              </a:spcBef>
              <a:defRPr b="1" sz="4000">
                <a:solidFill>
                  <a:srgbClr val="09434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Support Personnel</a:t>
            </a:r>
            <a:r>
              <a:rPr>
                <a:solidFill>
                  <a:srgbClr val="FFCC18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" name="Interactions of Support, Teaching, and Student Success"/>
          <p:cNvSpPr txBox="1"/>
          <p:nvPr/>
        </p:nvSpPr>
        <p:spPr>
          <a:xfrm>
            <a:off x="1036319" y="0"/>
            <a:ext cx="6918961" cy="148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Interactions of Support, Teaching, and Student Success</a:t>
            </a:r>
          </a:p>
        </p:txBody>
      </p:sp>
      <p:graphicFrame>
        <p:nvGraphicFramePr>
          <p:cNvPr id="71" name="Table 1"/>
          <p:cNvGraphicFramePr/>
          <p:nvPr/>
        </p:nvGraphicFramePr>
        <p:xfrm>
          <a:off x="1524000" y="1295400"/>
          <a:ext cx="6096000" cy="4876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8736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600">
                          <a:solidFill>
                            <a:srgbClr val="333399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rPr>
                        <a:t>SUPPORTS / TEACHING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600">
                          <a:solidFill>
                            <a:srgbClr val="333399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rPr>
                        <a:t>Poor Teaching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600">
                          <a:solidFill>
                            <a:srgbClr val="333399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rPr>
                        <a:t>Fair Teaching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1600">
                          <a:solidFill>
                            <a:srgbClr val="333399"/>
                          </a:solidFill>
                          <a:latin typeface="+mj-lt"/>
                          <a:ea typeface="+mj-ea"/>
                          <a:cs typeface="+mj-cs"/>
                          <a:sym typeface="Arial"/>
                        </a:rPr>
                        <a:t>Good Teaching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976312">
                <a:tc>
                  <a:txBody>
                    <a:bodyPr/>
                    <a:lstStyle/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Good in - class supports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poor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good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excellent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F5E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Fair to poor in class supports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poor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fair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good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Pull out supports: resource room, coordinated</a:t>
                      </a:r>
                    </a:p>
                  </a:txBody>
                  <a:tcPr marL="0" marR="0" marT="0" marB="0" anchor="t" anchorCtr="0" horzOverflow="overflow"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poor</a:t>
                      </a:r>
                    </a:p>
                  </a:txBody>
                  <a:tcPr marL="0" marR="0" marT="0" marB="0" anchor="t" anchorCtr="0" horzOverflow="overflow"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fair</a:t>
                      </a:r>
                    </a:p>
                  </a:txBody>
                  <a:tcPr marL="0" marR="0" marT="0" marB="0" anchor="t" anchorCtr="0" horzOverflow="overflow"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good</a:t>
                      </a:r>
                    </a:p>
                  </a:txBody>
                  <a:tcPr marL="0" marR="0" marT="0" marB="0" anchor="t" anchorCtr="0" horzOverflow="overflow">
                    <a:solidFill>
                      <a:srgbClr val="CBF5E1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 algn="l"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Pull out resource room or special class. Uncoordinated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poor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poor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</a:p>
                    <a:p>
                      <a:pPr>
                        <a:defRPr sz="16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good</a:t>
                      </a:r>
                    </a:p>
                  </a:txBody>
                  <a:tcPr marL="0" marR="0" marT="0" marB="0" anchor="t" anchorCtr="0" horzOverflow="overflow"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