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F5E1"/>
          </a:solidFill>
        </a:fill>
      </a:tcStyle>
    </a:wholeTbl>
    <a:band2H>
      <a:tcTxStyle b="def" i="def"/>
      <a:tcStyle>
        <a:tcBdr/>
        <a:fill>
          <a:solidFill>
            <a:srgbClr val="E6FAF1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" name="Shape 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luecorners" descr="bluecorner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 defTabSz="914400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ctr" defTabSz="457200">
              <a:defRPr sz="1400"/>
            </a:lvl1pPr>
          </a:lstStyle>
          <a:p>
            <a:pPr/>
            <a:fld id="{86CB4B4D-7CA3-9044-876B-883B54F8677D}" type="slidenum"/>
          </a:p>
        </p:txBody>
      </p:sp>
      <p:pic>
        <p:nvPicPr>
          <p:cNvPr id="3" name="bluegradientbar" descr="bluegradientba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5334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333399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60000"/>
        <a:buFontTx/>
        <a:buChar char="■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5000"/>
        <a:buFontTx/>
        <a:buChar char="■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5000"/>
        <a:buFontTx/>
        <a:buChar char="■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Tx/>
        <a:buChar char="■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 typeface="Wingdings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 typeface="Wingdings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 typeface="Wingdings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3333CC"/>
        </a:buClr>
        <a:buSzPct val="50000"/>
        <a:buFont typeface="Wingdings"/>
        <a:buChar char=""/>
        <a:tabLst/>
        <a:defRPr b="0" baseline="0" cap="none" i="0" spc="0" strike="noStrike" sz="3200" u="none">
          <a:solidFill>
            <a:srgbClr val="000000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nationaltechcenter.org/index.php/2007/03/04/aaron/" TargetMode="Externa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crede.berkeley.edu" TargetMode="External"/><Relationship Id="rId3" Type="http://schemas.openxmlformats.org/officeDocument/2006/relationships/hyperlink" Target="http://www.teachervision.fen.com/special-education/resource/5347.html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watch?v=qwBvfyVpWUc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hapter 4  Planning Individualized Differentiation"/>
          <p:cNvSpPr txBox="1"/>
          <p:nvPr>
            <p:ph type="title" idx="4294967295"/>
          </p:nvPr>
        </p:nvSpPr>
        <p:spPr>
          <a:xfrm>
            <a:off x="685800" y="1834526"/>
            <a:ext cx="7772400" cy="1524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 defTabSz="685800">
              <a:defRPr b="1" sz="3300">
                <a:latin typeface="+mj-lt"/>
                <a:ea typeface="+mj-ea"/>
                <a:cs typeface="+mj-cs"/>
                <a:sym typeface="Arial"/>
              </a:defRPr>
            </a:pPr>
            <a:r>
              <a:t>Chapter 4 </a:t>
            </a:r>
            <a:br/>
            <a:r>
              <a:t>Planning Individualized Differentiation</a:t>
            </a:r>
            <a:r>
              <a:rPr b="0" i="1"/>
              <a:t> </a:t>
            </a:r>
            <a:br>
              <a:rPr b="0" i="1"/>
            </a:br>
          </a:p>
        </p:txBody>
      </p:sp>
      <p:sp>
        <p:nvSpPr>
          <p:cNvPr id="30" name="Interventions For…"/>
          <p:cNvSpPr txBox="1"/>
          <p:nvPr>
            <p:ph type="body" sz="quarter" idx="4294967295"/>
          </p:nvPr>
        </p:nvSpPr>
        <p:spPr>
          <a:xfrm>
            <a:off x="946943" y="3238720"/>
            <a:ext cx="7010401" cy="17526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>
              <a:buSzTx/>
              <a:buFont typeface="Wingdings"/>
              <a:buNone/>
              <a:defRPr i="1">
                <a:latin typeface="+mj-lt"/>
                <a:ea typeface="+mj-ea"/>
                <a:cs typeface="+mj-cs"/>
                <a:sym typeface="Arial"/>
              </a:defRPr>
            </a:pPr>
            <a:r>
              <a:t>Interventions For </a:t>
            </a:r>
          </a:p>
          <a:p>
            <a:pPr marL="0" indent="0" algn="ctr">
              <a:buSzTx/>
              <a:buFont typeface="Wingdings"/>
              <a:buNone/>
              <a:defRPr i="1">
                <a:latin typeface="+mj-lt"/>
                <a:ea typeface="+mj-ea"/>
                <a:cs typeface="+mj-cs"/>
                <a:sym typeface="Arial"/>
              </a:defRPr>
            </a:pPr>
            <a:r>
              <a:t>Students with Special Needs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5" name="Class Profile…"/>
          <p:cNvSpPr txBox="1"/>
          <p:nvPr/>
        </p:nvSpPr>
        <p:spPr>
          <a:xfrm>
            <a:off x="2491222" y="152400"/>
            <a:ext cx="4040906" cy="1159307"/>
          </a:xfrm>
          <a:prstGeom prst="rect">
            <a:avLst/>
          </a:prstGeom>
          <a:solidFill>
            <a:srgbClr val="B7E09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b="1" sz="2800">
                <a:latin typeface="+mj-lt"/>
                <a:ea typeface="+mj-ea"/>
                <a:cs typeface="+mj-cs"/>
                <a:sym typeface="Arial"/>
              </a:defRPr>
            </a:pPr>
            <a:r>
              <a:t>Class Profile</a:t>
            </a:r>
          </a:p>
          <a:p>
            <a:pPr algn="ctr" defTabSz="457200">
              <a:defRPr b="1" i="1" sz="1800">
                <a:solidFill>
                  <a:srgbClr val="3333CC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 Tool for Thinking About Our Class</a:t>
            </a:r>
          </a:p>
          <a:p>
            <a:pPr algn="ctr" defTabSz="457200">
              <a:defRPr b="1" i="1" sz="1800">
                <a:solidFill>
                  <a:srgbClr val="3333CC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Meets Student Needs</a:t>
            </a:r>
            <a:r>
              <a:rPr i="0" sz="2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6" name="Line"/>
          <p:cNvSpPr/>
          <p:nvPr/>
        </p:nvSpPr>
        <p:spPr>
          <a:xfrm>
            <a:off x="1524000" y="1524000"/>
            <a:ext cx="57912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77" name="Approach to curriculum…"/>
          <p:cNvSpPr txBox="1"/>
          <p:nvPr/>
        </p:nvSpPr>
        <p:spPr>
          <a:xfrm>
            <a:off x="1341119" y="1905000"/>
            <a:ext cx="6690361" cy="2913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lnSpc>
                <a:spcPct val="96000"/>
              </a:lnSpc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Approach to curriculum </a:t>
            </a:r>
          </a:p>
          <a:p>
            <a:pPr marL="457200" indent="-457200" defTabSz="457200">
              <a:lnSpc>
                <a:spcPct val="96000"/>
              </a:lnSpc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Materials</a:t>
            </a:r>
          </a:p>
          <a:p>
            <a:pPr marL="457200" indent="-457200" defTabSz="457200">
              <a:lnSpc>
                <a:spcPct val="96000"/>
              </a:lnSpc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Advance planning</a:t>
            </a:r>
          </a:p>
          <a:p>
            <a:pPr marL="457200" indent="-457200" defTabSz="457200">
              <a:lnSpc>
                <a:spcPct val="96000"/>
              </a:lnSpc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Content</a:t>
            </a:r>
          </a:p>
          <a:p>
            <a:pPr marL="457200" indent="-457200" defTabSz="457200">
              <a:lnSpc>
                <a:spcPct val="96000"/>
              </a:lnSpc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Physical environment and seating</a:t>
            </a:r>
          </a:p>
          <a:p>
            <a:pPr marL="457200" indent="-457200" defTabSz="457200">
              <a:lnSpc>
                <a:spcPct val="96000"/>
              </a:lnSpc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Student participation</a:t>
            </a:r>
          </a:p>
          <a:p>
            <a:pPr marL="457200" indent="-457200" defTabSz="457200">
              <a:lnSpc>
                <a:spcPct val="96000"/>
              </a:lnSpc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Teacher presentation / facilitation</a:t>
            </a:r>
          </a:p>
          <a:p>
            <a:pPr marL="457200" indent="-457200" defTabSz="457200">
              <a:lnSpc>
                <a:spcPct val="96000"/>
              </a:lnSpc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Tests, assignments, and evaluation</a:t>
            </a:r>
          </a:p>
          <a:p>
            <a:pPr marL="457200" indent="-457200" defTabSz="457200">
              <a:lnSpc>
                <a:spcPct val="96000"/>
              </a:lnSpc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Classroom climate and management </a:t>
            </a:r>
          </a:p>
          <a:p>
            <a:pPr marL="457200" indent="-457200" defTabSz="457200">
              <a:lnSpc>
                <a:spcPct val="96000"/>
              </a:lnSpc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Home-school communication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0" name="Tools for Individualized Differentiation…"/>
          <p:cNvSpPr txBox="1"/>
          <p:nvPr/>
        </p:nvSpPr>
        <p:spPr>
          <a:xfrm>
            <a:off x="685800" y="457200"/>
            <a:ext cx="7924800" cy="1017945"/>
          </a:xfrm>
          <a:prstGeom prst="rect">
            <a:avLst/>
          </a:prstGeom>
          <a:solidFill>
            <a:srgbClr val="FFE6C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3200">
                <a:latin typeface="+mj-lt"/>
                <a:ea typeface="+mj-ea"/>
                <a:cs typeface="+mj-cs"/>
                <a:sym typeface="Arial"/>
              </a:defRPr>
            </a:pPr>
            <a:r>
              <a:t>Tools for Individualized Differentiation </a:t>
            </a:r>
          </a:p>
          <a:p>
            <a:pPr algn="ctr" defTabSz="457200">
              <a:defRPr b="1" sz="3200">
                <a:latin typeface="+mj-lt"/>
                <a:ea typeface="+mj-ea"/>
                <a:cs typeface="+mj-cs"/>
                <a:sym typeface="Arial"/>
              </a:defRPr>
            </a:pPr>
            <a:r>
              <a:t>&amp; Interventions</a:t>
            </a:r>
            <a:r>
              <a:rPr b="0" i="1"/>
              <a:t> </a:t>
            </a:r>
            <a:r>
              <a:rPr b="0" sz="1800"/>
              <a:t>(Tiers II &amp; III)</a:t>
            </a:r>
          </a:p>
        </p:txBody>
      </p:sp>
      <p:sp>
        <p:nvSpPr>
          <p:cNvPr id="81" name="Collaborative Consultation…"/>
          <p:cNvSpPr txBox="1"/>
          <p:nvPr/>
        </p:nvSpPr>
        <p:spPr>
          <a:xfrm>
            <a:off x="3131820" y="2196586"/>
            <a:ext cx="2880361" cy="2750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Collaborative Consultation</a:t>
            </a:r>
          </a:p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Making Action Plans (MAPS)</a:t>
            </a:r>
          </a:p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Curriculum Matrix</a:t>
            </a:r>
          </a:p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Daily Schedule (with supports and adaptations)</a:t>
            </a:r>
          </a:p>
          <a:p>
            <a:pPr marL="457200" indent="-457200" defTabSz="457200">
              <a:defRPr sz="1800"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82" name="Line"/>
          <p:cNvSpPr/>
          <p:nvPr/>
        </p:nvSpPr>
        <p:spPr>
          <a:xfrm>
            <a:off x="1447800" y="1600199"/>
            <a:ext cx="5867400" cy="1589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87" name="Group"/>
          <p:cNvGrpSpPr/>
          <p:nvPr/>
        </p:nvGrpSpPr>
        <p:grpSpPr>
          <a:xfrm>
            <a:off x="762000" y="304799"/>
            <a:ext cx="7793038" cy="1143002"/>
            <a:chOff x="0" y="0"/>
            <a:chExt cx="7793037" cy="1143000"/>
          </a:xfrm>
        </p:grpSpPr>
        <p:sp>
          <p:nvSpPr>
            <p:cNvPr id="85" name="Rectangle"/>
            <p:cNvSpPr/>
            <p:nvPr/>
          </p:nvSpPr>
          <p:spPr>
            <a:xfrm>
              <a:off x="0" y="-1"/>
              <a:ext cx="7793038" cy="1143002"/>
            </a:xfrm>
            <a:prstGeom prst="rect">
              <a:avLst/>
            </a:prstGeom>
            <a:solidFill>
              <a:srgbClr val="FFE6C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 defTabSz="457200">
                <a:defRPr sz="1800">
                  <a:solidFill>
                    <a:srgbClr val="333399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86" name="MAPS A Student Centered Planning Process"/>
            <p:cNvSpPr txBox="1"/>
            <p:nvPr/>
          </p:nvSpPr>
          <p:spPr>
            <a:xfrm>
              <a:off x="46037" y="385302"/>
              <a:ext cx="7700964" cy="7576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b">
              <a:spAutoFit/>
            </a:bodyPr>
            <a:lstStyle/>
            <a:p>
              <a:pPr algn="ctr" defTabSz="457200">
                <a:defRPr b="1"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MAPS</a:t>
              </a:r>
              <a:br/>
              <a:r>
                <a:rPr i="1" sz="1800">
                  <a:solidFill>
                    <a:srgbClr val="3333CC"/>
                  </a:solidFill>
                </a:rPr>
                <a:t>A Student Centered Planning Process</a:t>
              </a:r>
            </a:p>
          </p:txBody>
        </p:sp>
      </p:grpSp>
      <p:sp>
        <p:nvSpPr>
          <p:cNvPr id="88" name="What is your history and experience?…"/>
          <p:cNvSpPr txBox="1"/>
          <p:nvPr/>
        </p:nvSpPr>
        <p:spPr>
          <a:xfrm>
            <a:off x="2255836" y="1752600"/>
            <a:ext cx="5089528" cy="2547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/>
          <a:p>
            <a:pPr marL="342900" indent="-342900" defTabSz="457200">
              <a:spcBef>
                <a:spcPts val="400"/>
              </a:spcBef>
              <a:buClr>
                <a:srgbClr val="000000"/>
              </a:buClr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What is your history and experience?</a:t>
            </a:r>
          </a:p>
          <a:p>
            <a:pPr marL="342900" indent="-342900" defTabSz="457200">
              <a:spcBef>
                <a:spcPts val="400"/>
              </a:spcBef>
              <a:buClr>
                <a:srgbClr val="000000"/>
              </a:buClr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What are your dreams?</a:t>
            </a:r>
          </a:p>
          <a:p>
            <a:pPr marL="342900" indent="-342900" defTabSz="457200">
              <a:spcBef>
                <a:spcPts val="400"/>
              </a:spcBef>
              <a:buClr>
                <a:srgbClr val="000000"/>
              </a:buClr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What are your nightmares?</a:t>
            </a:r>
          </a:p>
          <a:p>
            <a:pPr marL="342900" indent="-342900" defTabSz="457200">
              <a:spcBef>
                <a:spcPts val="400"/>
              </a:spcBef>
              <a:buClr>
                <a:srgbClr val="000000"/>
              </a:buClr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Who are you?</a:t>
            </a:r>
          </a:p>
          <a:p>
            <a:pPr marL="342900" indent="-342900" defTabSz="457200">
              <a:spcBef>
                <a:spcPts val="400"/>
              </a:spcBef>
              <a:buClr>
                <a:srgbClr val="000000"/>
              </a:buClr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What are your strengths?</a:t>
            </a:r>
          </a:p>
          <a:p>
            <a:pPr marL="342900" indent="-342900" defTabSz="457200">
              <a:spcBef>
                <a:spcPts val="400"/>
              </a:spcBef>
              <a:buClr>
                <a:srgbClr val="000000"/>
              </a:buClr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What are your needs? (to reach towards dreams)</a:t>
            </a:r>
          </a:p>
          <a:p>
            <a:pPr marL="342900" indent="-342900" defTabSz="457200">
              <a:spcBef>
                <a:spcPts val="400"/>
              </a:spcBef>
              <a:buClr>
                <a:srgbClr val="000000"/>
              </a:buClr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What is the action plan?</a:t>
            </a:r>
          </a:p>
        </p:txBody>
      </p:sp>
      <p:sp>
        <p:nvSpPr>
          <p:cNvPr id="89" name="Line"/>
          <p:cNvSpPr/>
          <p:nvPr/>
        </p:nvSpPr>
        <p:spPr>
          <a:xfrm>
            <a:off x="1828800" y="1600200"/>
            <a:ext cx="57912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8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94" name="Group"/>
          <p:cNvGrpSpPr/>
          <p:nvPr/>
        </p:nvGrpSpPr>
        <p:grpSpPr>
          <a:xfrm>
            <a:off x="5791200" y="3124199"/>
            <a:ext cx="1354138" cy="1143002"/>
            <a:chOff x="0" y="0"/>
            <a:chExt cx="1354137" cy="1143000"/>
          </a:xfrm>
        </p:grpSpPr>
        <p:sp>
          <p:nvSpPr>
            <p:cNvPr id="92" name="Rectangle"/>
            <p:cNvSpPr/>
            <p:nvPr/>
          </p:nvSpPr>
          <p:spPr>
            <a:xfrm>
              <a:off x="0" y="-1"/>
              <a:ext cx="1354138" cy="114300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93" name="Reading / Writing workshop…"/>
            <p:cNvSpPr txBox="1"/>
            <p:nvPr/>
          </p:nvSpPr>
          <p:spPr>
            <a:xfrm>
              <a:off x="50482" y="4762"/>
              <a:ext cx="1253174" cy="9496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defRPr b="1" sz="11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Reading / Writing workshop</a:t>
              </a:r>
            </a:p>
            <a:p>
              <a:pPr defTabSz="457200">
                <a:defRPr sz="1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Scaffolds writing with lines for each word.</a:t>
              </a:r>
            </a:p>
            <a:p>
              <a:pPr defTabSz="457200">
                <a:defRPr sz="1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reads books read first with teacher</a:t>
              </a:r>
            </a:p>
          </p:txBody>
        </p:sp>
      </p:grpSp>
      <p:grpSp>
        <p:nvGrpSpPr>
          <p:cNvPr id="97" name="Group"/>
          <p:cNvGrpSpPr/>
          <p:nvPr/>
        </p:nvGrpSpPr>
        <p:grpSpPr>
          <a:xfrm>
            <a:off x="5638800" y="1905000"/>
            <a:ext cx="1241425" cy="1066800"/>
            <a:chOff x="0" y="0"/>
            <a:chExt cx="1241425" cy="1066800"/>
          </a:xfrm>
        </p:grpSpPr>
        <p:sp>
          <p:nvSpPr>
            <p:cNvPr id="95" name="Rectangle"/>
            <p:cNvSpPr/>
            <p:nvPr/>
          </p:nvSpPr>
          <p:spPr>
            <a:xfrm>
              <a:off x="0" y="0"/>
              <a:ext cx="1241425" cy="1066800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96" name="Choice time.…"/>
            <p:cNvSpPr txBox="1"/>
            <p:nvPr/>
          </p:nvSpPr>
          <p:spPr>
            <a:xfrm>
              <a:off x="50482" y="4762"/>
              <a:ext cx="1140461" cy="7972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defRPr b="1" sz="11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Choice time.</a:t>
              </a:r>
              <a:endParaRPr sz="1000"/>
            </a:p>
            <a:p>
              <a:pPr defTabSz="457200">
                <a:defRPr sz="1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Works with buddies: reading out loud, listening center, math activities</a:t>
              </a:r>
            </a:p>
          </p:txBody>
        </p:sp>
      </p:grpSp>
      <p:grpSp>
        <p:nvGrpSpPr>
          <p:cNvPr id="100" name="Group"/>
          <p:cNvGrpSpPr/>
          <p:nvPr/>
        </p:nvGrpSpPr>
        <p:grpSpPr>
          <a:xfrm>
            <a:off x="3886200" y="1371600"/>
            <a:ext cx="1239838" cy="1219200"/>
            <a:chOff x="0" y="0"/>
            <a:chExt cx="1239837" cy="1219200"/>
          </a:xfrm>
        </p:grpSpPr>
        <p:sp>
          <p:nvSpPr>
            <p:cNvPr id="98" name="Rectangle"/>
            <p:cNvSpPr/>
            <p:nvPr/>
          </p:nvSpPr>
          <p:spPr>
            <a:xfrm>
              <a:off x="0" y="0"/>
              <a:ext cx="1239838" cy="1219200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99" name="Arrival…"/>
            <p:cNvSpPr txBox="1"/>
            <p:nvPr/>
          </p:nvSpPr>
          <p:spPr>
            <a:xfrm>
              <a:off x="50482" y="4762"/>
              <a:ext cx="1138874" cy="1120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defRPr b="1" sz="11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Arrival</a:t>
              </a:r>
            </a:p>
            <a:p>
              <a:pPr defTabSz="457200">
                <a:defRPr sz="1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Check in with Michelle and share backpack contents.</a:t>
              </a:r>
            </a:p>
            <a:p>
              <a:pPr defTabSz="457200">
                <a:defRPr sz="1000">
                  <a:latin typeface="Symbol"/>
                  <a:ea typeface="Symbol"/>
                  <a:cs typeface="Symbol"/>
                  <a:sym typeface="Symbol"/>
                </a:defRPr>
              </a:pPr>
              <a:r>
                <a:rPr>
                  <a:latin typeface="ヒラギノ角ゴ Pro W3"/>
                  <a:ea typeface="ヒラギノ角ゴ Pro W3"/>
                  <a:cs typeface="ヒラギノ角ゴ Pro W3"/>
                  <a:sym typeface="ヒラギノ角ゴ Pro W3"/>
                </a:rPr>
                <a:t>ｷ</a:t>
              </a: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Buddy reminds him to sign up for lunch</a:t>
              </a:r>
            </a:p>
          </p:txBody>
        </p:sp>
      </p:grpSp>
      <p:grpSp>
        <p:nvGrpSpPr>
          <p:cNvPr id="103" name="Group"/>
          <p:cNvGrpSpPr/>
          <p:nvPr/>
        </p:nvGrpSpPr>
        <p:grpSpPr>
          <a:xfrm>
            <a:off x="2133600" y="1828800"/>
            <a:ext cx="1239838" cy="1098550"/>
            <a:chOff x="0" y="0"/>
            <a:chExt cx="1239837" cy="1098550"/>
          </a:xfrm>
        </p:grpSpPr>
        <p:sp>
          <p:nvSpPr>
            <p:cNvPr id="101" name="Rectangle"/>
            <p:cNvSpPr/>
            <p:nvPr/>
          </p:nvSpPr>
          <p:spPr>
            <a:xfrm>
              <a:off x="0" y="0"/>
              <a:ext cx="1239838" cy="1098550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b="1" sz="1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02" name="Science…"/>
            <p:cNvSpPr txBox="1"/>
            <p:nvPr/>
          </p:nvSpPr>
          <p:spPr>
            <a:xfrm>
              <a:off x="50482" y="4762"/>
              <a:ext cx="1138874" cy="9369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defRPr b="1" sz="11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Science</a:t>
              </a:r>
            </a:p>
            <a:p>
              <a:pPr defTabSz="457200">
                <a:defRPr sz="1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Gathers group materials</a:t>
              </a:r>
            </a:p>
            <a:p>
              <a:pPr defTabSz="457200">
                <a:defRPr sz="1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Draws/ labels in journal.</a:t>
              </a:r>
            </a:p>
            <a:p>
              <a:pPr defTabSz="457200">
                <a:defRPr sz="1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Books on tape</a:t>
              </a:r>
              <a:r>
                <a:rPr b="1"/>
                <a:t>.</a:t>
              </a:r>
            </a:p>
          </p:txBody>
        </p:sp>
      </p:grpSp>
      <p:grpSp>
        <p:nvGrpSpPr>
          <p:cNvPr id="106" name="Group"/>
          <p:cNvGrpSpPr/>
          <p:nvPr/>
        </p:nvGrpSpPr>
        <p:grpSpPr>
          <a:xfrm>
            <a:off x="1905000" y="3124200"/>
            <a:ext cx="1239838" cy="1295400"/>
            <a:chOff x="0" y="0"/>
            <a:chExt cx="1239837" cy="1295400"/>
          </a:xfrm>
        </p:grpSpPr>
        <p:sp>
          <p:nvSpPr>
            <p:cNvPr id="104" name="Rectangle"/>
            <p:cNvSpPr/>
            <p:nvPr/>
          </p:nvSpPr>
          <p:spPr>
            <a:xfrm>
              <a:off x="0" y="0"/>
              <a:ext cx="1239838" cy="1295400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05" name="Social studies…"/>
            <p:cNvSpPr txBox="1"/>
            <p:nvPr/>
          </p:nvSpPr>
          <p:spPr>
            <a:xfrm>
              <a:off x="50482" y="4762"/>
              <a:ext cx="1138874" cy="10766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defRPr b="1" sz="11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Social studies</a:t>
              </a:r>
            </a:p>
            <a:p>
              <a:pPr defTabSz="457200">
                <a:defRPr sz="1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Pair for research and write 3 facts</a:t>
              </a:r>
            </a:p>
            <a:p>
              <a:pPr defTabSz="457200">
                <a:defRPr sz="1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Group act out historical events</a:t>
              </a:r>
            </a:p>
            <a:p>
              <a:pPr defTabSz="457200">
                <a:defRPr sz="1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Draw pictures for notes</a:t>
              </a:r>
            </a:p>
          </p:txBody>
        </p:sp>
      </p:grpSp>
      <p:grpSp>
        <p:nvGrpSpPr>
          <p:cNvPr id="109" name="Group"/>
          <p:cNvGrpSpPr/>
          <p:nvPr/>
        </p:nvGrpSpPr>
        <p:grpSpPr>
          <a:xfrm>
            <a:off x="2209800" y="4572000"/>
            <a:ext cx="1239838" cy="1198563"/>
            <a:chOff x="0" y="0"/>
            <a:chExt cx="1239837" cy="1198562"/>
          </a:xfrm>
        </p:grpSpPr>
        <p:sp>
          <p:nvSpPr>
            <p:cNvPr id="107" name="Rectangle"/>
            <p:cNvSpPr/>
            <p:nvPr/>
          </p:nvSpPr>
          <p:spPr>
            <a:xfrm>
              <a:off x="0" y="0"/>
              <a:ext cx="1239838" cy="119856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08" name="Physical education…"/>
            <p:cNvSpPr txBox="1"/>
            <p:nvPr/>
          </p:nvSpPr>
          <p:spPr>
            <a:xfrm>
              <a:off x="50482" y="4762"/>
              <a:ext cx="1138874" cy="9496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defRPr b="1" sz="11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Physical education</a:t>
              </a:r>
            </a:p>
            <a:p>
              <a:pPr defTabSz="457200">
                <a:defRPr sz="1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Team games</a:t>
              </a:r>
            </a:p>
            <a:p>
              <a:pPr defTabSz="457200">
                <a:defRPr sz="1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Buddy Pair: build friends and directions</a:t>
              </a:r>
            </a:p>
          </p:txBody>
        </p:sp>
      </p:grpSp>
      <p:grpSp>
        <p:nvGrpSpPr>
          <p:cNvPr id="112" name="Group"/>
          <p:cNvGrpSpPr/>
          <p:nvPr/>
        </p:nvGrpSpPr>
        <p:grpSpPr>
          <a:xfrm>
            <a:off x="3886200" y="4724400"/>
            <a:ext cx="1239838" cy="1198563"/>
            <a:chOff x="0" y="0"/>
            <a:chExt cx="1239837" cy="1198562"/>
          </a:xfrm>
        </p:grpSpPr>
        <p:sp>
          <p:nvSpPr>
            <p:cNvPr id="110" name="Rectangle"/>
            <p:cNvSpPr/>
            <p:nvPr/>
          </p:nvSpPr>
          <p:spPr>
            <a:xfrm>
              <a:off x="0" y="0"/>
              <a:ext cx="1239838" cy="119856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11" name="Support Staff…"/>
            <p:cNvSpPr txBox="1"/>
            <p:nvPr/>
          </p:nvSpPr>
          <p:spPr>
            <a:xfrm>
              <a:off x="50482" y="4762"/>
              <a:ext cx="1138874" cy="7972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 defTabSz="457200">
                <a:defRPr b="1" sz="11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Support Staff</a:t>
              </a:r>
            </a:p>
            <a:p>
              <a:pPr defTabSz="457200">
                <a:defRPr sz="1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In room 40 minutes a day</a:t>
              </a:r>
            </a:p>
            <a:p>
              <a:pPr defTabSz="457200">
                <a:defRPr sz="1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Work with his math group</a:t>
              </a:r>
            </a:p>
          </p:txBody>
        </p:sp>
      </p:grpSp>
      <p:grpSp>
        <p:nvGrpSpPr>
          <p:cNvPr id="115" name="Group"/>
          <p:cNvGrpSpPr/>
          <p:nvPr/>
        </p:nvGrpSpPr>
        <p:grpSpPr>
          <a:xfrm>
            <a:off x="5562600" y="4572000"/>
            <a:ext cx="1239838" cy="1198563"/>
            <a:chOff x="0" y="0"/>
            <a:chExt cx="1239837" cy="1198562"/>
          </a:xfrm>
        </p:grpSpPr>
        <p:sp>
          <p:nvSpPr>
            <p:cNvPr id="113" name="Rectangle"/>
            <p:cNvSpPr/>
            <p:nvPr/>
          </p:nvSpPr>
          <p:spPr>
            <a:xfrm>
              <a:off x="0" y="0"/>
              <a:ext cx="1239838" cy="119856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14" name="Relationships…"/>
            <p:cNvSpPr txBox="1"/>
            <p:nvPr/>
          </p:nvSpPr>
          <p:spPr>
            <a:xfrm>
              <a:off x="50482" y="4762"/>
              <a:ext cx="1138874" cy="9277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defRPr b="1" sz="11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Relationships</a:t>
              </a:r>
              <a:endParaRPr sz="1000"/>
            </a:p>
            <a:p>
              <a:pPr defTabSz="457200">
                <a:defRPr sz="1000">
                  <a:latin typeface="Symbol"/>
                  <a:ea typeface="Symbol"/>
                  <a:cs typeface="Symbol"/>
                  <a:sym typeface="Symbol"/>
                </a:defRPr>
              </a:pPr>
              <a:r>
                <a:rPr>
                  <a:latin typeface="ヒラギノ角ゴ Pro W3"/>
                  <a:ea typeface="ヒラギノ角ゴ Pro W3"/>
                  <a:cs typeface="ヒラギノ角ゴ Pro W3"/>
                  <a:sym typeface="ヒラギノ角ゴ Pro W3"/>
                </a:rPr>
                <a:t>ｷ</a:t>
              </a: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Circle of support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defTabSz="457200">
                <a:defRPr sz="1000">
                  <a:latin typeface="Symbol"/>
                  <a:ea typeface="Symbol"/>
                  <a:cs typeface="Symbol"/>
                  <a:sym typeface="Symbol"/>
                </a:defRPr>
              </a:pPr>
              <a:r>
                <a:rPr>
                  <a:latin typeface="ヒラギノ角ゴ Pro W3"/>
                  <a:ea typeface="ヒラギノ角ゴ Pro W3"/>
                  <a:cs typeface="ヒラギノ角ゴ Pro W3"/>
                  <a:sym typeface="ヒラギノ角ゴ Pro W3"/>
                </a:rPr>
                <a:t>ｷ</a:t>
              </a: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Peer buddies </a:t>
              </a:r>
              <a:endParaRPr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defTabSz="457200">
                <a:defRPr sz="1000">
                  <a:latin typeface="Symbol"/>
                  <a:ea typeface="Symbol"/>
                  <a:cs typeface="Symbol"/>
                  <a:sym typeface="Symbol"/>
                </a:defRPr>
              </a:pPr>
              <a:r>
                <a:rPr>
                  <a:latin typeface="ヒラギノ角ゴ Pro W3"/>
                  <a:ea typeface="ヒラギノ角ゴ Pro W3"/>
                  <a:cs typeface="ヒラギノ角ゴ Pro W3"/>
                  <a:sym typeface="ヒラギノ角ゴ Pro W3"/>
                </a:rPr>
                <a:t>ｷ</a:t>
              </a:r>
              <a:r>
                <a:rPr>
                  <a:latin typeface="Times New Roman"/>
                  <a:ea typeface="Times New Roman"/>
                  <a:cs typeface="Times New Roman"/>
                  <a:sym typeface="Times New Roman"/>
                </a:rPr>
                <a:t>Discuss feelings and how to handle</a:t>
              </a:r>
            </a:p>
          </p:txBody>
        </p:sp>
      </p:grpSp>
      <p:grpSp>
        <p:nvGrpSpPr>
          <p:cNvPr id="118" name="Group"/>
          <p:cNvGrpSpPr/>
          <p:nvPr/>
        </p:nvGrpSpPr>
        <p:grpSpPr>
          <a:xfrm>
            <a:off x="381000" y="3276600"/>
            <a:ext cx="1239838" cy="1096963"/>
            <a:chOff x="0" y="0"/>
            <a:chExt cx="1239837" cy="1096962"/>
          </a:xfrm>
        </p:grpSpPr>
        <p:sp>
          <p:nvSpPr>
            <p:cNvPr id="116" name="Rectangle"/>
            <p:cNvSpPr/>
            <p:nvPr/>
          </p:nvSpPr>
          <p:spPr>
            <a:xfrm>
              <a:off x="0" y="0"/>
              <a:ext cx="1239838" cy="109696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17" name="Art…"/>
            <p:cNvSpPr txBox="1"/>
            <p:nvPr/>
          </p:nvSpPr>
          <p:spPr>
            <a:xfrm>
              <a:off x="50482" y="4762"/>
              <a:ext cx="1138874" cy="9369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defRPr b="1" sz="11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Art</a:t>
              </a:r>
            </a:p>
            <a:p>
              <a:pPr defTabSz="457200">
                <a:defRPr sz="1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Buddy explains directions one step at  time</a:t>
              </a:r>
            </a:p>
            <a:p>
              <a:pPr defTabSz="457200">
                <a:defRPr sz="1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Sit with buddy to model after</a:t>
              </a:r>
            </a:p>
          </p:txBody>
        </p:sp>
      </p:grpSp>
      <p:grpSp>
        <p:nvGrpSpPr>
          <p:cNvPr id="121" name="Group"/>
          <p:cNvGrpSpPr/>
          <p:nvPr/>
        </p:nvGrpSpPr>
        <p:grpSpPr>
          <a:xfrm>
            <a:off x="7391400" y="3048000"/>
            <a:ext cx="1239838" cy="1098550"/>
            <a:chOff x="0" y="0"/>
            <a:chExt cx="1239837" cy="1098550"/>
          </a:xfrm>
        </p:grpSpPr>
        <p:sp>
          <p:nvSpPr>
            <p:cNvPr id="119" name="Rectangle"/>
            <p:cNvSpPr/>
            <p:nvPr/>
          </p:nvSpPr>
          <p:spPr>
            <a:xfrm>
              <a:off x="0" y="0"/>
              <a:ext cx="1239838" cy="1098550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defRPr sz="1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20" name="Math…"/>
            <p:cNvSpPr txBox="1"/>
            <p:nvPr/>
          </p:nvSpPr>
          <p:spPr>
            <a:xfrm>
              <a:off x="50482" y="4762"/>
              <a:ext cx="1138874" cy="9369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457200">
                <a:defRPr b="1" sz="11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Math</a:t>
              </a:r>
            </a:p>
            <a:p>
              <a:pPr defTabSz="457200">
                <a:defRPr sz="1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Buddy explains directions.</a:t>
              </a:r>
            </a:p>
            <a:p>
              <a:pPr defTabSz="457200">
                <a:defRPr sz="1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Manipulatives for concepts </a:t>
              </a:r>
            </a:p>
            <a:p>
              <a:pPr defTabSz="457200">
                <a:defRPr sz="10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Simple goals</a:t>
              </a:r>
            </a:p>
          </p:txBody>
        </p:sp>
      </p:grpSp>
      <p:sp>
        <p:nvSpPr>
          <p:cNvPr id="122" name="Individualized Differentiation for a Fifth Grader"/>
          <p:cNvSpPr txBox="1"/>
          <p:nvPr/>
        </p:nvSpPr>
        <p:spPr>
          <a:xfrm>
            <a:off x="1676400" y="228600"/>
            <a:ext cx="5883275" cy="892607"/>
          </a:xfrm>
          <a:prstGeom prst="rect">
            <a:avLst/>
          </a:prstGeom>
          <a:solidFill>
            <a:srgbClr val="FFE6C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Individualized Differentiation for a Fifth Grader</a:t>
            </a:r>
          </a:p>
        </p:txBody>
      </p:sp>
      <p:sp>
        <p:nvSpPr>
          <p:cNvPr id="123" name="Line"/>
          <p:cNvSpPr/>
          <p:nvPr/>
        </p:nvSpPr>
        <p:spPr>
          <a:xfrm>
            <a:off x="1828800" y="1219200"/>
            <a:ext cx="56388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124" name="Photo 4- for figure Shawnessy Face.jpeg" descr="Photo 4- for figure Shawnessy Fac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3800" y="2819400"/>
            <a:ext cx="1584325" cy="175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7" name="Accessing Formal Services…"/>
          <p:cNvSpPr txBox="1"/>
          <p:nvPr/>
        </p:nvSpPr>
        <p:spPr>
          <a:xfrm>
            <a:off x="1371600" y="533400"/>
            <a:ext cx="5892686" cy="1137231"/>
          </a:xfrm>
          <a:prstGeom prst="rect">
            <a:avLst/>
          </a:prstGeom>
          <a:solidFill>
            <a:srgbClr val="B1FFF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 sz="3200">
                <a:latin typeface="+mj-lt"/>
                <a:ea typeface="+mj-ea"/>
                <a:cs typeface="+mj-cs"/>
                <a:sym typeface="Arial"/>
              </a:defRPr>
            </a:pPr>
            <a:r>
              <a:t>Accessing Formal Services </a:t>
            </a:r>
          </a:p>
          <a:p>
            <a:pPr defTabSz="457200">
              <a:defRPr i="1" sz="2000">
                <a:latin typeface="+mj-lt"/>
                <a:ea typeface="+mj-ea"/>
                <a:cs typeface="+mj-cs"/>
                <a:sym typeface="Arial"/>
              </a:defRPr>
            </a:pPr>
            <a:r>
              <a:t>Developing More Intense Individualized Classroom </a:t>
            </a:r>
          </a:p>
          <a:p>
            <a:pPr defTabSz="457200">
              <a:defRPr i="1" sz="2000">
                <a:latin typeface="+mj-lt"/>
                <a:ea typeface="+mj-ea"/>
                <a:cs typeface="+mj-cs"/>
                <a:sym typeface="Arial"/>
              </a:defRPr>
            </a:pPr>
            <a:r>
              <a:t>Interventions for Students </a:t>
            </a:r>
            <a:r>
              <a:rPr i="0"/>
              <a:t>(Tier III)</a:t>
            </a:r>
          </a:p>
        </p:txBody>
      </p:sp>
      <p:sp>
        <p:nvSpPr>
          <p:cNvPr id="128" name="Dominant language learners…"/>
          <p:cNvSpPr txBox="1"/>
          <p:nvPr/>
        </p:nvSpPr>
        <p:spPr>
          <a:xfrm>
            <a:off x="1264919" y="2438400"/>
            <a:ext cx="6842761" cy="2048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Char char="❑"/>
              <a:defRPr sz="1800"/>
            </a:pPr>
            <a:r>
              <a:t>Dominant language learners 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Gifted and talented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Section 504 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Early intervention services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Vocational rehabilitation and community mental health that collaborate with educators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Special education </a:t>
            </a:r>
            <a:r>
              <a:rPr>
                <a:latin typeface="+mj-lt"/>
                <a:ea typeface="+mj-ea"/>
                <a:cs typeface="+mj-cs"/>
                <a:sym typeface="Arial"/>
              </a:rPr>
              <a:t>  </a:t>
            </a:r>
          </a:p>
        </p:txBody>
      </p:sp>
      <p:sp>
        <p:nvSpPr>
          <p:cNvPr id="129" name="Line"/>
          <p:cNvSpPr/>
          <p:nvPr/>
        </p:nvSpPr>
        <p:spPr>
          <a:xfrm>
            <a:off x="1219199" y="1981199"/>
            <a:ext cx="6934201" cy="1589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2" name="Dominant Language Learners"/>
          <p:cNvSpPr txBox="1"/>
          <p:nvPr/>
        </p:nvSpPr>
        <p:spPr>
          <a:xfrm>
            <a:off x="1676400" y="762000"/>
            <a:ext cx="6235065" cy="586740"/>
          </a:xfrm>
          <a:prstGeom prst="rect">
            <a:avLst/>
          </a:prstGeom>
          <a:solidFill>
            <a:srgbClr val="B1FFF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3200"/>
            </a:lvl1pPr>
          </a:lstStyle>
          <a:p>
            <a:pPr/>
            <a:r>
              <a:t>Dominant Language Learners </a:t>
            </a:r>
          </a:p>
        </p:txBody>
      </p:sp>
      <p:sp>
        <p:nvSpPr>
          <p:cNvPr id="133" name="Assessment of difficulties with the dominant language – formal assessment as well as input of teachers and parents…"/>
          <p:cNvSpPr txBox="1"/>
          <p:nvPr/>
        </p:nvSpPr>
        <p:spPr>
          <a:xfrm>
            <a:off x="1722120" y="1981200"/>
            <a:ext cx="6766560" cy="1734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Assessment of difficulties with the dominant language – </a:t>
            </a:r>
            <a:r>
              <a:rPr sz="2000"/>
              <a:t>formal assessment as well as input of teachers and parents</a:t>
            </a:r>
            <a:endParaRPr sz="2000"/>
          </a:p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Referral to programs and services</a:t>
            </a:r>
          </a:p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Determining need and eligibility</a:t>
            </a:r>
          </a:p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Develop a support and intervention plan for the student</a:t>
            </a:r>
          </a:p>
        </p:txBody>
      </p:sp>
      <p:sp>
        <p:nvSpPr>
          <p:cNvPr id="134" name="Line"/>
          <p:cNvSpPr/>
          <p:nvPr/>
        </p:nvSpPr>
        <p:spPr>
          <a:xfrm>
            <a:off x="1752599" y="1676399"/>
            <a:ext cx="6248401" cy="1589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7" name="Gifted and Talented"/>
          <p:cNvSpPr txBox="1"/>
          <p:nvPr/>
        </p:nvSpPr>
        <p:spPr>
          <a:xfrm>
            <a:off x="2667000" y="533400"/>
            <a:ext cx="3867309" cy="548045"/>
          </a:xfrm>
          <a:prstGeom prst="rect">
            <a:avLst/>
          </a:prstGeom>
          <a:solidFill>
            <a:srgbClr val="B1FFF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3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Gifted and Talented</a:t>
            </a:r>
          </a:p>
        </p:txBody>
      </p:sp>
      <p:sp>
        <p:nvSpPr>
          <p:cNvPr id="138" name="Nomination or referral…"/>
          <p:cNvSpPr txBox="1"/>
          <p:nvPr/>
        </p:nvSpPr>
        <p:spPr>
          <a:xfrm>
            <a:off x="1798319" y="1905000"/>
            <a:ext cx="6080762" cy="2217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Nomination or referral</a:t>
            </a:r>
            <a:endParaRPr sz="2000"/>
          </a:p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Some districts use assessment of skills and abilities by teachers</a:t>
            </a:r>
          </a:p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Assessment and eligibility determination</a:t>
            </a:r>
          </a:p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Enrollment</a:t>
            </a:r>
          </a:p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Planning for student support and interventions</a:t>
            </a:r>
          </a:p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Inclusive schools provide multilevel, differentiated instruction</a:t>
            </a:r>
          </a:p>
        </p:txBody>
      </p:sp>
      <p:sp>
        <p:nvSpPr>
          <p:cNvPr id="139" name="Line"/>
          <p:cNvSpPr/>
          <p:nvPr/>
        </p:nvSpPr>
        <p:spPr>
          <a:xfrm>
            <a:off x="1676399" y="1371600"/>
            <a:ext cx="6324601" cy="1588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2" name="Sights to See…"/>
          <p:cNvSpPr txBox="1"/>
          <p:nvPr/>
        </p:nvSpPr>
        <p:spPr>
          <a:xfrm>
            <a:off x="2427648" y="759797"/>
            <a:ext cx="4288704" cy="866141"/>
          </a:xfrm>
          <a:prstGeom prst="rect">
            <a:avLst/>
          </a:prstGeom>
          <a:solidFill>
            <a:srgbClr val="FFE6C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b="1" sz="3200"/>
            </a:pPr>
            <a:r>
              <a:t>Sights to See</a:t>
            </a:r>
          </a:p>
          <a:p>
            <a:pPr algn="ctr" defTabSz="457200">
              <a:defRPr sz="1800"/>
            </a:pPr>
            <a:r>
              <a:t>A Middle Schooler with Severe Disabilities</a:t>
            </a:r>
          </a:p>
        </p:txBody>
      </p:sp>
      <p:sp>
        <p:nvSpPr>
          <p:cNvPr id="143" name="www.nationaltechcenter.org/index.php/2007/03/04/aaron/"/>
          <p:cNvSpPr txBox="1"/>
          <p:nvPr/>
        </p:nvSpPr>
        <p:spPr>
          <a:xfrm>
            <a:off x="1540260" y="1830561"/>
            <a:ext cx="606348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800" u="sng"/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invalidUrl="" action="" tgtFrame="" tooltip="" history="1" highlightClick="0" endSnd="0"/>
              </a:rPr>
              <a:t>www.nationaltechcenter.org/index.php/2007/03/04/aaron/</a:t>
            </a:r>
            <a:r>
              <a:rPr u="none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6" name="Individualized Family Services Plan (IFSP)…"/>
          <p:cNvSpPr/>
          <p:nvPr/>
        </p:nvSpPr>
        <p:spPr>
          <a:xfrm>
            <a:off x="1676400" y="228600"/>
            <a:ext cx="5638800" cy="1557162"/>
          </a:xfrm>
          <a:prstGeom prst="rect">
            <a:avLst/>
          </a:prstGeom>
          <a:solidFill>
            <a:srgbClr val="B1FFF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3200">
                <a:latin typeface="+mj-lt"/>
                <a:ea typeface="+mj-ea"/>
                <a:cs typeface="+mj-cs"/>
                <a:sym typeface="Arial"/>
              </a:defRPr>
            </a:pPr>
            <a:r>
              <a:t>Individualized Family Services Plan (IFSP)</a:t>
            </a:r>
          </a:p>
          <a:p>
            <a:pPr algn="ctr" defTabSz="457200">
              <a:defRPr b="1" i="1" sz="1800">
                <a:latin typeface="+mj-lt"/>
                <a:ea typeface="+mj-ea"/>
                <a:cs typeface="+mj-cs"/>
                <a:sym typeface="Arial"/>
              </a:defRPr>
            </a:pPr>
            <a:r>
              <a:t>For Parents of Young Children with Disabilities and At Risk</a:t>
            </a:r>
          </a:p>
        </p:txBody>
      </p:sp>
      <p:sp>
        <p:nvSpPr>
          <p:cNvPr id="147" name="A statement of the child’s present level of functioning…"/>
          <p:cNvSpPr txBox="1"/>
          <p:nvPr/>
        </p:nvSpPr>
        <p:spPr>
          <a:xfrm>
            <a:off x="1493519" y="2362200"/>
            <a:ext cx="5775961" cy="2606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AutoNum type="arabicPeriod" startAt="1"/>
              <a:defRPr sz="1800"/>
            </a:pPr>
            <a:r>
              <a:t>A statement of the child’s present level of functioning</a:t>
            </a:r>
          </a:p>
          <a:p>
            <a:pPr marL="457200" indent="-457200" defTabSz="457200">
              <a:buSzPct val="100000"/>
              <a:buAutoNum type="arabicPeriod" startAt="1"/>
              <a:defRPr sz="1800"/>
            </a:pPr>
            <a:r>
              <a:t>A description of the status and needs of the family</a:t>
            </a:r>
          </a:p>
          <a:p>
            <a:pPr marL="457200" indent="-457200" defTabSz="457200">
              <a:buSzPct val="100000"/>
              <a:buAutoNum type="arabicPeriod" startAt="1"/>
              <a:defRPr sz="1800"/>
            </a:pPr>
            <a:r>
              <a:t>Goals selected by the family and other professionals collaboratively</a:t>
            </a:r>
          </a:p>
          <a:p>
            <a:pPr marL="457200" indent="-457200" defTabSz="457200">
              <a:buSzPct val="100000"/>
              <a:buAutoNum type="arabicPeriod" startAt="1"/>
              <a:defRPr sz="1800"/>
            </a:pPr>
            <a:r>
              <a:t>Services, including frequency and duration</a:t>
            </a:r>
          </a:p>
          <a:p>
            <a:pPr marL="457200" indent="-457200" defTabSz="457200">
              <a:buSzPct val="100000"/>
              <a:buAutoNum type="arabicPeriod" startAt="1"/>
              <a:defRPr sz="1800"/>
            </a:pPr>
            <a:r>
              <a:t>Evaluation methods to determine whether goals were met</a:t>
            </a:r>
          </a:p>
        </p:txBody>
      </p:sp>
      <p:sp>
        <p:nvSpPr>
          <p:cNvPr id="148" name="Line"/>
          <p:cNvSpPr/>
          <p:nvPr/>
        </p:nvSpPr>
        <p:spPr>
          <a:xfrm>
            <a:off x="1524000" y="2209800"/>
            <a:ext cx="6019801" cy="1588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1" name="Section 504…"/>
          <p:cNvSpPr/>
          <p:nvPr/>
        </p:nvSpPr>
        <p:spPr>
          <a:xfrm>
            <a:off x="1828800" y="533400"/>
            <a:ext cx="5334000" cy="1017945"/>
          </a:xfrm>
          <a:prstGeom prst="rect">
            <a:avLst/>
          </a:prstGeom>
          <a:solidFill>
            <a:srgbClr val="B1FFF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3200">
                <a:latin typeface="+mj-lt"/>
                <a:ea typeface="+mj-ea"/>
                <a:cs typeface="+mj-cs"/>
                <a:sym typeface="Arial"/>
              </a:defRPr>
            </a:pPr>
            <a:r>
              <a:t>Section 504</a:t>
            </a:r>
          </a:p>
          <a:p>
            <a:pPr algn="ctr" defTabSz="457200">
              <a:defRPr b="1" sz="3200">
                <a:latin typeface="+mj-lt"/>
                <a:ea typeface="+mj-ea"/>
                <a:cs typeface="+mj-cs"/>
                <a:sym typeface="Arial"/>
              </a:defRPr>
            </a:pPr>
            <a:r>
              <a:t>Students with Disabilities</a:t>
            </a:r>
          </a:p>
        </p:txBody>
      </p:sp>
      <p:sp>
        <p:nvSpPr>
          <p:cNvPr id="152" name="For students with disabilities who are not eligible for special education…"/>
          <p:cNvSpPr txBox="1"/>
          <p:nvPr/>
        </p:nvSpPr>
        <p:spPr>
          <a:xfrm>
            <a:off x="1569719" y="2362200"/>
            <a:ext cx="6309361" cy="2606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AutoNum type="arabicPeriod" startAt="1"/>
              <a:defRPr sz="1800"/>
            </a:pPr>
            <a:r>
              <a:t>For students with disabilities who are not eligible for special education</a:t>
            </a:r>
          </a:p>
          <a:p>
            <a:pPr marL="457200" indent="-457200" defTabSz="457200">
              <a:buSzPct val="100000"/>
              <a:buAutoNum type="arabicPeriod" startAt="1"/>
              <a:defRPr sz="1800"/>
            </a:pPr>
            <a:r>
              <a:t>Equal access to education in the least restrictive environment</a:t>
            </a:r>
          </a:p>
          <a:p>
            <a:pPr marL="457200" indent="-457200" defTabSz="457200">
              <a:buSzPct val="100000"/>
              <a:buAutoNum type="arabicPeriod" startAt="1"/>
              <a:defRPr sz="1800"/>
            </a:pPr>
            <a:r>
              <a:t>Accommodations and adaptations to support learning success</a:t>
            </a:r>
          </a:p>
          <a:p>
            <a:pPr marL="457200" indent="-457200" defTabSz="457200">
              <a:buSzPct val="100000"/>
              <a:buAutoNum type="arabicPeriod" startAt="1"/>
              <a:defRPr sz="1800"/>
            </a:pPr>
            <a:r>
              <a:t>Collaborative consultation plan may serve as a model for a 504 plan</a:t>
            </a:r>
          </a:p>
        </p:txBody>
      </p:sp>
      <p:sp>
        <p:nvSpPr>
          <p:cNvPr id="153" name="Line"/>
          <p:cNvSpPr/>
          <p:nvPr/>
        </p:nvSpPr>
        <p:spPr>
          <a:xfrm>
            <a:off x="1600200" y="1828800"/>
            <a:ext cx="6324600" cy="1588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3" name="Peaking at Collaborative Consultation…"/>
          <p:cNvSpPr txBox="1"/>
          <p:nvPr/>
        </p:nvSpPr>
        <p:spPr>
          <a:xfrm>
            <a:off x="1326152" y="609600"/>
            <a:ext cx="6505983" cy="757062"/>
          </a:xfrm>
          <a:prstGeom prst="rect">
            <a:avLst/>
          </a:prstGeom>
          <a:solidFill>
            <a:srgbClr val="E9EC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b="1" sz="2800">
                <a:latin typeface="+mj-lt"/>
                <a:ea typeface="+mj-ea"/>
                <a:cs typeface="+mj-cs"/>
                <a:sym typeface="Arial"/>
              </a:defRPr>
            </a:pPr>
            <a:r>
              <a:t>Peaking at Collaborative Consultation</a:t>
            </a:r>
            <a:endParaRPr sz="1800"/>
          </a:p>
          <a:p>
            <a:pPr algn="ctr" defTabSz="457200">
              <a:defRPr b="1" i="1" sz="1800">
                <a:solidFill>
                  <a:srgbClr val="444DC0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Getting Help and Support</a:t>
            </a:r>
          </a:p>
        </p:txBody>
      </p:sp>
      <p:sp>
        <p:nvSpPr>
          <p:cNvPr id="34" name="Line"/>
          <p:cNvSpPr/>
          <p:nvPr/>
        </p:nvSpPr>
        <p:spPr>
          <a:xfrm>
            <a:off x="1143000" y="1752600"/>
            <a:ext cx="70104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35" name="Organizing structures where teachers get help for challenging students…"/>
          <p:cNvSpPr txBox="1"/>
          <p:nvPr/>
        </p:nvSpPr>
        <p:spPr>
          <a:xfrm>
            <a:off x="1188719" y="1828800"/>
            <a:ext cx="6995161" cy="2560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Organizing structures where teachers get help for challenging students</a:t>
            </a:r>
            <a:r>
              <a:rPr sz="2800"/>
              <a:t>  </a:t>
            </a:r>
            <a:endParaRPr sz="1400"/>
          </a:p>
          <a:p>
            <a:pPr marL="457200" indent="-457200" defTabSz="457200">
              <a:defRPr sz="1400">
                <a:latin typeface="+mj-lt"/>
                <a:ea typeface="+mj-ea"/>
                <a:cs typeface="+mj-cs"/>
                <a:sym typeface="Arial"/>
              </a:defRPr>
            </a:pPr>
          </a:p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Student has medical issues which trouble the teacher</a:t>
            </a:r>
          </a:p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She meets with the support team to talk</a:t>
            </a:r>
          </a:p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 team meets every week with different teachers</a:t>
            </a:r>
          </a:p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They listen and all talk about needs and strategies</a:t>
            </a:r>
          </a:p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They are proactive and positive - no complaining about students or parents!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6" name="Vocational Rehabilitation and Community Mental Health"/>
          <p:cNvSpPr/>
          <p:nvPr/>
        </p:nvSpPr>
        <p:spPr>
          <a:xfrm>
            <a:off x="1295400" y="533400"/>
            <a:ext cx="7010400" cy="1017945"/>
          </a:xfrm>
          <a:prstGeom prst="rect">
            <a:avLst/>
          </a:prstGeom>
          <a:solidFill>
            <a:srgbClr val="B1FFF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Vocational Rehabilitation and Community Mental Health </a:t>
            </a:r>
          </a:p>
        </p:txBody>
      </p:sp>
      <p:sp>
        <p:nvSpPr>
          <p:cNvPr id="157" name="Collaborative services with schools…"/>
          <p:cNvSpPr txBox="1"/>
          <p:nvPr/>
        </p:nvSpPr>
        <p:spPr>
          <a:xfrm>
            <a:off x="1569719" y="2209800"/>
            <a:ext cx="6766561" cy="2047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Char char="❑"/>
              <a:defRPr sz="1800"/>
            </a:pPr>
            <a:r>
              <a:t>Collaborative services with schools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Similar structure as an IEP: goals, services, evaluation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Vocational rehabilitation: Individualized Written Rehabilitation Plan (IWRP)</a:t>
            </a:r>
          </a:p>
          <a:p>
            <a:pPr marL="457200" indent="-457200" defTabSz="457200">
              <a:buSzPct val="100000"/>
              <a:buChar char="❑"/>
              <a:defRPr sz="1800"/>
            </a:pPr>
            <a:r>
              <a:t>Community Mental Health: varied names – Individual Habilitation Plan, Individual Plan of Service, etc. </a:t>
            </a:r>
          </a:p>
        </p:txBody>
      </p:sp>
      <p:sp>
        <p:nvSpPr>
          <p:cNvPr id="158" name="Line"/>
          <p:cNvSpPr/>
          <p:nvPr/>
        </p:nvSpPr>
        <p:spPr>
          <a:xfrm>
            <a:off x="1524000" y="1752599"/>
            <a:ext cx="6858000" cy="76202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1" name="Bumps in the Road…"/>
          <p:cNvSpPr/>
          <p:nvPr/>
        </p:nvSpPr>
        <p:spPr>
          <a:xfrm>
            <a:off x="2133600" y="381000"/>
            <a:ext cx="4876800" cy="1087262"/>
          </a:xfrm>
          <a:prstGeom prst="rect">
            <a:avLst/>
          </a:prstGeom>
          <a:solidFill>
            <a:srgbClr val="FFF0B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3200">
                <a:latin typeface="+mj-lt"/>
                <a:ea typeface="+mj-ea"/>
                <a:cs typeface="+mj-cs"/>
                <a:sym typeface="Arial"/>
              </a:defRPr>
            </a:pPr>
            <a:r>
              <a:t>Bumps in the Road</a:t>
            </a:r>
          </a:p>
          <a:p>
            <a:pPr algn="ctr" defTabSz="457200">
              <a:defRPr b="1" sz="1800">
                <a:latin typeface="+mj-lt"/>
                <a:ea typeface="+mj-ea"/>
                <a:cs typeface="+mj-cs"/>
                <a:sym typeface="Arial"/>
              </a:defRPr>
            </a:pPr>
            <a:r>
              <a:t>No Child Left Behind</a:t>
            </a:r>
          </a:p>
          <a:p>
            <a:pPr algn="ctr" defTabSz="457200">
              <a:defRPr b="1" sz="1800">
                <a:latin typeface="+mj-lt"/>
                <a:ea typeface="+mj-ea"/>
                <a:cs typeface="+mj-cs"/>
                <a:sym typeface="Arial"/>
              </a:defRPr>
            </a:pPr>
            <a:r>
              <a:t>&amp; Students with Special Needs</a:t>
            </a:r>
          </a:p>
        </p:txBody>
      </p:sp>
      <p:sp>
        <p:nvSpPr>
          <p:cNvPr id="162" name="Requires 100% of students pass a standardized test by 2014…"/>
          <p:cNvSpPr txBox="1"/>
          <p:nvPr/>
        </p:nvSpPr>
        <p:spPr>
          <a:xfrm>
            <a:off x="655319" y="2209800"/>
            <a:ext cx="7833361" cy="3749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Char char="❑"/>
              <a:defRPr sz="2000"/>
            </a:pPr>
            <a:r>
              <a:t>Requires 100% of students pass a standardized test by 2014</a:t>
            </a:r>
          </a:p>
          <a:p>
            <a:pPr marL="457200" indent="-457200" defTabSz="457200">
              <a:buSzPct val="100000"/>
              <a:buChar char="❑"/>
              <a:defRPr sz="2000"/>
            </a:pPr>
            <a:r>
              <a:t>Includes all sub-groups, including dominant language learners and students with disabilities</a:t>
            </a:r>
          </a:p>
          <a:p>
            <a:pPr marL="457200" indent="-457200" defTabSz="457200">
              <a:buSzPct val="100000"/>
              <a:buChar char="❑"/>
              <a:defRPr sz="2000"/>
            </a:pPr>
            <a:r>
              <a:t>No more than 2% of students with disabilities can use an alternative assessment</a:t>
            </a:r>
          </a:p>
          <a:p>
            <a:pPr marL="457200" indent="-457200" defTabSz="457200">
              <a:buSzPct val="100000"/>
              <a:buChar char="❑"/>
              <a:defRPr sz="2000"/>
            </a:pPr>
            <a:r>
              <a:t>Some educators fear that having students with special needs in their classes will pull their test scores down</a:t>
            </a:r>
          </a:p>
          <a:p>
            <a:pPr marL="457200" indent="-457200" defTabSz="457200">
              <a:buSzPct val="100000"/>
              <a:buChar char="❑"/>
              <a:defRPr sz="2000"/>
            </a:pPr>
            <a:r>
              <a:t>Other districts have moved towards inclusive teaching to make sure students get the needed content</a:t>
            </a:r>
          </a:p>
          <a:p>
            <a:pPr marL="457200" indent="-457200" defTabSz="457200">
              <a:buSzPct val="100000"/>
              <a:buChar char="❑"/>
              <a:defRPr sz="2000"/>
            </a:pPr>
            <a:r>
              <a:t>When we use exemplary inclusive teaching practices more students will pass the standardized test</a:t>
            </a:r>
          </a:p>
        </p:txBody>
      </p:sp>
      <p:sp>
        <p:nvSpPr>
          <p:cNvPr id="163" name="Line"/>
          <p:cNvSpPr/>
          <p:nvPr/>
        </p:nvSpPr>
        <p:spPr>
          <a:xfrm>
            <a:off x="685800" y="1828800"/>
            <a:ext cx="79248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6" name="Special Education"/>
          <p:cNvSpPr/>
          <p:nvPr/>
        </p:nvSpPr>
        <p:spPr>
          <a:xfrm>
            <a:off x="1295400" y="533400"/>
            <a:ext cx="7010400" cy="548045"/>
          </a:xfrm>
          <a:prstGeom prst="rect">
            <a:avLst/>
          </a:prstGeom>
          <a:solidFill>
            <a:srgbClr val="BBB5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32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Special Education </a:t>
            </a:r>
          </a:p>
        </p:txBody>
      </p:sp>
      <p:sp>
        <p:nvSpPr>
          <p:cNvPr id="167" name="Referral for Special Education Services…"/>
          <p:cNvSpPr txBox="1"/>
          <p:nvPr/>
        </p:nvSpPr>
        <p:spPr>
          <a:xfrm>
            <a:off x="1722120" y="2133600"/>
            <a:ext cx="6156960" cy="2484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Referral for Special Education Services</a:t>
            </a:r>
          </a:p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Interdisciplinary evaluation</a:t>
            </a:r>
          </a:p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Tier I supports - Collaboration between General and Special Education</a:t>
            </a:r>
          </a:p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Individualized Education Plan </a:t>
            </a:r>
          </a:p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Behavioral Intervention Plan</a:t>
            </a:r>
          </a:p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Individual Transition Plan (ITP)</a:t>
            </a:r>
            <a:r>
              <a:rPr b="1"/>
              <a:t> </a:t>
            </a:r>
            <a:r>
              <a:t> </a:t>
            </a:r>
          </a:p>
          <a:p>
            <a:pPr marL="457200" indent="-457200" defTabSz="457200">
              <a:buSzPct val="10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68" name="Line"/>
          <p:cNvSpPr/>
          <p:nvPr/>
        </p:nvSpPr>
        <p:spPr>
          <a:xfrm>
            <a:off x="1676399" y="1676399"/>
            <a:ext cx="6096002" cy="1589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73" name="Group"/>
          <p:cNvGrpSpPr/>
          <p:nvPr/>
        </p:nvGrpSpPr>
        <p:grpSpPr>
          <a:xfrm>
            <a:off x="1600199" y="228600"/>
            <a:ext cx="5554664" cy="609601"/>
            <a:chOff x="0" y="0"/>
            <a:chExt cx="5554662" cy="609600"/>
          </a:xfrm>
        </p:grpSpPr>
        <p:sp>
          <p:nvSpPr>
            <p:cNvPr id="171" name="Rectangle"/>
            <p:cNvSpPr/>
            <p:nvPr/>
          </p:nvSpPr>
          <p:spPr>
            <a:xfrm>
              <a:off x="-1" y="0"/>
              <a:ext cx="5554664" cy="609600"/>
            </a:xfrm>
            <a:prstGeom prst="rect">
              <a:avLst/>
            </a:prstGeom>
            <a:solidFill>
              <a:srgbClr val="BBB5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 defTabSz="457200">
                <a:defRPr b="1" sz="2800">
                  <a:solidFill>
                    <a:srgbClr val="333399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2" name="Referral to Special Education"/>
            <p:cNvSpPr txBox="1"/>
            <p:nvPr/>
          </p:nvSpPr>
          <p:spPr>
            <a:xfrm>
              <a:off x="46036" y="122757"/>
              <a:ext cx="5462590" cy="486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b">
              <a:spAutoFit/>
            </a:bodyPr>
            <a:lstStyle>
              <a:lvl1pPr algn="ctr" defTabSz="457200">
                <a:defRPr b="1" sz="2800"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Referral to Special Education</a:t>
              </a:r>
            </a:p>
          </p:txBody>
        </p:sp>
      </p:grpSp>
      <p:sp>
        <p:nvSpPr>
          <p:cNvPr id="174" name="Interdisciplinary Evaluation…"/>
          <p:cNvSpPr txBox="1"/>
          <p:nvPr/>
        </p:nvSpPr>
        <p:spPr>
          <a:xfrm>
            <a:off x="1417636" y="1143000"/>
            <a:ext cx="6080128" cy="4364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/>
          <a:p>
            <a:pPr marL="342900" indent="-342900" defTabSz="457200">
              <a:spcBef>
                <a:spcPts val="400"/>
              </a:spcBef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	</a:t>
            </a:r>
            <a:r>
              <a:rPr b="1"/>
              <a:t>Interdisciplinary Evaluation</a:t>
            </a:r>
            <a:endParaRPr b="1"/>
          </a:p>
          <a:p>
            <a:pPr lvl="1" marL="285750" indent="171450" defTabSz="457200">
              <a:spcBef>
                <a:spcPts val="400"/>
              </a:spcBef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Minimally includes </a:t>
            </a:r>
          </a:p>
          <a:p>
            <a:pPr lvl="2" marL="1143000" indent="-228600" defTabSz="457200">
              <a:spcBef>
                <a:spcPts val="400"/>
              </a:spcBef>
              <a:buClr>
                <a:srgbClr val="3333CC"/>
              </a:buClr>
              <a:buSzPct val="50000"/>
              <a:buChar char="■"/>
              <a:defRPr sz="2000">
                <a:latin typeface="+mj-lt"/>
                <a:ea typeface="+mj-ea"/>
                <a:cs typeface="+mj-cs"/>
                <a:sym typeface="Arial"/>
              </a:defRPr>
            </a:pPr>
            <a:r>
              <a:t>Individualized IQ test </a:t>
            </a:r>
          </a:p>
          <a:p>
            <a:pPr lvl="2" marL="1143000" indent="-228600" defTabSz="457200">
              <a:spcBef>
                <a:spcPts val="400"/>
              </a:spcBef>
              <a:buClr>
                <a:srgbClr val="3333CC"/>
              </a:buClr>
              <a:buSzPct val="50000"/>
              <a:buChar char="■"/>
              <a:defRPr sz="2000">
                <a:latin typeface="+mj-lt"/>
                <a:ea typeface="+mj-ea"/>
                <a:cs typeface="+mj-cs"/>
                <a:sym typeface="Arial"/>
              </a:defRPr>
            </a:pPr>
            <a:r>
              <a:t>Standardized test of academic achievement</a:t>
            </a:r>
          </a:p>
          <a:p>
            <a:pPr lvl="2" marL="1143000" indent="-228600" defTabSz="457200">
              <a:spcBef>
                <a:spcPts val="400"/>
              </a:spcBef>
              <a:buClr>
                <a:srgbClr val="3333CC"/>
              </a:buClr>
              <a:buSzPct val="50000"/>
              <a:buChar char="■"/>
              <a:defRPr sz="2000">
                <a:latin typeface="+mj-lt"/>
                <a:ea typeface="+mj-ea"/>
                <a:cs typeface="+mj-cs"/>
                <a:sym typeface="Arial"/>
              </a:defRPr>
            </a:pPr>
            <a:r>
              <a:t>Teacher reports</a:t>
            </a:r>
          </a:p>
          <a:p>
            <a:pPr lvl="2" marL="1143000" indent="-228600" defTabSz="457200">
              <a:spcBef>
                <a:spcPts val="400"/>
              </a:spcBef>
              <a:buClr>
                <a:srgbClr val="3333CC"/>
              </a:buClr>
              <a:buSzPct val="50000"/>
              <a:buChar char="■"/>
              <a:defRPr sz="2000">
                <a:latin typeface="+mj-lt"/>
                <a:ea typeface="+mj-ea"/>
                <a:cs typeface="+mj-cs"/>
                <a:sym typeface="Arial"/>
              </a:defRPr>
            </a:pPr>
            <a:r>
              <a:t>Parent information</a:t>
            </a:r>
          </a:p>
          <a:p>
            <a:pPr lvl="1" marL="285750" indent="171450" defTabSz="457200">
              <a:spcBef>
                <a:spcPts val="400"/>
              </a:spcBef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Additional information from specialists as needed</a:t>
            </a:r>
          </a:p>
          <a:p>
            <a:pPr lvl="1" marL="285750" indent="171450" defTabSz="457200">
              <a:spcBef>
                <a:spcPts val="400"/>
              </a:spcBef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Eligibility</a:t>
            </a:r>
          </a:p>
          <a:p>
            <a:pPr lvl="2" marL="1143000" indent="-228600" defTabSz="457200">
              <a:spcBef>
                <a:spcPts val="400"/>
              </a:spcBef>
              <a:buClr>
                <a:srgbClr val="3333CC"/>
              </a:buClr>
              <a:buSzPct val="50000"/>
              <a:buChar char="■"/>
              <a:defRPr sz="2000">
                <a:latin typeface="+mj-lt"/>
                <a:ea typeface="+mj-ea"/>
                <a:cs typeface="+mj-cs"/>
                <a:sym typeface="Arial"/>
              </a:defRPr>
            </a:pPr>
            <a:r>
              <a:t>Meets federal law requirements for disability category</a:t>
            </a:r>
          </a:p>
          <a:p>
            <a:pPr lvl="2" marL="1143000" indent="-228600" defTabSz="457200">
              <a:spcBef>
                <a:spcPts val="400"/>
              </a:spcBef>
              <a:buClr>
                <a:srgbClr val="3333CC"/>
              </a:buClr>
              <a:buSzPct val="50000"/>
              <a:buChar char="■"/>
              <a:defRPr sz="2000">
                <a:latin typeface="+mj-lt"/>
                <a:ea typeface="+mj-ea"/>
                <a:cs typeface="+mj-cs"/>
                <a:sym typeface="Arial"/>
              </a:defRPr>
            </a:pPr>
            <a:r>
              <a:t>Educational need for services</a:t>
            </a:r>
          </a:p>
        </p:txBody>
      </p:sp>
      <p:sp>
        <p:nvSpPr>
          <p:cNvPr id="175" name="Line"/>
          <p:cNvSpPr/>
          <p:nvPr/>
        </p:nvSpPr>
        <p:spPr>
          <a:xfrm>
            <a:off x="1752600" y="990600"/>
            <a:ext cx="59436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0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5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Class="entr" nodeType="after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9" dur="5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Class="entr" nodeType="after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3" dur="500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Class="entr" nodeType="after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7" dur="500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Class="entr" nodeType="after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1" dur="500"/>
                                        <p:tgtEl>
                                          <p:spTgt spid="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6" dur="500"/>
                                        <p:tgtEl>
                                          <p:spTgt spid="1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1" dur="500"/>
                                        <p:tgtEl>
                                          <p:spTgt spid="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Class="entr" nodeType="after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5" dur="500"/>
                                        <p:tgtEl>
                                          <p:spTgt spid="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Class="entr" nodeType="after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9" dur="500"/>
                                        <p:tgtEl>
                                          <p:spTgt spid="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54" dur="500"/>
                                        <p:tgtEl>
                                          <p:spTgt spid="1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80" name="Group"/>
          <p:cNvGrpSpPr/>
          <p:nvPr/>
        </p:nvGrpSpPr>
        <p:grpSpPr>
          <a:xfrm>
            <a:off x="1600200" y="381000"/>
            <a:ext cx="6802438" cy="685801"/>
            <a:chOff x="0" y="0"/>
            <a:chExt cx="6802437" cy="685800"/>
          </a:xfrm>
        </p:grpSpPr>
        <p:sp>
          <p:nvSpPr>
            <p:cNvPr id="178" name="Rectangle"/>
            <p:cNvSpPr/>
            <p:nvPr/>
          </p:nvSpPr>
          <p:spPr>
            <a:xfrm>
              <a:off x="0" y="0"/>
              <a:ext cx="6802438" cy="685800"/>
            </a:xfrm>
            <a:prstGeom prst="rect">
              <a:avLst/>
            </a:prstGeom>
            <a:solidFill>
              <a:srgbClr val="BBB5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 defTabSz="457200">
                <a:defRPr b="1" sz="2800">
                  <a:solidFill>
                    <a:srgbClr val="333399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79" name="Who is on the IEP TEAM?"/>
            <p:cNvSpPr txBox="1"/>
            <p:nvPr/>
          </p:nvSpPr>
          <p:spPr>
            <a:xfrm>
              <a:off x="46037" y="198957"/>
              <a:ext cx="6710364" cy="4868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b">
              <a:spAutoFit/>
            </a:bodyPr>
            <a:lstStyle>
              <a:lvl1pPr algn="ctr" defTabSz="457200">
                <a:defRPr b="1" sz="2800"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Who is on the IEP TEAM?</a:t>
              </a:r>
            </a:p>
          </p:txBody>
        </p:sp>
      </p:grpSp>
      <p:sp>
        <p:nvSpPr>
          <p:cNvPr id="181" name="Parents…"/>
          <p:cNvSpPr txBox="1"/>
          <p:nvPr/>
        </p:nvSpPr>
        <p:spPr>
          <a:xfrm>
            <a:off x="1722436" y="1752600"/>
            <a:ext cx="5807078" cy="2606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/>
          <a:p>
            <a:pPr marL="342900" indent="-342900" defTabSz="457200">
              <a:lnSpc>
                <a:spcPct val="90000"/>
              </a:lnSpc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Parents</a:t>
            </a:r>
          </a:p>
          <a:p>
            <a:pPr marL="342900" indent="-342900" defTabSz="457200">
              <a:lnSpc>
                <a:spcPct val="90000"/>
              </a:lnSpc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Regular education teacher  (if child is, or may be participating in regular education)</a:t>
            </a:r>
          </a:p>
          <a:p>
            <a:pPr marL="342900" indent="-342900" defTabSz="457200">
              <a:lnSpc>
                <a:spcPct val="90000"/>
              </a:lnSpc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Special education teacher</a:t>
            </a:r>
          </a:p>
          <a:p>
            <a:pPr marL="342900" indent="-342900" defTabSz="457200">
              <a:lnSpc>
                <a:spcPct val="90000"/>
              </a:lnSpc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Administrator</a:t>
            </a:r>
          </a:p>
          <a:p>
            <a:pPr marL="342900" indent="-342900" defTabSz="457200">
              <a:lnSpc>
                <a:spcPct val="90000"/>
              </a:lnSpc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Evaluator</a:t>
            </a:r>
          </a:p>
          <a:p>
            <a:pPr marL="342900" indent="-342900" defTabSz="457200">
              <a:lnSpc>
                <a:spcPct val="90000"/>
              </a:lnSpc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Others who have knowledge or special expertise regarding the child</a:t>
            </a:r>
          </a:p>
          <a:p>
            <a:pPr marL="342900" indent="-342900" defTabSz="457200">
              <a:lnSpc>
                <a:spcPct val="90000"/>
              </a:lnSpc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 child (when appropriate)</a:t>
            </a:r>
          </a:p>
        </p:txBody>
      </p:sp>
      <p:sp>
        <p:nvSpPr>
          <p:cNvPr id="182" name="Line"/>
          <p:cNvSpPr/>
          <p:nvPr/>
        </p:nvSpPr>
        <p:spPr>
          <a:xfrm>
            <a:off x="1752600" y="1295400"/>
            <a:ext cx="58674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87" name="Group"/>
          <p:cNvGrpSpPr/>
          <p:nvPr/>
        </p:nvGrpSpPr>
        <p:grpSpPr>
          <a:xfrm>
            <a:off x="1676400" y="304799"/>
            <a:ext cx="5888038" cy="1143002"/>
            <a:chOff x="0" y="0"/>
            <a:chExt cx="5888037" cy="1143000"/>
          </a:xfrm>
        </p:grpSpPr>
        <p:sp>
          <p:nvSpPr>
            <p:cNvPr id="185" name="Rectangle"/>
            <p:cNvSpPr/>
            <p:nvPr/>
          </p:nvSpPr>
          <p:spPr>
            <a:xfrm>
              <a:off x="0" y="-1"/>
              <a:ext cx="5888038" cy="1143002"/>
            </a:xfrm>
            <a:prstGeom prst="rect">
              <a:avLst/>
            </a:prstGeom>
            <a:solidFill>
              <a:srgbClr val="BBB5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 defTabSz="457200">
                <a:defRPr b="1" sz="2800">
                  <a:solidFill>
                    <a:srgbClr val="333399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86" name="STEPS in PREPARING  for an IEP"/>
            <p:cNvSpPr txBox="1"/>
            <p:nvPr/>
          </p:nvSpPr>
          <p:spPr>
            <a:xfrm>
              <a:off x="46037" y="249757"/>
              <a:ext cx="5795964" cy="8932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b">
              <a:spAutoFit/>
            </a:bodyPr>
            <a:lstStyle/>
            <a:p>
              <a:pPr algn="ctr" defTabSz="457200">
                <a:defRPr b="1"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STEPS in PREPARING</a:t>
              </a:r>
              <a:br/>
              <a:r>
                <a:t> for an IEP</a:t>
              </a:r>
            </a:p>
          </p:txBody>
        </p:sp>
      </p:grpSp>
      <p:sp>
        <p:nvSpPr>
          <p:cNvPr id="188" name="Identify the student’s strengths, challenges, and needs in your class.…"/>
          <p:cNvSpPr txBox="1"/>
          <p:nvPr/>
        </p:nvSpPr>
        <p:spPr>
          <a:xfrm>
            <a:off x="2103436" y="1905000"/>
            <a:ext cx="5349878" cy="2061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/>
          <a:p>
            <a:pPr marL="609600" indent="-609600" defTabSz="457200">
              <a:spcBef>
                <a:spcPts val="400"/>
              </a:spcBef>
              <a:buClr>
                <a:srgbClr val="3333CC"/>
              </a:buClr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Identify the student’s strengths, challenges, and needs in your class.</a:t>
            </a:r>
          </a:p>
          <a:p>
            <a:pPr marL="609600" indent="-609600" defTabSz="457200">
              <a:spcBef>
                <a:spcPts val="400"/>
              </a:spcBef>
              <a:buClr>
                <a:srgbClr val="3333CC"/>
              </a:buClr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Identify questions you have in order to understand the student’s needs and potential strategies in greater depth.</a:t>
            </a:r>
          </a:p>
          <a:p>
            <a:pPr marL="609600" indent="-609600" defTabSz="457200">
              <a:spcBef>
                <a:spcPts val="400"/>
              </a:spcBef>
              <a:buClr>
                <a:srgbClr val="3333CC"/>
              </a:buClr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List ideas you think might meet student needs.</a:t>
            </a:r>
          </a:p>
        </p:txBody>
      </p:sp>
      <p:sp>
        <p:nvSpPr>
          <p:cNvPr id="189" name="Line"/>
          <p:cNvSpPr/>
          <p:nvPr/>
        </p:nvSpPr>
        <p:spPr>
          <a:xfrm>
            <a:off x="2057400" y="1600200"/>
            <a:ext cx="52578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8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94" name="Group"/>
          <p:cNvGrpSpPr/>
          <p:nvPr/>
        </p:nvGrpSpPr>
        <p:grpSpPr>
          <a:xfrm>
            <a:off x="838200" y="304800"/>
            <a:ext cx="7793038" cy="609601"/>
            <a:chOff x="0" y="0"/>
            <a:chExt cx="7793037" cy="609600"/>
          </a:xfrm>
        </p:grpSpPr>
        <p:sp>
          <p:nvSpPr>
            <p:cNvPr id="192" name="Rectangle"/>
            <p:cNvSpPr/>
            <p:nvPr/>
          </p:nvSpPr>
          <p:spPr>
            <a:xfrm>
              <a:off x="0" y="0"/>
              <a:ext cx="7793038" cy="609600"/>
            </a:xfrm>
            <a:prstGeom prst="rect">
              <a:avLst/>
            </a:prstGeom>
            <a:solidFill>
              <a:srgbClr val="BBB5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 defTabSz="457200">
                <a:defRPr sz="2800">
                  <a:solidFill>
                    <a:srgbClr val="333399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193" name="The Individualized Education Plan"/>
            <p:cNvSpPr txBox="1"/>
            <p:nvPr/>
          </p:nvSpPr>
          <p:spPr>
            <a:xfrm>
              <a:off x="46037" y="122757"/>
              <a:ext cx="7700964" cy="4868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b">
              <a:spAutoFit/>
            </a:bodyPr>
            <a:lstStyle>
              <a:lvl1pPr algn="ctr" defTabSz="457200">
                <a:defRPr b="1" sz="2800"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The Individualized Education Plan</a:t>
              </a:r>
            </a:p>
          </p:txBody>
        </p:sp>
      </p:grpSp>
      <p:sp>
        <p:nvSpPr>
          <p:cNvPr id="195" name="Present level of performance…"/>
          <p:cNvSpPr txBox="1"/>
          <p:nvPr/>
        </p:nvSpPr>
        <p:spPr>
          <a:xfrm>
            <a:off x="1036637" y="1524000"/>
            <a:ext cx="3717927" cy="2704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/>
          <a:p>
            <a:pPr marL="342900" indent="-342900" defTabSz="457200"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Present level of performance</a:t>
            </a:r>
          </a:p>
          <a:p>
            <a:pPr marL="342900" indent="-342900" defTabSz="457200"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Measurable annual goals</a:t>
            </a:r>
          </a:p>
          <a:p>
            <a:pPr marL="342900" indent="-342900" defTabSz="457200"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Special education and related services</a:t>
            </a:r>
          </a:p>
          <a:p>
            <a:pPr marL="342900" indent="-342900" defTabSz="457200"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Modifications for and participation in statewide assessments of student achievement</a:t>
            </a:r>
          </a:p>
        </p:txBody>
      </p:sp>
      <p:sp>
        <p:nvSpPr>
          <p:cNvPr id="196" name="Explanation of extent to which student will not participate in regular education…"/>
          <p:cNvSpPr txBox="1"/>
          <p:nvPr/>
        </p:nvSpPr>
        <p:spPr>
          <a:xfrm>
            <a:off x="4846637" y="1600200"/>
            <a:ext cx="3717927" cy="2442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/>
          <a:p>
            <a:pPr marL="342900" indent="-342900" defTabSz="457200">
              <a:lnSpc>
                <a:spcPct val="90000"/>
              </a:lnSpc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Explanation of extent to which student will not participate in regular education</a:t>
            </a:r>
          </a:p>
          <a:p>
            <a:pPr marL="342900" indent="-342900" defTabSz="457200">
              <a:lnSpc>
                <a:spcPct val="90000"/>
              </a:lnSpc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Date services will begin</a:t>
            </a:r>
          </a:p>
          <a:p>
            <a:pPr marL="342900" indent="-342900" defTabSz="457200">
              <a:lnSpc>
                <a:spcPct val="90000"/>
              </a:lnSpc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Transition services needed (beginning at age 14)</a:t>
            </a:r>
          </a:p>
          <a:p>
            <a:pPr marL="342900" indent="-342900" defTabSz="457200">
              <a:lnSpc>
                <a:spcPct val="90000"/>
              </a:lnSpc>
              <a:spcBef>
                <a:spcPts val="400"/>
              </a:spcBef>
              <a:buClr>
                <a:srgbClr val="3333CC"/>
              </a:buClr>
              <a:buSzPct val="60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How progress will be measured and how parents will be informed</a:t>
            </a:r>
          </a:p>
        </p:txBody>
      </p:sp>
      <p:sp>
        <p:nvSpPr>
          <p:cNvPr id="197" name="Line"/>
          <p:cNvSpPr/>
          <p:nvPr/>
        </p:nvSpPr>
        <p:spPr>
          <a:xfrm>
            <a:off x="990600" y="1143000"/>
            <a:ext cx="73914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6" grpId="2"/>
      <p:bldP build="p" bldLvl="5" animBg="1" rev="0" advAuto="0" spid="19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02" name="Group"/>
          <p:cNvGrpSpPr/>
          <p:nvPr/>
        </p:nvGrpSpPr>
        <p:grpSpPr>
          <a:xfrm>
            <a:off x="914400" y="457200"/>
            <a:ext cx="7793038" cy="685801"/>
            <a:chOff x="0" y="0"/>
            <a:chExt cx="7793037" cy="685800"/>
          </a:xfrm>
        </p:grpSpPr>
        <p:sp>
          <p:nvSpPr>
            <p:cNvPr id="200" name="Rectangle"/>
            <p:cNvSpPr/>
            <p:nvPr/>
          </p:nvSpPr>
          <p:spPr>
            <a:xfrm>
              <a:off x="0" y="0"/>
              <a:ext cx="7793038" cy="685800"/>
            </a:xfrm>
            <a:prstGeom prst="rect">
              <a:avLst/>
            </a:prstGeom>
            <a:solidFill>
              <a:srgbClr val="BBB5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 defTabSz="457200">
                <a:defRPr b="1" sz="2800">
                  <a:solidFill>
                    <a:srgbClr val="333399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1" name="KEYS to Successful IEPs"/>
            <p:cNvSpPr txBox="1"/>
            <p:nvPr/>
          </p:nvSpPr>
          <p:spPr>
            <a:xfrm>
              <a:off x="46037" y="198957"/>
              <a:ext cx="7700964" cy="4868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b">
              <a:spAutoFit/>
            </a:bodyPr>
            <a:lstStyle>
              <a:lvl1pPr algn="ctr" defTabSz="457200">
                <a:defRPr b="1" sz="2800"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KEYS to Successful IEPs</a:t>
              </a:r>
            </a:p>
          </p:txBody>
        </p:sp>
      </p:grpSp>
      <p:sp>
        <p:nvSpPr>
          <p:cNvPr id="203" name="Work step-by-step as a problem solving group.…"/>
          <p:cNvSpPr txBox="1"/>
          <p:nvPr/>
        </p:nvSpPr>
        <p:spPr>
          <a:xfrm>
            <a:off x="2027237" y="1600200"/>
            <a:ext cx="5273676" cy="2170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/>
          <a:p>
            <a:pPr marL="342900" indent="-342900" defTabSz="457200">
              <a:spcBef>
                <a:spcPts val="400"/>
              </a:spcBef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Work step-by-step as a problem solving group. </a:t>
            </a:r>
          </a:p>
          <a:p>
            <a:pPr lvl="1" marL="742950" indent="-285750" defTabSz="457200">
              <a:spcBef>
                <a:spcPts val="400"/>
              </a:spcBef>
              <a:buClr>
                <a:srgbClr val="FF0000"/>
              </a:buClr>
              <a:buSzPct val="55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Do not assume a particular disability means a particular type of service</a:t>
            </a:r>
          </a:p>
          <a:p>
            <a:pPr marL="342900" indent="-342900" defTabSz="457200">
              <a:spcBef>
                <a:spcPts val="400"/>
              </a:spcBef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Promote student ownership of their IEPs</a:t>
            </a:r>
          </a:p>
          <a:p>
            <a:pPr lvl="1" marL="742950" indent="-285750" defTabSz="457200">
              <a:spcBef>
                <a:spcPts val="400"/>
              </a:spcBef>
              <a:buClr>
                <a:srgbClr val="FF0000"/>
              </a:buClr>
              <a:buSzPct val="55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Encourage participation at IEP meetings</a:t>
            </a:r>
          </a:p>
          <a:p>
            <a:pPr lvl="1" marL="742950" indent="-285750" defTabSz="457200">
              <a:spcBef>
                <a:spcPts val="400"/>
              </a:spcBef>
              <a:buClr>
                <a:srgbClr val="FF0000"/>
              </a:buClr>
              <a:buSzPct val="55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The IEP is a tool to help a student meet his or her goals</a:t>
            </a:r>
          </a:p>
        </p:txBody>
      </p:sp>
      <p:sp>
        <p:nvSpPr>
          <p:cNvPr id="204" name="Line"/>
          <p:cNvSpPr/>
          <p:nvPr/>
        </p:nvSpPr>
        <p:spPr>
          <a:xfrm>
            <a:off x="1981200" y="1295400"/>
            <a:ext cx="58674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0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5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0" dur="5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5" dur="500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0" dur="500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3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09" name="Group"/>
          <p:cNvGrpSpPr/>
          <p:nvPr/>
        </p:nvGrpSpPr>
        <p:grpSpPr>
          <a:xfrm>
            <a:off x="838200" y="838200"/>
            <a:ext cx="7772400" cy="4876800"/>
            <a:chOff x="0" y="0"/>
            <a:chExt cx="7772400" cy="4876800"/>
          </a:xfrm>
        </p:grpSpPr>
        <p:sp>
          <p:nvSpPr>
            <p:cNvPr id="207" name="Rectangle"/>
            <p:cNvSpPr/>
            <p:nvPr/>
          </p:nvSpPr>
          <p:spPr>
            <a:xfrm>
              <a:off x="0" y="0"/>
              <a:ext cx="7772400" cy="4876800"/>
            </a:xfrm>
            <a:prstGeom prst="rect">
              <a:avLst/>
            </a:prstGeom>
            <a:solidFill>
              <a:srgbClr val="BBB5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spcBef>
                  <a:spcPts val="400"/>
                </a:spcBef>
                <a:defRPr sz="1800"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08" name="Mediation, Hearings, and Appeals…"/>
            <p:cNvSpPr txBox="1"/>
            <p:nvPr/>
          </p:nvSpPr>
          <p:spPr>
            <a:xfrm>
              <a:off x="46037" y="0"/>
              <a:ext cx="7680326" cy="31107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t">
              <a:spAutoFit/>
            </a:bodyPr>
            <a:lstStyle/>
            <a:p>
              <a:pPr marL="609600" indent="-609600" algn="ctr" defTabSz="457200">
                <a:spcBef>
                  <a:spcPts val="600"/>
                </a:spcBef>
                <a:defRPr b="1" sz="2800">
                  <a:latin typeface="+mj-lt"/>
                  <a:ea typeface="+mj-ea"/>
                  <a:cs typeface="+mj-cs"/>
                  <a:sym typeface="Arial"/>
                </a:defRPr>
              </a:pPr>
              <a:r>
                <a:t>Mediation, Hearings, and Appeals</a:t>
              </a:r>
            </a:p>
            <a:p>
              <a:pPr marL="609600" indent="-609600" algn="ctr" defTabSz="457200">
                <a:spcBef>
                  <a:spcPts val="400"/>
                </a:spcBef>
                <a:defRPr b="1" sz="1800">
                  <a:latin typeface="+mj-lt"/>
                  <a:ea typeface="+mj-ea"/>
                  <a:cs typeface="+mj-cs"/>
                  <a:sym typeface="Arial"/>
                </a:defRPr>
              </a:pPr>
            </a:p>
            <a:p>
              <a:pPr lvl="1" marL="990600" indent="-266700" defTabSz="457200">
                <a:spcBef>
                  <a:spcPts val="400"/>
                </a:spcBef>
                <a:buClr>
                  <a:srgbClr val="FF0000"/>
                </a:buClr>
                <a:buSzPct val="55000"/>
                <a:buChar char="■"/>
                <a:defRPr b="1"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Mediation *</a:t>
              </a:r>
              <a:r>
                <a:rPr b="0"/>
                <a:t> process by which parents and school representatives come together with a facilitator of dialogue and discussion</a:t>
              </a:r>
            </a:p>
            <a:p>
              <a:pPr lvl="1" marL="990600" indent="-266700" defTabSz="457200">
                <a:spcBef>
                  <a:spcPts val="400"/>
                </a:spcBef>
                <a:buClr>
                  <a:srgbClr val="FF0000"/>
                </a:buClr>
                <a:buSzPct val="55000"/>
                <a:buChar char="■"/>
                <a:defRPr b="1"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Impartial Hearing</a:t>
              </a:r>
              <a:r>
                <a:rPr b="0"/>
                <a:t> * quasi-judicial meeting heard by a court appointed hearing officer who listens to the parents and school district information and makes a decision</a:t>
              </a:r>
            </a:p>
            <a:p>
              <a:pPr lvl="1" marL="990600" indent="-266700" defTabSz="457200">
                <a:spcBef>
                  <a:spcPts val="400"/>
                </a:spcBef>
                <a:buClr>
                  <a:srgbClr val="FF0000"/>
                </a:buClr>
                <a:buSzPct val="55000"/>
                <a:buChar char="■"/>
                <a:defRPr b="1" sz="1800">
                  <a:latin typeface="+mj-lt"/>
                  <a:ea typeface="+mj-ea"/>
                  <a:cs typeface="+mj-cs"/>
                  <a:sym typeface="Arial"/>
                </a:defRPr>
              </a:pPr>
              <a:r>
                <a:t>Appeal </a:t>
              </a:r>
              <a:r>
                <a:rPr b="0"/>
                <a:t>* the decision of the hearing officer may be appealed to federal court</a:t>
              </a:r>
            </a:p>
          </p:txBody>
        </p:sp>
      </p:grpSp>
      <p:sp>
        <p:nvSpPr>
          <p:cNvPr id="210" name="Line"/>
          <p:cNvSpPr/>
          <p:nvPr/>
        </p:nvSpPr>
        <p:spPr>
          <a:xfrm>
            <a:off x="1676400" y="1524000"/>
            <a:ext cx="64008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15" name="Group"/>
          <p:cNvGrpSpPr/>
          <p:nvPr/>
        </p:nvGrpSpPr>
        <p:grpSpPr>
          <a:xfrm>
            <a:off x="838200" y="533400"/>
            <a:ext cx="7793038" cy="581026"/>
            <a:chOff x="0" y="0"/>
            <a:chExt cx="7793037" cy="581025"/>
          </a:xfrm>
        </p:grpSpPr>
        <p:sp>
          <p:nvSpPr>
            <p:cNvPr id="213" name="Rectangle"/>
            <p:cNvSpPr/>
            <p:nvPr/>
          </p:nvSpPr>
          <p:spPr>
            <a:xfrm>
              <a:off x="0" y="0"/>
              <a:ext cx="7793038" cy="581025"/>
            </a:xfrm>
            <a:prstGeom prst="rect">
              <a:avLst/>
            </a:prstGeom>
            <a:solidFill>
              <a:srgbClr val="BBB5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defTabSz="457200">
                <a:defRPr b="1" sz="4000">
                  <a:solidFill>
                    <a:srgbClr val="333399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214" name="In addition the IEP may contain..."/>
            <p:cNvSpPr txBox="1"/>
            <p:nvPr/>
          </p:nvSpPr>
          <p:spPr>
            <a:xfrm>
              <a:off x="46037" y="94182"/>
              <a:ext cx="7700964" cy="4868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b">
              <a:spAutoFit/>
            </a:bodyPr>
            <a:lstStyle>
              <a:lvl1pPr defTabSz="457200">
                <a:defRPr b="1" sz="2800"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In addition the IEP may contain...</a:t>
              </a:r>
            </a:p>
          </p:txBody>
        </p:sp>
      </p:grpSp>
      <p:sp>
        <p:nvSpPr>
          <p:cNvPr id="216" name="A Behavior Intervention Plan (BIP)…"/>
          <p:cNvSpPr txBox="1"/>
          <p:nvPr/>
        </p:nvSpPr>
        <p:spPr>
          <a:xfrm>
            <a:off x="884237" y="1676400"/>
            <a:ext cx="7680326" cy="2922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/>
          <a:p>
            <a:pPr marL="342900" indent="-342900" defTabSz="457200">
              <a:lnSpc>
                <a:spcPct val="90000"/>
              </a:lnSpc>
              <a:spcBef>
                <a:spcPts val="400"/>
              </a:spcBef>
              <a:defRPr b="1" sz="1800">
                <a:latin typeface="+mj-lt"/>
                <a:ea typeface="+mj-ea"/>
                <a:cs typeface="+mj-cs"/>
                <a:sym typeface="Arial"/>
              </a:defRPr>
            </a:pPr>
            <a:r>
              <a:t>A Behavior Intervention Plan (BIP)</a:t>
            </a:r>
          </a:p>
          <a:p>
            <a:pPr lvl="1" marL="742950" indent="-285750" defTabSz="45720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55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Students who have behavioral challenges</a:t>
            </a:r>
          </a:p>
          <a:p>
            <a:pPr lvl="1" marL="742950" indent="-285750" defTabSz="45720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55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Manifestation Determination Review</a:t>
            </a:r>
          </a:p>
          <a:p>
            <a:pPr lvl="2" marL="228600" indent="685800" defTabSz="457200">
              <a:lnSpc>
                <a:spcPct val="90000"/>
              </a:lnSpc>
              <a:spcBef>
                <a:spcPts val="400"/>
              </a:spcBef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   </a:t>
            </a:r>
            <a:r>
              <a:rPr sz="2000"/>
              <a:t>Multidisciplinary team reviews whether or not behavioral issues are directly related to the disability of the student. If behavior is related, a BIP must be developed</a:t>
            </a:r>
            <a:endParaRPr sz="2000"/>
          </a:p>
          <a:p>
            <a:pPr marL="342900" indent="-342900" defTabSz="457200">
              <a:lnSpc>
                <a:spcPct val="90000"/>
              </a:lnSpc>
              <a:spcBef>
                <a:spcPts val="400"/>
              </a:spcBef>
              <a:defRPr b="1" sz="1800">
                <a:latin typeface="+mj-lt"/>
                <a:ea typeface="+mj-ea"/>
                <a:cs typeface="+mj-cs"/>
                <a:sym typeface="Arial"/>
              </a:defRPr>
            </a:pPr>
            <a:r>
              <a:t>An Individual Transition Plan (ITP)</a:t>
            </a:r>
          </a:p>
          <a:p>
            <a:pPr lvl="1" marL="742950" indent="-285750" defTabSz="45720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55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Required component of IEP beginning at age 14</a:t>
            </a:r>
          </a:p>
          <a:p>
            <a:pPr lvl="1" marL="742950" indent="-285750" defTabSz="457200">
              <a:lnSpc>
                <a:spcPct val="90000"/>
              </a:lnSpc>
              <a:spcBef>
                <a:spcPts val="400"/>
              </a:spcBef>
              <a:buClr>
                <a:srgbClr val="FF0000"/>
              </a:buClr>
              <a:buSzPct val="55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Tool that establishes collaborative relationship between the school and adult service agencies</a:t>
            </a:r>
          </a:p>
        </p:txBody>
      </p:sp>
      <p:sp>
        <p:nvSpPr>
          <p:cNvPr id="217" name="Line"/>
          <p:cNvSpPr/>
          <p:nvPr/>
        </p:nvSpPr>
        <p:spPr>
          <a:xfrm>
            <a:off x="914400" y="1371600"/>
            <a:ext cx="76200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9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9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9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9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Class="entr" nodeType="afterEffect" presetSubtype="9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9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9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clickEffect" presetSubtype="9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" name="Individual Differentiation and Interventions…"/>
          <p:cNvSpPr txBox="1"/>
          <p:nvPr/>
        </p:nvSpPr>
        <p:spPr>
          <a:xfrm>
            <a:off x="2203581" y="609600"/>
            <a:ext cx="4752713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b="1" sz="1800">
                <a:latin typeface="+mj-lt"/>
                <a:ea typeface="+mj-ea"/>
                <a:cs typeface="+mj-cs"/>
                <a:sym typeface="Arial"/>
              </a:defRPr>
            </a:pPr>
            <a:r>
              <a:t>Individual Differentiation and Interventions</a:t>
            </a:r>
          </a:p>
          <a:p>
            <a:pPr algn="ctr" defTabSz="457200">
              <a:defRPr b="1" sz="1800">
                <a:latin typeface="+mj-lt"/>
                <a:ea typeface="+mj-ea"/>
                <a:cs typeface="+mj-cs"/>
                <a:sym typeface="Arial"/>
              </a:defRPr>
            </a:pPr>
            <a:r>
              <a:t>For Students with Learning Challenges</a:t>
            </a:r>
          </a:p>
        </p:txBody>
      </p:sp>
      <p:sp>
        <p:nvSpPr>
          <p:cNvPr id="39" name="Line"/>
          <p:cNvSpPr/>
          <p:nvPr/>
        </p:nvSpPr>
        <p:spPr>
          <a:xfrm>
            <a:off x="1143000" y="1752600"/>
            <a:ext cx="70104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40" name="Understand student needs and explore strategies to help. 6 steps:…"/>
          <p:cNvSpPr txBox="1"/>
          <p:nvPr/>
        </p:nvSpPr>
        <p:spPr>
          <a:xfrm>
            <a:off x="914400" y="1828800"/>
            <a:ext cx="7467600" cy="3474031"/>
          </a:xfrm>
          <a:prstGeom prst="rect">
            <a:avLst/>
          </a:prstGeom>
          <a:solidFill>
            <a:srgbClr val="E9EC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Understand student needs and explore strategies to help. 6 steps: </a:t>
            </a:r>
            <a:endParaRPr sz="1400"/>
          </a:p>
          <a:p>
            <a:pPr marL="457200" indent="-457200" defTabSz="457200">
              <a:defRPr sz="1400">
                <a:latin typeface="+mj-lt"/>
                <a:ea typeface="+mj-ea"/>
                <a:cs typeface="+mj-cs"/>
                <a:sym typeface="Arial"/>
              </a:defRPr>
            </a:pPr>
          </a:p>
          <a:p>
            <a:pPr marL="457200" indent="-457200" defTabSz="457200">
              <a:buSzPct val="100000"/>
              <a:buAutoNum type="arabicPeriod" startAt="1"/>
              <a:defRPr sz="2000">
                <a:latin typeface="+mj-lt"/>
                <a:ea typeface="+mj-ea"/>
                <a:cs typeface="+mj-cs"/>
                <a:sym typeface="Arial"/>
              </a:defRPr>
            </a:pPr>
            <a:r>
              <a:t>Develop a profile of the strengths and needs of the student</a:t>
            </a:r>
          </a:p>
          <a:p>
            <a:pPr marL="457200" indent="-457200" defTabSz="457200">
              <a:buSzPct val="100000"/>
              <a:buAutoNum type="arabicPeriod" startAt="1"/>
              <a:defRPr sz="2000">
                <a:latin typeface="+mj-lt"/>
                <a:ea typeface="+mj-ea"/>
                <a:cs typeface="+mj-cs"/>
                <a:sym typeface="Arial"/>
              </a:defRPr>
            </a:pPr>
            <a:r>
              <a:t>Gather information that helps us understand the needs of the student through student-centered observations, student work, and input from parents and others</a:t>
            </a:r>
          </a:p>
          <a:p>
            <a:pPr marL="457200" indent="-457200" defTabSz="457200">
              <a:buSzPct val="100000"/>
              <a:buAutoNum type="arabicPeriod" startAt="1"/>
              <a:defRPr sz="2000">
                <a:latin typeface="+mj-lt"/>
                <a:ea typeface="+mj-ea"/>
                <a:cs typeface="+mj-cs"/>
                <a:sym typeface="Arial"/>
              </a:defRPr>
            </a:pPr>
            <a:r>
              <a:t>Articulate a theory regarding the student’s challenges and needs </a:t>
            </a:r>
          </a:p>
          <a:p>
            <a:pPr marL="457200" indent="-457200" defTabSz="457200">
              <a:buSzPct val="100000"/>
              <a:buAutoNum type="arabicPeriod" startAt="1"/>
              <a:defRPr sz="2000">
                <a:latin typeface="+mj-lt"/>
                <a:ea typeface="+mj-ea"/>
                <a:cs typeface="+mj-cs"/>
                <a:sym typeface="Arial"/>
              </a:defRPr>
            </a:pPr>
            <a:r>
              <a:t>Identify strategies that have potential to assist the student</a:t>
            </a:r>
          </a:p>
          <a:p>
            <a:pPr marL="457200" indent="-457200" defTabSz="457200">
              <a:buSzPct val="100000"/>
              <a:buAutoNum type="arabicPeriod" startAt="1"/>
              <a:defRPr sz="2000">
                <a:latin typeface="+mj-lt"/>
                <a:ea typeface="+mj-ea"/>
                <a:cs typeface="+mj-cs"/>
                <a:sym typeface="Arial"/>
              </a:defRPr>
            </a:pPr>
            <a:r>
              <a:t>Use these strategies while collecting information and data to see how well they are working</a:t>
            </a:r>
          </a:p>
          <a:p>
            <a:pPr marL="457200" indent="-457200" defTabSz="457200">
              <a:buSzPct val="100000"/>
              <a:buAutoNum type="arabicPeriod" startAt="1"/>
              <a:defRPr sz="2000">
                <a:latin typeface="+mj-lt"/>
                <a:ea typeface="+mj-ea"/>
                <a:cs typeface="+mj-cs"/>
                <a:sym typeface="Arial"/>
              </a:defRPr>
            </a:pPr>
            <a:r>
              <a:t>Review the information and make needed changes.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lide Number"/>
          <p:cNvSpPr txBox="1"/>
          <p:nvPr>
            <p:ph type="sldNum" sz="quarter" idx="2"/>
          </p:nvPr>
        </p:nvSpPr>
        <p:spPr>
          <a:xfrm>
            <a:off x="4422869" y="6550660"/>
            <a:ext cx="29826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0" name="Back Pack…"/>
          <p:cNvSpPr txBox="1"/>
          <p:nvPr/>
        </p:nvSpPr>
        <p:spPr>
          <a:xfrm>
            <a:off x="1036319" y="469899"/>
            <a:ext cx="6156961" cy="2111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2800">
                <a:latin typeface="+mj-lt"/>
                <a:ea typeface="+mj-ea"/>
                <a:cs typeface="+mj-cs"/>
                <a:sym typeface="Arial"/>
              </a:defRPr>
            </a:pPr>
            <a:r>
              <a:t>Back Pack</a:t>
            </a:r>
          </a:p>
          <a:p>
            <a:pPr algn="ctr" defTabSz="457200">
              <a:defRPr b="1" i="1" sz="2800">
                <a:latin typeface="+mj-lt"/>
                <a:ea typeface="+mj-ea"/>
                <a:cs typeface="+mj-cs"/>
                <a:sym typeface="Arial"/>
              </a:defRPr>
            </a:pPr>
            <a:r>
              <a:t>Language, Culture, and Individualized Differentiation</a:t>
            </a:r>
          </a:p>
          <a:p>
            <a:pPr algn="ctr" defTabSz="457200">
              <a:defRPr b="1" sz="2800"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21" name="Center for Research on Education, Diversity, and Excellence (CREDE)…"/>
          <p:cNvSpPr txBox="1"/>
          <p:nvPr/>
        </p:nvSpPr>
        <p:spPr>
          <a:xfrm>
            <a:off x="838200" y="2195512"/>
            <a:ext cx="7543800" cy="1805941"/>
          </a:xfrm>
          <a:prstGeom prst="rect">
            <a:avLst/>
          </a:prstGeom>
          <a:solidFill>
            <a:srgbClr val="FFE6C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b="1" sz="1800">
                <a:latin typeface="Palatino"/>
                <a:ea typeface="Palatino"/>
                <a:cs typeface="Palatino"/>
                <a:sym typeface="Palatino"/>
              </a:defRPr>
            </a:pPr>
            <a:r>
              <a:t>Center for Research on Education, Diversity, and Excellence (CREDE)</a:t>
            </a:r>
            <a:r>
              <a:rPr b="0"/>
              <a:t> </a:t>
            </a:r>
          </a:p>
          <a:p>
            <a:pPr defTabSz="457200">
              <a:defRPr sz="18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invalidUrl="" action="" tgtFrame="" tooltip="" history="1" highlightClick="0" endSnd="0"/>
              </a:rPr>
              <a:t>crede.</a:t>
            </a: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invalidUrl="" action="" tgtFrame="" tooltip="" history="1" highlightClick="0" endSnd="0"/>
              </a:rPr>
              <a:t>berkeley</a:t>
            </a: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invalidUrl="" action="" tgtFrame="" tooltip="" history="1" highlightClick="0" endSnd="0"/>
              </a:rPr>
              <a:t>.edu</a:t>
            </a:r>
          </a:p>
          <a:p>
            <a:pPr defTabSz="457200">
              <a:defRPr sz="18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defTabSz="457200">
              <a:defRPr b="1" sz="1800">
                <a:latin typeface="Palatino"/>
                <a:ea typeface="Palatino"/>
                <a:cs typeface="Palatino"/>
                <a:sym typeface="Palatino"/>
              </a:defRPr>
            </a:pPr>
            <a:r>
              <a:t>Teacher Vision</a:t>
            </a:r>
          </a:p>
          <a:p>
            <a:pPr defTabSz="457200">
              <a:defRPr sz="1800" u="sng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invalidUrl="" action="" tgtFrame="" tooltip="" history="1" highlightClick="0" endSnd="0"/>
              </a:rPr>
              <a:t>www.teachervision.fen.com/special-education/resource/5347.html</a:t>
            </a:r>
            <a:endParaRPr>
              <a:latin typeface="Palatino"/>
              <a:ea typeface="Palatino"/>
              <a:cs typeface="Palatino"/>
              <a:sym typeface="Palatino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3" name="Ecological Framework2" descr="Ecological Framework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1447800"/>
            <a:ext cx="6553200" cy="4887913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Ecological Framework to…"/>
          <p:cNvSpPr txBox="1"/>
          <p:nvPr/>
        </p:nvSpPr>
        <p:spPr>
          <a:xfrm>
            <a:off x="1493520" y="228600"/>
            <a:ext cx="5699760" cy="1027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lnSpc>
                <a:spcPct val="80000"/>
              </a:lnSpc>
              <a:spcBef>
                <a:spcPts val="1600"/>
              </a:spcBef>
              <a:defRPr b="1" sz="2800">
                <a:latin typeface="+mj-lt"/>
                <a:ea typeface="+mj-ea"/>
                <a:cs typeface="+mj-cs"/>
                <a:sym typeface="Arial"/>
              </a:defRPr>
            </a:pPr>
            <a:r>
              <a:t>Ecological Framework to </a:t>
            </a:r>
          </a:p>
          <a:p>
            <a:pPr algn="ctr" defTabSz="457200">
              <a:lnSpc>
                <a:spcPct val="80000"/>
              </a:lnSpc>
              <a:spcBef>
                <a:spcPts val="1600"/>
              </a:spcBef>
              <a:defRPr b="1" sz="2800">
                <a:latin typeface="+mj-lt"/>
                <a:ea typeface="+mj-ea"/>
                <a:cs typeface="+mj-cs"/>
                <a:sym typeface="Arial"/>
              </a:defRPr>
            </a:pPr>
            <a:r>
              <a:t>Understand Student Needs</a:t>
            </a:r>
          </a:p>
        </p:txBody>
      </p:sp>
      <p:sp>
        <p:nvSpPr>
          <p:cNvPr id="45" name="Line"/>
          <p:cNvSpPr/>
          <p:nvPr/>
        </p:nvSpPr>
        <p:spPr>
          <a:xfrm>
            <a:off x="2286000" y="1295400"/>
            <a:ext cx="40386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" name="Understand student profile and needs—abilities, interests, fears, resources, supports.…"/>
          <p:cNvSpPr txBox="1"/>
          <p:nvPr/>
        </p:nvSpPr>
        <p:spPr>
          <a:xfrm>
            <a:off x="1752600" y="1371600"/>
            <a:ext cx="6096000" cy="2401311"/>
          </a:xfrm>
          <a:prstGeom prst="rect">
            <a:avLst/>
          </a:prstGeom>
          <a:solidFill>
            <a:srgbClr val="E9EC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lnSpc>
                <a:spcPct val="96000"/>
              </a:lnSpc>
              <a:buSzPct val="100000"/>
              <a:buAutoNum type="arabicPeriod" startAt="1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Understand student profile and needs—abilities, interests, fears, resources, supports.</a:t>
            </a:r>
          </a:p>
          <a:p>
            <a:pPr marL="457200" indent="-457200" defTabSz="457200">
              <a:lnSpc>
                <a:spcPct val="96000"/>
              </a:lnSpc>
              <a:buSzPct val="100000"/>
              <a:buAutoNum type="arabicPeriod" startAt="1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Analyze our classroom and lesson(s).</a:t>
            </a:r>
          </a:p>
          <a:p>
            <a:pPr marL="457200" indent="-457200" defTabSz="457200">
              <a:lnSpc>
                <a:spcPct val="96000"/>
              </a:lnSpc>
              <a:buSzPct val="100000"/>
              <a:buAutoNum type="arabicPeriod" startAt="1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Determine problems in the student participating and learning due to mismatches between the student and the environment and lesson requirements. </a:t>
            </a:r>
          </a:p>
          <a:p>
            <a:pPr marL="457200" indent="-457200" defTabSz="457200">
              <a:lnSpc>
                <a:spcPct val="96000"/>
              </a:lnSpc>
              <a:buSzPct val="100000"/>
              <a:buAutoNum type="arabicPeriod" startAt="1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Develop solutions — manageable strategies to help the student participate meaningfully, learning at his or her own level.</a:t>
            </a:r>
          </a:p>
        </p:txBody>
      </p:sp>
      <p:sp>
        <p:nvSpPr>
          <p:cNvPr id="49" name="Steps for Individualized Differentiation"/>
          <p:cNvSpPr txBox="1"/>
          <p:nvPr/>
        </p:nvSpPr>
        <p:spPr>
          <a:xfrm>
            <a:off x="1341119" y="304800"/>
            <a:ext cx="6604259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Steps for Individualized Differentiation</a:t>
            </a:r>
          </a:p>
        </p:txBody>
      </p:sp>
      <p:sp>
        <p:nvSpPr>
          <p:cNvPr id="50" name="Line"/>
          <p:cNvSpPr/>
          <p:nvPr/>
        </p:nvSpPr>
        <p:spPr>
          <a:xfrm>
            <a:off x="1371600" y="990600"/>
            <a:ext cx="65532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aphicFrame>
        <p:nvGraphicFramePr>
          <p:cNvPr id="53" name="Table 1"/>
          <p:cNvGraphicFramePr/>
          <p:nvPr/>
        </p:nvGraphicFramePr>
        <p:xfrm>
          <a:off x="762000" y="1524000"/>
          <a:ext cx="7772400" cy="44196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590800"/>
                <a:gridCol w="2590800"/>
                <a:gridCol w="2590800"/>
              </a:tblGrid>
              <a:tr h="6096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  <a:sym typeface="Arial"/>
                        </a:rPr>
                        <a:t>Learning Activity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miter/>
                    </a:lnL>
                    <a:lnR w="12700">
                      <a:solidFill>
                        <a:srgbClr val="000000"/>
                      </a:solidFill>
                      <a:miter/>
                    </a:lnR>
                    <a:lnT w="28575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  <a:sym typeface="Arial"/>
                        </a:rPr>
                        <a:t>Problem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miter/>
                    </a:lnL>
                    <a:lnR w="12700">
                      <a:solidFill>
                        <a:srgbClr val="000000"/>
                      </a:solidFill>
                      <a:miter/>
                    </a:lnR>
                    <a:lnT w="28575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400">
                          <a:latin typeface="+mj-lt"/>
                          <a:ea typeface="+mj-ea"/>
                          <a:cs typeface="+mj-cs"/>
                          <a:sym typeface="Arial"/>
                        </a:rPr>
                        <a:t>Solution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miter/>
                    </a:lnL>
                    <a:lnR w="28575">
                      <a:solidFill>
                        <a:srgbClr val="000000"/>
                      </a:solidFill>
                      <a:miter/>
                    </a:lnR>
                    <a:lnT w="28575">
                      <a:solidFill>
                        <a:srgbClr val="000000"/>
                      </a:solidFill>
                      <a:miter/>
                    </a:lnT>
                    <a:lnB w="12700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</a:tr>
              <a:tr h="381000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Arial"/>
                        </a:rPr>
                        <a:t>High school history class is to read about the U.S. Constitution and complete a worksheet of questions and answers for comprehension.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0000"/>
                      </a:solidFill>
                      <a:miter/>
                    </a:lnL>
                    <a:lnR w="12700">
                      <a:solidFill>
                        <a:srgbClr val="000000"/>
                      </a:solidFill>
                      <a:miter/>
                    </a:lnR>
                    <a:lnT w="12700">
                      <a:solidFill>
                        <a:srgbClr val="000000"/>
                      </a:solidFill>
                      <a:miter/>
                    </a:lnT>
                    <a:lnB w="28575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000">
                          <a:latin typeface="+mj-lt"/>
                          <a:ea typeface="+mj-ea"/>
                          <a:cs typeface="+mj-cs"/>
                          <a:sym typeface="Arial"/>
                        </a:rPr>
                        <a:t>Student reads at third-grade level and can’t read the text. She also has difficulty writing answers and understanding complex material.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miter/>
                    </a:lnL>
                    <a:lnR w="12700">
                      <a:solidFill>
                        <a:srgbClr val="000000"/>
                      </a:solidFill>
                      <a:miter/>
                    </a:lnR>
                    <a:lnT w="12700">
                      <a:solidFill>
                        <a:srgbClr val="000000"/>
                      </a:solidFill>
                      <a:miter/>
                    </a:lnT>
                    <a:lnB w="28575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20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r>
                        <a:t>Student is given simplified material about the Constitution at her reading level.</a:t>
                      </a:r>
                    </a:p>
                    <a:p>
                      <a:pPr algn="l" defTabSz="914400">
                        <a:defRPr sz="2000">
                          <a:latin typeface="+mj-lt"/>
                          <a:ea typeface="+mj-ea"/>
                          <a:cs typeface="+mj-cs"/>
                          <a:sym typeface="Arial"/>
                        </a:defRPr>
                      </a:pPr>
                      <a:r>
                        <a:t>A peer buddy summarizes key points and explains them. The student works with a group illustrating some key points.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  <a:miter/>
                    </a:lnL>
                    <a:lnR w="28575">
                      <a:solidFill>
                        <a:srgbClr val="000000"/>
                      </a:solidFill>
                      <a:miter/>
                    </a:lnR>
                    <a:lnT w="12700">
                      <a:solidFill>
                        <a:srgbClr val="000000"/>
                      </a:solidFill>
                      <a:miter/>
                    </a:lnT>
                    <a:lnB w="28575">
                      <a:solidFill>
                        <a:srgbClr val="000000"/>
                      </a:solidFill>
                      <a:miter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4" name="Differentiating for an Individual Student"/>
          <p:cNvSpPr txBox="1"/>
          <p:nvPr/>
        </p:nvSpPr>
        <p:spPr>
          <a:xfrm>
            <a:off x="1143000" y="457200"/>
            <a:ext cx="6880335" cy="486207"/>
          </a:xfrm>
          <a:prstGeom prst="rect">
            <a:avLst/>
          </a:prstGeom>
          <a:solidFill>
            <a:srgbClr val="E9EC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28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Differentiating for an Individual Student </a:t>
            </a:r>
          </a:p>
        </p:txBody>
      </p:sp>
      <p:sp>
        <p:nvSpPr>
          <p:cNvPr id="55" name="Line"/>
          <p:cNvSpPr/>
          <p:nvPr/>
        </p:nvSpPr>
        <p:spPr>
          <a:xfrm>
            <a:off x="1219200" y="1066800"/>
            <a:ext cx="67818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8" name="Sights to See…"/>
          <p:cNvSpPr txBox="1"/>
          <p:nvPr/>
        </p:nvSpPr>
        <p:spPr>
          <a:xfrm>
            <a:off x="2729577" y="762000"/>
            <a:ext cx="3434021" cy="866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b="1" sz="3200"/>
            </a:pPr>
            <a:r>
              <a:t>Sights to See</a:t>
            </a:r>
          </a:p>
          <a:p>
            <a:pPr algn="ctr" defTabSz="457200">
              <a:defRPr sz="1800"/>
            </a:pPr>
            <a:r>
              <a:t>A Student with Autism Included  </a:t>
            </a:r>
          </a:p>
        </p:txBody>
      </p:sp>
      <p:sp>
        <p:nvSpPr>
          <p:cNvPr id="59" name="www.youtube.com/watch?v=qwBvfyVpWUc"/>
          <p:cNvSpPr txBox="1"/>
          <p:nvPr/>
        </p:nvSpPr>
        <p:spPr>
          <a:xfrm>
            <a:off x="1645920" y="1905000"/>
            <a:ext cx="4576909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sz="1800" u="sng"/>
            </a:pPr>
            <a:r>
              <a:rPr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 invalidUrl="" action="" tgtFrame="" tooltip="" history="1" highlightClick="0" endSnd="0"/>
              </a:rPr>
              <a:t>www.youtube.com/watch?v=qwBvfyVpWUc</a:t>
            </a:r>
            <a:r>
              <a:rPr u="none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2" name="Individual Student Profile…"/>
          <p:cNvSpPr txBox="1"/>
          <p:nvPr/>
        </p:nvSpPr>
        <p:spPr>
          <a:xfrm>
            <a:off x="2238233" y="457200"/>
            <a:ext cx="4391309" cy="892607"/>
          </a:xfrm>
          <a:prstGeom prst="rect">
            <a:avLst/>
          </a:prstGeom>
          <a:solidFill>
            <a:srgbClr val="B7E09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457200">
              <a:defRPr b="1" sz="2800">
                <a:latin typeface="+mj-lt"/>
                <a:ea typeface="+mj-ea"/>
                <a:cs typeface="+mj-cs"/>
                <a:sym typeface="Arial"/>
              </a:defRPr>
            </a:pPr>
            <a:r>
              <a:t>Individual Student Profile</a:t>
            </a:r>
          </a:p>
          <a:p>
            <a:pPr algn="ctr" defTabSz="457200">
              <a:defRPr b="1" i="1" sz="1800">
                <a:solidFill>
                  <a:srgbClr val="3333CC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t>A Tool for Thinking About a Student</a:t>
            </a:r>
            <a:r>
              <a:rPr i="0" sz="2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63" name="Dreams for the student…"/>
          <p:cNvSpPr txBox="1"/>
          <p:nvPr/>
        </p:nvSpPr>
        <p:spPr>
          <a:xfrm>
            <a:off x="1417319" y="1905000"/>
            <a:ext cx="3185162" cy="214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57200" indent="-457200" defTabSz="457200">
              <a:lnSpc>
                <a:spcPct val="96000"/>
              </a:lnSpc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Dreams for the student</a:t>
            </a:r>
          </a:p>
          <a:p>
            <a:pPr marL="457200" indent="-457200" defTabSz="457200">
              <a:lnSpc>
                <a:spcPct val="96000"/>
              </a:lnSpc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Needs for support and assistance</a:t>
            </a:r>
          </a:p>
          <a:p>
            <a:pPr marL="457200" indent="-457200" defTabSz="457200">
              <a:lnSpc>
                <a:spcPct val="96000"/>
              </a:lnSpc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Strengths of the student</a:t>
            </a:r>
          </a:p>
          <a:p>
            <a:pPr marL="457200" indent="-457200" defTabSz="457200">
              <a:lnSpc>
                <a:spcPct val="96000"/>
              </a:lnSpc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Successes</a:t>
            </a:r>
          </a:p>
          <a:p>
            <a:pPr marL="457200" indent="-457200" defTabSz="457200">
              <a:lnSpc>
                <a:spcPct val="96000"/>
              </a:lnSpc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Like and dislikes</a:t>
            </a:r>
          </a:p>
          <a:p>
            <a:pPr marL="457200" indent="-457200" defTabSz="457200">
              <a:lnSpc>
                <a:spcPct val="96000"/>
              </a:lnSpc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Greatest challenges</a:t>
            </a:r>
          </a:p>
        </p:txBody>
      </p:sp>
      <p:sp>
        <p:nvSpPr>
          <p:cNvPr id="64" name="Reading…"/>
          <p:cNvSpPr txBox="1"/>
          <p:nvPr/>
        </p:nvSpPr>
        <p:spPr>
          <a:xfrm>
            <a:off x="5074920" y="1905000"/>
            <a:ext cx="2149485" cy="2794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457200" indent="-457200" defTabSz="457200">
              <a:lnSpc>
                <a:spcPct val="96000"/>
              </a:lnSpc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Reading</a:t>
            </a:r>
          </a:p>
          <a:p>
            <a:pPr marL="457200" indent="-457200" defTabSz="457200">
              <a:lnSpc>
                <a:spcPct val="96000"/>
              </a:lnSpc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Writing</a:t>
            </a:r>
          </a:p>
          <a:p>
            <a:pPr marL="457200" indent="-457200" defTabSz="457200">
              <a:lnSpc>
                <a:spcPct val="96000"/>
              </a:lnSpc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Math</a:t>
            </a:r>
          </a:p>
          <a:p>
            <a:pPr marL="457200" indent="-457200" defTabSz="457200">
              <a:lnSpc>
                <a:spcPct val="96000"/>
              </a:lnSpc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Work habits</a:t>
            </a:r>
          </a:p>
          <a:p>
            <a:pPr marL="457200" indent="-457200" defTabSz="457200">
              <a:lnSpc>
                <a:spcPct val="96000"/>
              </a:lnSpc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Communication</a:t>
            </a:r>
          </a:p>
          <a:p>
            <a:pPr marL="457200" indent="-457200" defTabSz="457200">
              <a:lnSpc>
                <a:spcPct val="96000"/>
              </a:lnSpc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Sopial</a:t>
            </a:r>
          </a:p>
          <a:p>
            <a:pPr marL="457200" indent="-457200" defTabSz="457200">
              <a:lnSpc>
                <a:spcPct val="96000"/>
              </a:lnSpc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Behavior</a:t>
            </a:r>
          </a:p>
          <a:p>
            <a:pPr marL="457200" indent="-457200" defTabSz="457200">
              <a:lnSpc>
                <a:spcPct val="96000"/>
              </a:lnSpc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Motor </a:t>
            </a:r>
          </a:p>
          <a:p>
            <a:pPr marL="457200" indent="-457200" defTabSz="457200">
              <a:lnSpc>
                <a:spcPct val="96000"/>
              </a:lnSpc>
              <a:buSzPct val="80000"/>
              <a:buChar char="❑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Other </a:t>
            </a:r>
          </a:p>
        </p:txBody>
      </p:sp>
      <p:sp>
        <p:nvSpPr>
          <p:cNvPr id="65" name="Line"/>
          <p:cNvSpPr/>
          <p:nvPr/>
        </p:nvSpPr>
        <p:spPr>
          <a:xfrm>
            <a:off x="1524000" y="1600200"/>
            <a:ext cx="57912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/>
          <p:nvPr>
            <p:ph type="sldNum" sz="quarter" idx="2"/>
          </p:nvPr>
        </p:nvSpPr>
        <p:spPr>
          <a:xfrm>
            <a:off x="4471399" y="6550660"/>
            <a:ext cx="201202" cy="3073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70" name="Group"/>
          <p:cNvGrpSpPr/>
          <p:nvPr/>
        </p:nvGrpSpPr>
        <p:grpSpPr>
          <a:xfrm>
            <a:off x="685800" y="304800"/>
            <a:ext cx="7793038" cy="685801"/>
            <a:chOff x="0" y="0"/>
            <a:chExt cx="7793037" cy="685800"/>
          </a:xfrm>
        </p:grpSpPr>
        <p:sp>
          <p:nvSpPr>
            <p:cNvPr id="68" name="Rectangle"/>
            <p:cNvSpPr/>
            <p:nvPr/>
          </p:nvSpPr>
          <p:spPr>
            <a:xfrm>
              <a:off x="0" y="0"/>
              <a:ext cx="7793038" cy="685800"/>
            </a:xfrm>
            <a:prstGeom prst="rect">
              <a:avLst/>
            </a:prstGeom>
            <a:solidFill>
              <a:srgbClr val="B7E09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ctr" defTabSz="457200">
                <a:defRPr b="1" sz="3600">
                  <a:solidFill>
                    <a:srgbClr val="333399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  <p:sp>
          <p:nvSpPr>
            <p:cNvPr id="69" name="Identifying Student Strengths and Needs"/>
            <p:cNvSpPr txBox="1"/>
            <p:nvPr/>
          </p:nvSpPr>
          <p:spPr>
            <a:xfrm>
              <a:off x="46037" y="198957"/>
              <a:ext cx="7700964" cy="4868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6037" tIns="46037" rIns="46037" bIns="46037" numCol="1" anchor="b">
              <a:spAutoFit/>
            </a:bodyPr>
            <a:lstStyle>
              <a:lvl1pPr algn="ctr" defTabSz="457200">
                <a:defRPr b="1" sz="2800"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Identifying Student Strengths and Needs</a:t>
              </a:r>
            </a:p>
          </p:txBody>
        </p:sp>
      </p:grpSp>
      <p:sp>
        <p:nvSpPr>
          <p:cNvPr id="71" name="Strengths…"/>
          <p:cNvSpPr txBox="1"/>
          <p:nvPr/>
        </p:nvSpPr>
        <p:spPr>
          <a:xfrm>
            <a:off x="1646236" y="1524000"/>
            <a:ext cx="6080128" cy="3080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6037" tIns="46037" rIns="46037" bIns="46037">
            <a:spAutoFit/>
          </a:bodyPr>
          <a:lstStyle/>
          <a:p>
            <a:pPr marL="342900" indent="-342900" defTabSz="457200">
              <a:spcBef>
                <a:spcPts val="400"/>
              </a:spcBef>
              <a:defRPr b="1" sz="1800">
                <a:latin typeface="+mj-lt"/>
                <a:ea typeface="+mj-ea"/>
                <a:cs typeface="+mj-cs"/>
                <a:sym typeface="Arial"/>
              </a:defRPr>
            </a:pPr>
            <a:r>
              <a:t>Strengths</a:t>
            </a:r>
          </a:p>
          <a:p>
            <a:pPr lvl="1" marL="742950" indent="-285750" defTabSz="457200">
              <a:spcBef>
                <a:spcPts val="400"/>
              </a:spcBef>
              <a:buClr>
                <a:srgbClr val="FF0000"/>
              </a:buClr>
              <a:buSzPct val="55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What are the strengths of this student?</a:t>
            </a:r>
          </a:p>
          <a:p>
            <a:pPr lvl="1" marL="742950" indent="-285750" defTabSz="457200">
              <a:spcBef>
                <a:spcPts val="400"/>
              </a:spcBef>
              <a:buClr>
                <a:srgbClr val="FF0000"/>
              </a:buClr>
              <a:buSzPct val="55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How can we build on this student’s strengths to help him deal with problems?</a:t>
            </a:r>
          </a:p>
          <a:p>
            <a:pPr marL="342900" indent="-342900" defTabSz="457200">
              <a:spcBef>
                <a:spcPts val="400"/>
              </a:spcBef>
              <a:defRPr b="1" sz="1800">
                <a:latin typeface="+mj-lt"/>
                <a:ea typeface="+mj-ea"/>
                <a:cs typeface="+mj-cs"/>
                <a:sym typeface="Arial"/>
              </a:defRPr>
            </a:pPr>
            <a:r>
              <a:t>Needs</a:t>
            </a:r>
          </a:p>
          <a:p>
            <a:pPr lvl="1" marL="742950" indent="-285750" defTabSz="457200">
              <a:spcBef>
                <a:spcPts val="400"/>
              </a:spcBef>
              <a:buClr>
                <a:srgbClr val="FF0000"/>
              </a:buClr>
              <a:buSzPct val="55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Tied to the goals the student wants to accomplish…need for what?</a:t>
            </a:r>
          </a:p>
          <a:p>
            <a:pPr lvl="1" marL="742950" indent="-285750" defTabSz="457200">
              <a:spcBef>
                <a:spcPts val="400"/>
              </a:spcBef>
              <a:buClr>
                <a:srgbClr val="FF0000"/>
              </a:buClr>
              <a:buSzPct val="55000"/>
              <a:buChar char="■"/>
              <a:defRPr sz="1800">
                <a:latin typeface="+mj-lt"/>
                <a:ea typeface="+mj-ea"/>
                <a:cs typeface="+mj-cs"/>
                <a:sym typeface="Arial"/>
              </a:defRPr>
            </a:pPr>
            <a:r>
              <a:t>Must be separated from adult wishes for a student to be or act in a certain way.</a:t>
            </a:r>
          </a:p>
        </p:txBody>
      </p:sp>
      <p:sp>
        <p:nvSpPr>
          <p:cNvPr id="72" name="Line"/>
          <p:cNvSpPr/>
          <p:nvPr/>
        </p:nvSpPr>
        <p:spPr>
          <a:xfrm>
            <a:off x="1143000" y="1219200"/>
            <a:ext cx="6934200" cy="0"/>
          </a:xfrm>
          <a:prstGeom prst="line">
            <a:avLst/>
          </a:prstGeom>
          <a:ln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0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15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0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25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0" dur="5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35" dur="5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40" dur="5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1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Blends">
  <a:themeElements>
    <a:clrScheme name="Blend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E4A8"/>
      </a:accent1>
      <a:accent2>
        <a:srgbClr val="FFCF0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ends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Blend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ends">
  <a:themeElements>
    <a:clrScheme name="Blend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E4A8"/>
      </a:accent1>
      <a:accent2>
        <a:srgbClr val="FFCF0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ends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Blend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