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AD4DD"/>
          </a:solidFill>
        </a:fill>
      </a:tcStyle>
    </a:wholeTbl>
    <a:band2H>
      <a:tcTxStyle b="def" i="def"/>
      <a:tcStyle>
        <a:tcBdr/>
        <a:fill>
          <a:solidFill>
            <a:srgbClr val="F5EBEF"/>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ahoma"/>
          <a:ea typeface="Tahoma"/>
          <a:cs typeface="Tahom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Tahoma"/>
          <a:ea typeface="Tahoma"/>
          <a:cs typeface="Tahom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ahoma"/>
          <a:ea typeface="Tahoma"/>
          <a:cs typeface="Tahom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ahoma"/>
          <a:ea typeface="Tahoma"/>
          <a:cs typeface="Tahom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6" name="Shape 26"/>
          <p:cNvSpPr/>
          <p:nvPr>
            <p:ph type="sldImg"/>
          </p:nvPr>
        </p:nvSpPr>
        <p:spPr>
          <a:xfrm>
            <a:off x="1143000" y="685800"/>
            <a:ext cx="4572000" cy="3429000"/>
          </a:xfrm>
          <a:prstGeom prst="rect">
            <a:avLst/>
          </a:prstGeom>
        </p:spPr>
        <p:txBody>
          <a:bodyPr/>
          <a:lstStyle/>
          <a:p>
            <a:pPr/>
          </a:p>
        </p:txBody>
      </p:sp>
      <p:sp>
        <p:nvSpPr>
          <p:cNvPr id="27" name="Shape 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Arial"/>
      </a:defRPr>
    </a:lvl1pPr>
    <a:lvl2pPr indent="228600" latinLnBrk="0">
      <a:spcBef>
        <a:spcPts val="400"/>
      </a:spcBef>
      <a:defRPr sz="1200">
        <a:latin typeface="+mn-lt"/>
        <a:ea typeface="+mn-ea"/>
        <a:cs typeface="+mn-cs"/>
        <a:sym typeface="Arial"/>
      </a:defRPr>
    </a:lvl2pPr>
    <a:lvl3pPr indent="457200" latinLnBrk="0">
      <a:spcBef>
        <a:spcPts val="400"/>
      </a:spcBef>
      <a:defRPr sz="1200">
        <a:latin typeface="+mn-lt"/>
        <a:ea typeface="+mn-ea"/>
        <a:cs typeface="+mn-cs"/>
        <a:sym typeface="Arial"/>
      </a:defRPr>
    </a:lvl3pPr>
    <a:lvl4pPr indent="685800" latinLnBrk="0">
      <a:spcBef>
        <a:spcPts val="400"/>
      </a:spcBef>
      <a:defRPr sz="1200">
        <a:latin typeface="+mn-lt"/>
        <a:ea typeface="+mn-ea"/>
        <a:cs typeface="+mn-cs"/>
        <a:sym typeface="Arial"/>
      </a:defRPr>
    </a:lvl4pPr>
    <a:lvl5pPr indent="914400" latinLnBrk="0">
      <a:spcBef>
        <a:spcPts val="400"/>
      </a:spcBef>
      <a:defRPr sz="1200">
        <a:latin typeface="+mn-lt"/>
        <a:ea typeface="+mn-ea"/>
        <a:cs typeface="+mn-cs"/>
        <a:sym typeface="Arial"/>
      </a:defRPr>
    </a:lvl5pPr>
    <a:lvl6pPr indent="1143000" latinLnBrk="0">
      <a:spcBef>
        <a:spcPts val="400"/>
      </a:spcBef>
      <a:defRPr sz="1200">
        <a:latin typeface="+mn-lt"/>
        <a:ea typeface="+mn-ea"/>
        <a:cs typeface="+mn-cs"/>
        <a:sym typeface="Arial"/>
      </a:defRPr>
    </a:lvl6pPr>
    <a:lvl7pPr indent="1371600" latinLnBrk="0">
      <a:spcBef>
        <a:spcPts val="400"/>
      </a:spcBef>
      <a:defRPr sz="1200">
        <a:latin typeface="+mn-lt"/>
        <a:ea typeface="+mn-ea"/>
        <a:cs typeface="+mn-cs"/>
        <a:sym typeface="Arial"/>
      </a:defRPr>
    </a:lvl7pPr>
    <a:lvl8pPr indent="1600200" latinLnBrk="0">
      <a:spcBef>
        <a:spcPts val="400"/>
      </a:spcBef>
      <a:defRPr sz="1200">
        <a:latin typeface="+mn-lt"/>
        <a:ea typeface="+mn-ea"/>
        <a:cs typeface="+mn-cs"/>
        <a:sym typeface="Arial"/>
      </a:defRPr>
    </a:lvl8pPr>
    <a:lvl9pPr indent="1828800" latinLnBrk="0">
      <a:spcBef>
        <a:spcPts val="400"/>
      </a:spcBef>
      <a:defRPr sz="12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efault">
    <p:spTree>
      <p:nvGrpSpPr>
        <p:cNvPr id="1" name=""/>
        <p:cNvGrpSpPr/>
        <p:nvPr/>
      </p:nvGrpSpPr>
      <p:grpSpPr>
        <a:xfrm>
          <a:off x="0" y="0"/>
          <a:ext cx="0" cy="0"/>
          <a:chOff x="0" y="0"/>
          <a:chExt cx="0" cy="0"/>
        </a:xfrm>
      </p:grpSpPr>
      <p:pic>
        <p:nvPicPr>
          <p:cNvPr id="19" name="bluecorners" descr="bluecorners"/>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20" name="Slide Number"/>
          <p:cNvSpPr txBox="1"/>
          <p:nvPr>
            <p:ph type="sldNum" sz="quarter" idx="2"/>
          </p:nvPr>
        </p:nvSpPr>
        <p:spPr>
          <a:xfrm>
            <a:off x="4419600" y="6172200"/>
            <a:ext cx="2133600" cy="368301"/>
          </a:xfrm>
          <a:prstGeom prst="rect">
            <a:avLst/>
          </a:prstGeom>
        </p:spPr>
        <p:txBody>
          <a:bodyPr anchor="ctr"/>
          <a:lstStyle>
            <a:lvl1pPr algn="r" defTabSz="914400">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Number"/>
          <p:cNvSpPr txBox="1"/>
          <p:nvPr>
            <p:ph type="sldNum" sz="quarter" idx="2"/>
          </p:nvPr>
        </p:nvSpPr>
        <p:spPr>
          <a:xfrm>
            <a:off x="4422869" y="6550660"/>
            <a:ext cx="298262" cy="307340"/>
          </a:xfrm>
          <a:prstGeom prst="rect">
            <a:avLst/>
          </a:prstGeom>
          <a:ln w="12700">
            <a:miter lim="400000"/>
          </a:ln>
        </p:spPr>
        <p:txBody>
          <a:bodyPr wrap="none" lIns="45719" rIns="45719" anchor="b">
            <a:spAutoFit/>
          </a:bodyPr>
          <a:lstStyle>
            <a:lvl1pPr algn="ctr" defTabSz="457200">
              <a:defRPr sz="1400"/>
            </a:lvl1pPr>
          </a:lstStyle>
          <a:p>
            <a:pPr/>
            <a:fld id="{86CB4B4D-7CA3-9044-876B-883B54F8677D}" type="slidenum"/>
          </a:p>
        </p:txBody>
      </p:sp>
      <p:pic>
        <p:nvPicPr>
          <p:cNvPr id="3" name="bluegradientbar" descr="bluegradientbar"/>
          <p:cNvPicPr>
            <a:picLocks noChangeAspect="1"/>
          </p:cNvPicPr>
          <p:nvPr/>
        </p:nvPicPr>
        <p:blipFill>
          <a:blip r:embed="rId2">
            <a:extLst/>
          </a:blip>
          <a:stretch>
            <a:fillRect/>
          </a:stretch>
        </p:blipFill>
        <p:spPr>
          <a:xfrm>
            <a:off x="0" y="0"/>
            <a:ext cx="533400" cy="6858000"/>
          </a:xfrm>
          <a:prstGeom prst="rect">
            <a:avLst/>
          </a:prstGeom>
          <a:ln w="12700">
            <a:miter lim="400000"/>
          </a:ln>
        </p:spPr>
      </p:pic>
      <p:sp>
        <p:nvSpPr>
          <p:cNvPr id="4" name="Title Text"/>
          <p:cNvSpPr txBox="1"/>
          <p:nvPr>
            <p:ph type="title"/>
          </p:nvPr>
        </p:nvSpPr>
        <p:spPr>
          <a:xfrm>
            <a:off x="457200" y="0"/>
            <a:ext cx="8229600" cy="1417638"/>
          </a:xfrm>
          <a:prstGeom prst="rect">
            <a:avLst/>
          </a:prstGeom>
          <a:ln w="12700">
            <a:miter lim="400000"/>
          </a:ln>
          <a:extLst>
            <a:ext uri="{C572A759-6A51-4108-AA02-DFA0A04FC94B}">
              <ma14:wrappingTextBoxFlag xmlns:ma14="http://schemas.microsoft.com/office/mac/drawingml/2011/main" val="1"/>
            </a:ext>
          </a:extLst>
        </p:spPr>
        <p:txBody>
          <a:bodyPr lIns="45719" rIns="45719" anchor="b"/>
          <a:lstStyle/>
          <a:p>
            <a:pPr/>
            <a:r>
              <a:t>Title Text</a:t>
            </a:r>
          </a:p>
        </p:txBody>
      </p:sp>
      <p:sp>
        <p:nvSpPr>
          <p:cNvPr id="5"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1pPr>
      <a:lvl2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2pPr>
      <a:lvl3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3pPr>
      <a:lvl4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4pPr>
      <a:lvl5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5pPr>
      <a:lvl6pPr marL="0" marR="0" indent="45720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6pPr>
      <a:lvl7pPr marL="0" marR="0" indent="91440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7pPr>
      <a:lvl8pPr marL="0" marR="0" indent="137160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8pPr>
      <a:lvl9pPr marL="0" marR="0" indent="1828800" algn="l" defTabSz="914400" rtl="0" latinLnBrk="0">
        <a:lnSpc>
          <a:spcPct val="100000"/>
        </a:lnSpc>
        <a:spcBef>
          <a:spcPts val="0"/>
        </a:spcBef>
        <a:spcAft>
          <a:spcPts val="0"/>
        </a:spcAft>
        <a:buClrTx/>
        <a:buSzTx/>
        <a:buFontTx/>
        <a:buNone/>
        <a:tabLst/>
        <a:defRPr b="0" baseline="0" cap="none" i="0" spc="0" strike="noStrike" sz="4400" u="none">
          <a:solidFill>
            <a:srgbClr val="000066"/>
          </a:solidFill>
          <a:uFillTx/>
          <a:latin typeface="Tahoma"/>
          <a:ea typeface="Tahoma"/>
          <a:cs typeface="Tahoma"/>
          <a:sym typeface="Tahoma"/>
        </a:defRPr>
      </a:lvl9pPr>
    </p:titleStyle>
    <p:bodyStyle>
      <a:lvl1pPr marL="342900" marR="0" indent="-342900" algn="l" defTabSz="914400" rtl="0" latinLnBrk="0">
        <a:lnSpc>
          <a:spcPct val="100000"/>
        </a:lnSpc>
        <a:spcBef>
          <a:spcPts val="700"/>
        </a:spcBef>
        <a:spcAft>
          <a:spcPts val="0"/>
        </a:spcAft>
        <a:buClr>
          <a:srgbClr val="76B749"/>
        </a:buClr>
        <a:buSzPct val="60000"/>
        <a:buFontTx/>
        <a:buChar char="■"/>
        <a:tabLst/>
        <a:defRPr b="0" baseline="0" cap="none" i="0" spc="0" strike="noStrike" sz="3200" u="none">
          <a:solidFill>
            <a:srgbClr val="000000"/>
          </a:solidFill>
          <a:uFillTx/>
          <a:latin typeface="Tahoma"/>
          <a:ea typeface="Tahoma"/>
          <a:cs typeface="Tahoma"/>
          <a:sym typeface="Tahoma"/>
        </a:defRPr>
      </a:lvl1pPr>
      <a:lvl2pPr marL="783771" marR="0" indent="-326571" algn="l" defTabSz="914400" rtl="0" latinLnBrk="0">
        <a:lnSpc>
          <a:spcPct val="100000"/>
        </a:lnSpc>
        <a:spcBef>
          <a:spcPts val="700"/>
        </a:spcBef>
        <a:spcAft>
          <a:spcPts val="0"/>
        </a:spcAft>
        <a:buClr>
          <a:srgbClr val="76B749"/>
        </a:buClr>
        <a:buSzPct val="55000"/>
        <a:buFontTx/>
        <a:buChar char="■"/>
        <a:tabLst/>
        <a:defRPr b="0" baseline="0" cap="none" i="0" spc="0" strike="noStrike" sz="3200" u="none">
          <a:solidFill>
            <a:srgbClr val="000000"/>
          </a:solidFill>
          <a:uFillTx/>
          <a:latin typeface="Tahoma"/>
          <a:ea typeface="Tahoma"/>
          <a:cs typeface="Tahoma"/>
          <a:sym typeface="Tahoma"/>
        </a:defRPr>
      </a:lvl2pPr>
      <a:lvl3pPr marL="1219200" marR="0" indent="-304800" algn="l" defTabSz="914400" rtl="0" latinLnBrk="0">
        <a:lnSpc>
          <a:spcPct val="100000"/>
        </a:lnSpc>
        <a:spcBef>
          <a:spcPts val="700"/>
        </a:spcBef>
        <a:spcAft>
          <a:spcPts val="0"/>
        </a:spcAft>
        <a:buClr>
          <a:srgbClr val="76B749"/>
        </a:buClr>
        <a:buSzPct val="50000"/>
        <a:buFontTx/>
        <a:buChar char="■"/>
        <a:tabLst/>
        <a:defRPr b="0" baseline="0" cap="none" i="0" spc="0" strike="noStrike" sz="3200" u="none">
          <a:solidFill>
            <a:srgbClr val="000000"/>
          </a:solidFill>
          <a:uFillTx/>
          <a:latin typeface="Tahoma"/>
          <a:ea typeface="Tahoma"/>
          <a:cs typeface="Tahoma"/>
          <a:sym typeface="Tahoma"/>
        </a:defRPr>
      </a:lvl3pPr>
      <a:lvl4pPr marL="1737360" marR="0" indent="-365760" algn="l" defTabSz="914400" rtl="0" latinLnBrk="0">
        <a:lnSpc>
          <a:spcPct val="100000"/>
        </a:lnSpc>
        <a:spcBef>
          <a:spcPts val="700"/>
        </a:spcBef>
        <a:spcAft>
          <a:spcPts val="0"/>
        </a:spcAft>
        <a:buClr>
          <a:srgbClr val="76B749"/>
        </a:buClr>
        <a:buSzPct val="55000"/>
        <a:buFontTx/>
        <a:buChar char="■"/>
        <a:tabLst/>
        <a:defRPr b="0" baseline="0" cap="none" i="0" spc="0" strike="noStrike" sz="3200" u="none">
          <a:solidFill>
            <a:srgbClr val="000000"/>
          </a:solidFill>
          <a:uFillTx/>
          <a:latin typeface="Tahoma"/>
          <a:ea typeface="Tahoma"/>
          <a:cs typeface="Tahoma"/>
          <a:sym typeface="Tahoma"/>
        </a:defRPr>
      </a:lvl4pPr>
      <a:lvl5pPr marL="2235200" marR="0" indent="-406400" algn="l" defTabSz="914400" rtl="0" latinLnBrk="0">
        <a:lnSpc>
          <a:spcPct val="100000"/>
        </a:lnSpc>
        <a:spcBef>
          <a:spcPts val="700"/>
        </a:spcBef>
        <a:spcAft>
          <a:spcPts val="0"/>
        </a:spcAft>
        <a:buClr>
          <a:srgbClr val="76B749"/>
        </a:buClr>
        <a:buSzPct val="50000"/>
        <a:buFontTx/>
        <a:buChar char="■"/>
        <a:tabLst/>
        <a:defRPr b="0" baseline="0" cap="none" i="0" spc="0" strike="noStrike" sz="3200" u="none">
          <a:solidFill>
            <a:srgbClr val="000000"/>
          </a:solidFill>
          <a:uFillTx/>
          <a:latin typeface="Tahoma"/>
          <a:ea typeface="Tahoma"/>
          <a:cs typeface="Tahoma"/>
          <a:sym typeface="Tahoma"/>
        </a:defRPr>
      </a:lvl5pPr>
      <a:lvl6pPr marL="2692400" marR="0" indent="-406400" algn="l" defTabSz="914400" rtl="0" latinLnBrk="0">
        <a:lnSpc>
          <a:spcPct val="100000"/>
        </a:lnSpc>
        <a:spcBef>
          <a:spcPts val="700"/>
        </a:spcBef>
        <a:spcAft>
          <a:spcPts val="0"/>
        </a:spcAft>
        <a:buClr>
          <a:srgbClr val="76B749"/>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6pPr>
      <a:lvl7pPr marL="3149600" marR="0" indent="-406400" algn="l" defTabSz="914400" rtl="0" latinLnBrk="0">
        <a:lnSpc>
          <a:spcPct val="100000"/>
        </a:lnSpc>
        <a:spcBef>
          <a:spcPts val="700"/>
        </a:spcBef>
        <a:spcAft>
          <a:spcPts val="0"/>
        </a:spcAft>
        <a:buClr>
          <a:srgbClr val="76B749"/>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7pPr>
      <a:lvl8pPr marL="3606800" marR="0" indent="-406400" algn="l" defTabSz="914400" rtl="0" latinLnBrk="0">
        <a:lnSpc>
          <a:spcPct val="100000"/>
        </a:lnSpc>
        <a:spcBef>
          <a:spcPts val="700"/>
        </a:spcBef>
        <a:spcAft>
          <a:spcPts val="0"/>
        </a:spcAft>
        <a:buClr>
          <a:srgbClr val="76B749"/>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8pPr>
      <a:lvl9pPr marL="4064000" marR="0" indent="-406400" algn="l" defTabSz="914400" rtl="0" latinLnBrk="0">
        <a:lnSpc>
          <a:spcPct val="100000"/>
        </a:lnSpc>
        <a:spcBef>
          <a:spcPts val="700"/>
        </a:spcBef>
        <a:spcAft>
          <a:spcPts val="0"/>
        </a:spcAft>
        <a:buClr>
          <a:srgbClr val="76B749"/>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9pPr>
    </p:bodyStyle>
    <p:otherStyle>
      <a:lvl1pPr marL="0" marR="0" indent="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1pPr>
      <a:lvl2pPr marL="0" marR="0" indent="45720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2pPr>
      <a:lvl3pPr marL="0" marR="0" indent="91440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3pPr>
      <a:lvl4pPr marL="0" marR="0" indent="137160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4pPr>
      <a:lvl5pPr marL="0" marR="0" indent="182880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5pPr>
      <a:lvl6pPr marL="0" marR="0" indent="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6pPr>
      <a:lvl7pPr marL="0" marR="0" indent="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7pPr>
      <a:lvl8pPr marL="0" marR="0" indent="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8pPr>
      <a:lvl9pPr marL="0" marR="0" indent="0" algn="ctr" defTabSz="4572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wholeschooling.net/WS/Video/Micah.html" TargetMode="External"/></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nccrest.org/" TargetMode="External"/><Relationship Id="rId3" Type="http://schemas.openxmlformats.org/officeDocument/2006/relationships/hyperlink" Target="http://urbanschools.org/index.html" TargetMode="Externa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Chapter 3  Diverse Students  In The Classroom"/>
          <p:cNvSpPr txBox="1"/>
          <p:nvPr>
            <p:ph type="title" idx="4294967295"/>
          </p:nvPr>
        </p:nvSpPr>
        <p:spPr>
          <a:xfrm>
            <a:off x="1937543" y="960208"/>
            <a:ext cx="5029201" cy="1524001"/>
          </a:xfrm>
          <a:prstGeom prst="rect">
            <a:avLst/>
          </a:prstGeom>
        </p:spPr>
        <p:txBody>
          <a:bodyPr>
            <a:normAutofit fontScale="100000" lnSpcReduction="0"/>
          </a:bodyPr>
          <a:lstStyle/>
          <a:p>
            <a:pPr algn="ctr" defTabSz="694944">
              <a:defRPr b="1" sz="3343">
                <a:latin typeface="+mn-lt"/>
                <a:ea typeface="+mn-ea"/>
                <a:cs typeface="+mn-cs"/>
                <a:sym typeface="Arial"/>
              </a:defRPr>
            </a:pPr>
            <a:r>
              <a:t>Chapter 3 </a:t>
            </a:r>
            <a:br/>
            <a:r>
              <a:t>Diverse Students </a:t>
            </a:r>
            <a:br/>
            <a:r>
              <a:t>In The Classroom</a:t>
            </a:r>
          </a:p>
        </p:txBody>
      </p:sp>
      <p:sp>
        <p:nvSpPr>
          <p:cNvPr id="30" name="How Students Are Different And The Same"/>
          <p:cNvSpPr txBox="1"/>
          <p:nvPr>
            <p:ph type="body" sz="quarter" idx="4294967295"/>
          </p:nvPr>
        </p:nvSpPr>
        <p:spPr>
          <a:xfrm>
            <a:off x="3162300" y="2994704"/>
            <a:ext cx="2819400" cy="1752601"/>
          </a:xfrm>
          <a:prstGeom prst="rect">
            <a:avLst/>
          </a:prstGeom>
        </p:spPr>
        <p:txBody>
          <a:bodyPr>
            <a:normAutofit fontScale="100000" lnSpcReduction="0"/>
          </a:bodyPr>
          <a:lstStyle/>
          <a:p>
            <a:pPr marL="0" indent="0" algn="ctr">
              <a:spcBef>
                <a:spcPts val="600"/>
              </a:spcBef>
              <a:buSzTx/>
              <a:buFont typeface="Wingdings"/>
              <a:buNone/>
              <a:defRPr i="1" sz="2800">
                <a:latin typeface="+mn-lt"/>
                <a:ea typeface="+mn-ea"/>
                <a:cs typeface="+mn-cs"/>
                <a:sym typeface="Arial"/>
              </a:defRPr>
            </a:pPr>
            <a:r>
              <a:t>How Students Are Different And The Same</a:t>
            </a:r>
            <a:b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2" name="Students from Extreme Poverty…"/>
          <p:cNvSpPr txBox="1"/>
          <p:nvPr/>
        </p:nvSpPr>
        <p:spPr>
          <a:xfrm>
            <a:off x="1716504" y="381000"/>
            <a:ext cx="6179305" cy="820562"/>
          </a:xfrm>
          <a:prstGeom prst="rect">
            <a:avLst/>
          </a:prstGeom>
          <a:solidFill>
            <a:srgbClr val="FFD2BB"/>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latin typeface="+mn-lt"/>
                <a:ea typeface="+mn-ea"/>
                <a:cs typeface="+mn-cs"/>
                <a:sym typeface="Arial"/>
              </a:defRPr>
            </a:pPr>
            <a:r>
              <a:t>Students from Extreme Poverty</a:t>
            </a:r>
          </a:p>
          <a:p>
            <a:pPr algn="ctr" defTabSz="457200">
              <a:defRPr b="1" i="1" sz="1800">
                <a:solidFill>
                  <a:schemeClr val="accent2"/>
                </a:solidFill>
                <a:latin typeface="+mn-lt"/>
                <a:ea typeface="+mn-ea"/>
                <a:cs typeface="+mn-cs"/>
                <a:sym typeface="Arial"/>
              </a:defRPr>
            </a:pPr>
            <a:r>
              <a:t>Inclusive Teaching Strategies</a:t>
            </a:r>
          </a:p>
        </p:txBody>
      </p:sp>
      <p:sp>
        <p:nvSpPr>
          <p:cNvPr id="73" name="Line"/>
          <p:cNvSpPr/>
          <p:nvPr/>
        </p:nvSpPr>
        <p:spPr>
          <a:xfrm>
            <a:off x="1676400" y="1447800"/>
            <a:ext cx="6096000" cy="0"/>
          </a:xfrm>
          <a:prstGeom prst="line">
            <a:avLst/>
          </a:prstGeom>
          <a:ln>
            <a:solidFill>
              <a:srgbClr val="000000"/>
            </a:solidFill>
            <a:miter/>
          </a:ln>
        </p:spPr>
        <p:txBody>
          <a:bodyPr lIns="45719" rIns="45719"/>
          <a:lstStyle/>
          <a:p>
            <a:pPr/>
          </a:p>
        </p:txBody>
      </p:sp>
      <p:sp>
        <p:nvSpPr>
          <p:cNvPr id="74" name="Show students they are special…"/>
          <p:cNvSpPr txBox="1"/>
          <p:nvPr/>
        </p:nvSpPr>
        <p:spPr>
          <a:xfrm>
            <a:off x="731519" y="1143000"/>
            <a:ext cx="8061961" cy="34240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a:t>
            </a:r>
            <a:endParaRPr sz="1400"/>
          </a:p>
          <a:p>
            <a:pPr lvl="1" marL="1143000" indent="-571500" defTabSz="457200">
              <a:buSzPct val="100000"/>
              <a:buChar char="❑"/>
              <a:defRPr sz="1800">
                <a:latin typeface="+mn-lt"/>
                <a:ea typeface="+mn-ea"/>
                <a:cs typeface="+mn-cs"/>
                <a:sym typeface="Arial"/>
              </a:defRPr>
            </a:pPr>
            <a:r>
              <a:t>Show students they are special </a:t>
            </a:r>
          </a:p>
          <a:p>
            <a:pPr lvl="1" marL="1143000" indent="-571500" defTabSz="457200">
              <a:buSzPct val="100000"/>
              <a:buChar char="❑"/>
              <a:defRPr sz="1800">
                <a:latin typeface="+mn-lt"/>
                <a:ea typeface="+mn-ea"/>
                <a:cs typeface="+mn-cs"/>
                <a:sym typeface="Arial"/>
              </a:defRPr>
            </a:pPr>
            <a:r>
              <a:t>Ensure emotional and physical safety; protect students from ridicule</a:t>
            </a:r>
          </a:p>
          <a:p>
            <a:pPr lvl="1" marL="1143000" indent="-571500" defTabSz="457200">
              <a:buSzPct val="100000"/>
              <a:buChar char="❑"/>
              <a:defRPr sz="1800">
                <a:latin typeface="+mn-lt"/>
                <a:ea typeface="+mn-ea"/>
                <a:cs typeface="+mn-cs"/>
                <a:sym typeface="Arial"/>
              </a:defRPr>
            </a:pPr>
            <a:r>
              <a:t>Examine our own attitudes</a:t>
            </a:r>
          </a:p>
          <a:p>
            <a:pPr lvl="1" marL="1143000" indent="-571500" defTabSz="457200">
              <a:buSzPct val="100000"/>
              <a:buChar char="❑"/>
              <a:defRPr sz="1800">
                <a:latin typeface="+mn-lt"/>
                <a:ea typeface="+mn-ea"/>
                <a:cs typeface="+mn-cs"/>
                <a:sym typeface="Arial"/>
              </a:defRPr>
            </a:pPr>
            <a:r>
              <a:t>Promote understanding of poor children</a:t>
            </a:r>
          </a:p>
          <a:p>
            <a:pPr lvl="1" marL="1143000" indent="-571500" defTabSz="457200">
              <a:buSzPct val="100000"/>
              <a:buChar char="❑"/>
              <a:defRPr sz="1800">
                <a:latin typeface="+mn-lt"/>
                <a:ea typeface="+mn-ea"/>
                <a:cs typeface="+mn-cs"/>
                <a:sym typeface="Arial"/>
              </a:defRPr>
            </a:pPr>
            <a:r>
              <a:t>Try to understand connection of poverty and problems with behavior or academic performance</a:t>
            </a:r>
          </a:p>
          <a:p>
            <a:pPr lvl="1" marL="1143000" indent="-571500" defTabSz="457200">
              <a:buSzPct val="100000"/>
              <a:buChar char="❑"/>
              <a:defRPr sz="1800">
                <a:latin typeface="+mn-lt"/>
                <a:ea typeface="+mn-ea"/>
                <a:cs typeface="+mn-cs"/>
                <a:sym typeface="Arial"/>
              </a:defRPr>
            </a:pPr>
            <a:r>
              <a:t>Create incentives</a:t>
            </a:r>
          </a:p>
          <a:p>
            <a:pPr lvl="1" marL="1143000" indent="-571500" defTabSz="457200">
              <a:buSzPct val="100000"/>
              <a:buChar char="❑"/>
              <a:defRPr sz="1800">
                <a:latin typeface="+mn-lt"/>
                <a:ea typeface="+mn-ea"/>
                <a:cs typeface="+mn-cs"/>
                <a:sym typeface="Arial"/>
              </a:defRPr>
            </a:pPr>
            <a:r>
              <a:t>Don’t give homework that is difficult for children to do in unstable home situations</a:t>
            </a:r>
          </a:p>
          <a:p>
            <a:pPr lvl="1" marL="1143000" indent="-571500" defTabSz="457200">
              <a:buSzPct val="100000"/>
              <a:buChar char="❑"/>
              <a:defRPr sz="1800">
                <a:latin typeface="+mn-lt"/>
                <a:ea typeface="+mn-ea"/>
                <a:cs typeface="+mn-cs"/>
                <a:sym typeface="Arial"/>
              </a:defRPr>
            </a:pPr>
            <a:r>
              <a:t>Have parents and others who have been poor tell their stories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7" name="Students Who Are Gay"/>
          <p:cNvSpPr txBox="1"/>
          <p:nvPr/>
        </p:nvSpPr>
        <p:spPr>
          <a:xfrm>
            <a:off x="2362200" y="457200"/>
            <a:ext cx="4492189" cy="548045"/>
          </a:xfrm>
          <a:prstGeom prst="rect">
            <a:avLst/>
          </a:prstGeom>
          <a:solidFill>
            <a:srgbClr val="C6FFC0"/>
          </a:solidFill>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b="1" sz="3200">
                <a:latin typeface="+mn-lt"/>
                <a:ea typeface="+mn-ea"/>
                <a:cs typeface="+mn-cs"/>
                <a:sym typeface="Arial"/>
              </a:defRPr>
            </a:lvl1pPr>
          </a:lstStyle>
          <a:p>
            <a:pPr/>
            <a:r>
              <a:t>Students Who Are Gay</a:t>
            </a:r>
          </a:p>
        </p:txBody>
      </p:sp>
      <p:sp>
        <p:nvSpPr>
          <p:cNvPr id="78" name="Line"/>
          <p:cNvSpPr/>
          <p:nvPr/>
        </p:nvSpPr>
        <p:spPr>
          <a:xfrm>
            <a:off x="2362199" y="1295400"/>
            <a:ext cx="4572002" cy="0"/>
          </a:xfrm>
          <a:prstGeom prst="line">
            <a:avLst/>
          </a:prstGeom>
          <a:ln>
            <a:solidFill>
              <a:srgbClr val="000000"/>
            </a:solidFill>
            <a:miter/>
          </a:ln>
        </p:spPr>
        <p:txBody>
          <a:bodyPr lIns="45719" rIns="45719"/>
          <a:lstStyle/>
          <a:p>
            <a:pPr/>
          </a:p>
        </p:txBody>
      </p:sp>
      <p:sp>
        <p:nvSpPr>
          <p:cNvPr id="79" name="Ridicule and intolerance of homosexual students is widely prevalent…"/>
          <p:cNvSpPr txBox="1"/>
          <p:nvPr/>
        </p:nvSpPr>
        <p:spPr>
          <a:xfrm>
            <a:off x="579119" y="1295399"/>
            <a:ext cx="8138161" cy="33605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a:t>
            </a:r>
            <a:r>
              <a:rPr b="1" sz="1800"/>
              <a:t>Ridicule and intolerance of homosexual students is widely prevalent   </a:t>
            </a:r>
            <a:endParaRPr b="1" sz="1800"/>
          </a:p>
          <a:p>
            <a:pPr marL="457200" indent="-457200" defTabSz="457200">
              <a:defRPr sz="1400">
                <a:latin typeface="+mn-lt"/>
                <a:ea typeface="+mn-ea"/>
                <a:cs typeface="+mn-cs"/>
                <a:sym typeface="Arial"/>
              </a:defRPr>
            </a:pPr>
          </a:p>
          <a:p>
            <a:pPr lvl="1" marL="1143000" indent="-571500" defTabSz="457200">
              <a:buSzPct val="100000"/>
              <a:buChar char="❑"/>
              <a:defRPr sz="1800">
                <a:latin typeface="+mn-lt"/>
                <a:ea typeface="+mn-ea"/>
                <a:cs typeface="+mn-cs"/>
                <a:sym typeface="Arial"/>
              </a:defRPr>
            </a:pPr>
            <a:r>
              <a:t>10-30% of students are gay</a:t>
            </a:r>
          </a:p>
          <a:p>
            <a:pPr lvl="1" marL="1143000" indent="-571500" defTabSz="457200">
              <a:buSzPct val="100000"/>
              <a:buChar char="❑"/>
              <a:defRPr sz="1800">
                <a:latin typeface="+mn-lt"/>
                <a:ea typeface="+mn-ea"/>
                <a:cs typeface="+mn-cs"/>
                <a:sym typeface="Arial"/>
              </a:defRPr>
            </a:pPr>
            <a:r>
              <a:t>Do not tolerate ridicule but promote understanding and relationships; challenge homophobia</a:t>
            </a:r>
          </a:p>
          <a:p>
            <a:pPr lvl="1" marL="1143000" indent="-571500" defTabSz="457200">
              <a:buSzPct val="100000"/>
              <a:buChar char="❑"/>
              <a:defRPr sz="1800">
                <a:latin typeface="+mn-lt"/>
                <a:ea typeface="+mn-ea"/>
                <a:cs typeface="+mn-cs"/>
                <a:sym typeface="Arial"/>
              </a:defRPr>
            </a:pPr>
            <a:r>
              <a:t>Make no assumption about sexual preference</a:t>
            </a:r>
          </a:p>
          <a:p>
            <a:pPr lvl="1" marL="1143000" indent="-571500" defTabSz="457200">
              <a:buSzPct val="100000"/>
              <a:buChar char="❑"/>
              <a:defRPr sz="1800">
                <a:latin typeface="+mn-lt"/>
                <a:ea typeface="+mn-ea"/>
                <a:cs typeface="+mn-cs"/>
                <a:sym typeface="Arial"/>
              </a:defRPr>
            </a:pPr>
            <a:r>
              <a:t>Have gay related materials visible in the classroom</a:t>
            </a:r>
          </a:p>
          <a:p>
            <a:pPr lvl="1" marL="1143000" indent="-571500" defTabSz="457200">
              <a:buSzPct val="100000"/>
              <a:buChar char="❑"/>
              <a:defRPr sz="1800">
                <a:latin typeface="+mn-lt"/>
                <a:ea typeface="+mn-ea"/>
                <a:cs typeface="+mn-cs"/>
                <a:sym typeface="Arial"/>
              </a:defRPr>
            </a:pPr>
            <a:r>
              <a:t>Let students know you are supportive of all</a:t>
            </a:r>
          </a:p>
          <a:p>
            <a:pPr lvl="1" marL="1143000" indent="-571500" defTabSz="457200">
              <a:buSzPct val="100000"/>
              <a:buChar char="❑"/>
              <a:defRPr sz="1800">
                <a:latin typeface="+mn-lt"/>
                <a:ea typeface="+mn-ea"/>
                <a:cs typeface="+mn-cs"/>
                <a:sym typeface="Arial"/>
              </a:defRPr>
            </a:pPr>
            <a:r>
              <a:t>Work on your own biases</a:t>
            </a:r>
          </a:p>
          <a:p>
            <a:pPr lvl="1" marL="1143000" indent="-571500" defTabSz="457200">
              <a:buSzPct val="100000"/>
              <a:buChar char="❑"/>
              <a:defRPr sz="1800">
                <a:latin typeface="+mn-lt"/>
                <a:ea typeface="+mn-ea"/>
                <a:cs typeface="+mn-cs"/>
                <a:sym typeface="Arial"/>
              </a:defRPr>
            </a:pPr>
            <a:r>
              <a:t>Don’t advise students who are gay to ‘come out’. Let them make that decision</a:t>
            </a:r>
          </a:p>
          <a:p>
            <a:pPr lvl="1" marL="1143000" indent="-571500" defTabSz="457200">
              <a:buSzPct val="100000"/>
              <a:buChar char="❑"/>
              <a:defRPr sz="1800">
                <a:latin typeface="+mn-lt"/>
                <a:ea typeface="+mn-ea"/>
                <a:cs typeface="+mn-cs"/>
                <a:sym typeface="Arial"/>
              </a:defRPr>
            </a:pPr>
            <a:r>
              <a:t>Connect students with gay role models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82" name="Students with…"/>
          <p:cNvSpPr txBox="1"/>
          <p:nvPr/>
        </p:nvSpPr>
        <p:spPr>
          <a:xfrm>
            <a:off x="1597025" y="533400"/>
            <a:ext cx="5581650" cy="1017945"/>
          </a:xfrm>
          <a:prstGeom prst="rect">
            <a:avLst/>
          </a:prstGeom>
          <a:solidFill>
            <a:srgbClr val="FFF7C8"/>
          </a:solidFill>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3200">
                <a:latin typeface="+mn-lt"/>
                <a:ea typeface="+mn-ea"/>
                <a:cs typeface="+mn-cs"/>
                <a:sym typeface="Arial"/>
              </a:defRPr>
            </a:pPr>
            <a:r>
              <a:t>Students with </a:t>
            </a:r>
          </a:p>
          <a:p>
            <a:pPr algn="ctr" defTabSz="457200">
              <a:defRPr b="1" sz="3200">
                <a:latin typeface="+mn-lt"/>
                <a:ea typeface="+mn-ea"/>
                <a:cs typeface="+mn-cs"/>
                <a:sym typeface="Arial"/>
              </a:defRPr>
            </a:pPr>
            <a:r>
              <a:t>Differing Academic Abilities</a:t>
            </a:r>
          </a:p>
        </p:txBody>
      </p:sp>
      <p:sp>
        <p:nvSpPr>
          <p:cNvPr id="83" name="Gifted and talented…"/>
          <p:cNvSpPr txBox="1"/>
          <p:nvPr/>
        </p:nvSpPr>
        <p:spPr>
          <a:xfrm>
            <a:off x="2407920" y="2286000"/>
            <a:ext cx="3406339" cy="203708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marL="457200" indent="-457200" defTabSz="457200">
              <a:spcBef>
                <a:spcPts val="1000"/>
              </a:spcBef>
              <a:buSzPct val="100000"/>
              <a:buChar char="•"/>
              <a:defRPr sz="1800"/>
            </a:pPr>
            <a:r>
              <a:t>Gifted and talented</a:t>
            </a:r>
          </a:p>
          <a:p>
            <a:pPr marL="457200" indent="-457200" defTabSz="457200">
              <a:spcBef>
                <a:spcPts val="1000"/>
              </a:spcBef>
              <a:buSzPct val="100000"/>
              <a:buChar char="•"/>
              <a:defRPr sz="1800"/>
            </a:pPr>
            <a:r>
              <a:t>Dominant language learners</a:t>
            </a:r>
          </a:p>
          <a:p>
            <a:pPr marL="457200" indent="-457200" defTabSz="457200">
              <a:spcBef>
                <a:spcPts val="1000"/>
              </a:spcBef>
              <a:buSzPct val="100000"/>
              <a:buChar char="•"/>
              <a:defRPr sz="1800"/>
            </a:pPr>
            <a:r>
              <a:t>Learning disabilities</a:t>
            </a:r>
          </a:p>
          <a:p>
            <a:pPr marL="457200" indent="-457200" defTabSz="457200">
              <a:spcBef>
                <a:spcPts val="1000"/>
              </a:spcBef>
              <a:buSzPct val="100000"/>
              <a:buChar char="•"/>
              <a:defRPr sz="1800"/>
            </a:pPr>
            <a:r>
              <a:t>Cognitive disabilities</a:t>
            </a:r>
          </a:p>
          <a:p>
            <a:pPr marL="457200" indent="-457200" defTabSz="457200">
              <a:spcBef>
                <a:spcPts val="1000"/>
              </a:spcBef>
              <a:buSzPct val="100000"/>
              <a:buChar char="•"/>
              <a:defRPr sz="1800"/>
            </a:pPr>
            <a:r>
              <a:t>Traumatic brain injury</a:t>
            </a:r>
          </a:p>
        </p:txBody>
      </p:sp>
      <p:sp>
        <p:nvSpPr>
          <p:cNvPr id="84" name="Line"/>
          <p:cNvSpPr/>
          <p:nvPr/>
        </p:nvSpPr>
        <p:spPr>
          <a:xfrm>
            <a:off x="1981200" y="1752600"/>
            <a:ext cx="4800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87" name="Gifted and Talented…"/>
          <p:cNvSpPr txBox="1"/>
          <p:nvPr/>
        </p:nvSpPr>
        <p:spPr>
          <a:xfrm>
            <a:off x="2574845" y="457200"/>
            <a:ext cx="3867310" cy="956107"/>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latin typeface="+mn-lt"/>
                <a:ea typeface="+mn-ea"/>
                <a:cs typeface="+mn-cs"/>
                <a:sym typeface="Arial"/>
              </a:defRPr>
            </a:pPr>
            <a:r>
              <a:t>Gifted and Talented</a:t>
            </a:r>
            <a:endParaRPr>
              <a:solidFill>
                <a:srgbClr val="000066"/>
              </a:solidFill>
            </a:endParaRPr>
          </a:p>
          <a:p>
            <a:pPr algn="ctr" defTabSz="457200">
              <a:defRPr b="1" i="1" sz="2800">
                <a:solidFill>
                  <a:srgbClr val="000066"/>
                </a:solidFill>
                <a:latin typeface="+mn-lt"/>
                <a:ea typeface="+mn-ea"/>
                <a:cs typeface="+mn-cs"/>
                <a:sym typeface="Arial"/>
              </a:defRPr>
            </a:pPr>
            <a:r>
              <a:t>Definition</a:t>
            </a:r>
          </a:p>
        </p:txBody>
      </p:sp>
      <p:sp>
        <p:nvSpPr>
          <p:cNvPr id="88" name="The term “gifted and talented” . . . means students . . . who give evidence of high performance capability in areas such as intellectual, creative, artistic, or leadership capacity, or in specific academic fields, and who require services or activities n"/>
          <p:cNvSpPr txBox="1"/>
          <p:nvPr/>
        </p:nvSpPr>
        <p:spPr>
          <a:xfrm>
            <a:off x="1295400" y="2133600"/>
            <a:ext cx="6858000" cy="1684162"/>
          </a:xfrm>
          <a:prstGeom prst="rect">
            <a:avLst/>
          </a:prstGeom>
          <a:solidFill>
            <a:srgbClr val="FFF7C8"/>
          </a:solidFill>
          <a:ln w="12700">
            <a:miter lim="400000"/>
          </a:ln>
          <a:extLst>
            <a:ext uri="{C572A759-6A51-4108-AA02-DFA0A04FC94B}">
              <ma14:wrappingTextBoxFlag xmlns:ma14="http://schemas.microsoft.com/office/mac/drawingml/2011/main" val="1"/>
            </a:ext>
          </a:extLst>
        </p:spPr>
        <p:txBody>
          <a:bodyPr lIns="45719" rIns="45719">
            <a:spAutoFit/>
          </a:bodyPr>
          <a:lstStyle/>
          <a:p>
            <a:pPr lvl="1" defTabSz="457200">
              <a:spcBef>
                <a:spcPts val="700"/>
              </a:spcBef>
              <a:defRPr sz="1800">
                <a:latin typeface="+mn-lt"/>
                <a:ea typeface="+mn-ea"/>
                <a:cs typeface="+mn-cs"/>
                <a:sym typeface="Arial"/>
              </a:defRPr>
            </a:pPr>
            <a:r>
              <a:t>The term “gifted and talented” . . . means students . . . who give evidence of high performance capability in areas such as intellectual, creative, artistic, or leadership capacity, or in specific academic fields, and who require services or activities not normally provided by the school in order to fully develop such capabilities. (PL 103-398, Title XIV p. 388)</a:t>
            </a:r>
          </a:p>
        </p:txBody>
      </p:sp>
      <p:sp>
        <p:nvSpPr>
          <p:cNvPr id="89" name="Line"/>
          <p:cNvSpPr/>
          <p:nvPr/>
        </p:nvSpPr>
        <p:spPr>
          <a:xfrm>
            <a:off x="1981200" y="1752600"/>
            <a:ext cx="4800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92" name="Inclusive Strategies  for Gifted and Talented Students"/>
          <p:cNvSpPr txBox="1"/>
          <p:nvPr>
            <p:ph type="title" idx="4294967295"/>
          </p:nvPr>
        </p:nvSpPr>
        <p:spPr>
          <a:xfrm>
            <a:off x="685800" y="304799"/>
            <a:ext cx="8153400" cy="1143002"/>
          </a:xfrm>
          <a:prstGeom prst="rect">
            <a:avLst/>
          </a:prstGeom>
        </p:spPr>
        <p:txBody>
          <a:bodyPr>
            <a:normAutofit fontScale="100000" lnSpcReduction="0"/>
          </a:bodyPr>
          <a:lstStyle/>
          <a:p>
            <a:pPr algn="ctr">
              <a:defRPr b="1" sz="2800">
                <a:solidFill>
                  <a:srgbClr val="000000"/>
                </a:solidFill>
              </a:defRPr>
            </a:pPr>
            <a:r>
              <a:t>Inclusive Strategies </a:t>
            </a:r>
            <a:br/>
            <a:r>
              <a:t>for Gifted and Talented Students </a:t>
            </a:r>
          </a:p>
        </p:txBody>
      </p:sp>
      <p:sp>
        <p:nvSpPr>
          <p:cNvPr id="93" name="Classroom leadership, problem solving and advanced learning…"/>
          <p:cNvSpPr txBox="1"/>
          <p:nvPr>
            <p:ph type="body" sz="half" idx="4294967295"/>
          </p:nvPr>
        </p:nvSpPr>
        <p:spPr>
          <a:xfrm>
            <a:off x="609600" y="2057400"/>
            <a:ext cx="3962400" cy="3917950"/>
          </a:xfrm>
          <a:prstGeom prst="rect">
            <a:avLst/>
          </a:prstGeom>
          <a:solidFill>
            <a:srgbClr val="FFF7C8"/>
          </a:solidFill>
        </p:spPr>
        <p:txBody>
          <a:bodyPr>
            <a:normAutofit fontScale="100000" lnSpcReduction="0"/>
          </a:bodyPr>
          <a:lstStyle/>
          <a:p>
            <a:pPr marL="223837" indent="-223837">
              <a:spcBef>
                <a:spcPts val="400"/>
              </a:spcBef>
              <a:buSzTx/>
              <a:buFont typeface="Wingdings"/>
              <a:buNone/>
              <a:defRPr b="1" sz="2000">
                <a:latin typeface="+mn-lt"/>
                <a:ea typeface="+mn-ea"/>
                <a:cs typeface="+mn-cs"/>
                <a:sym typeface="Arial"/>
              </a:defRPr>
            </a:pPr>
            <a:r>
              <a:t>Classroom leadership, problem solving and advanced learning   </a:t>
            </a:r>
          </a:p>
          <a:p>
            <a:pPr marL="223837" indent="-223837">
              <a:spcBef>
                <a:spcPts val="400"/>
              </a:spcBef>
              <a:buSzTx/>
              <a:buFont typeface="Wingdings"/>
              <a:buNone/>
              <a:defRPr b="1" sz="2000">
                <a:latin typeface="+mn-lt"/>
                <a:ea typeface="+mn-ea"/>
                <a:cs typeface="+mn-cs"/>
                <a:sym typeface="Arial"/>
              </a:defRPr>
            </a:pPr>
            <a:r>
              <a:t>Multi-level learning strategies for higher level learning</a:t>
            </a:r>
          </a:p>
          <a:p>
            <a:pPr lvl="1" marL="627062" indent="-288925">
              <a:spcBef>
                <a:spcPts val="0"/>
              </a:spcBef>
              <a:buClr>
                <a:srgbClr val="C481CF"/>
              </a:buClr>
              <a:defRPr sz="2000">
                <a:latin typeface="+mn-lt"/>
                <a:ea typeface="+mn-ea"/>
                <a:cs typeface="+mn-cs"/>
                <a:sym typeface="Arial"/>
              </a:defRPr>
            </a:pPr>
            <a:r>
              <a:t>Multi-level, differentiated lessons</a:t>
            </a:r>
          </a:p>
          <a:p>
            <a:pPr lvl="1" marL="627062" indent="-288925">
              <a:spcBef>
                <a:spcPts val="0"/>
              </a:spcBef>
              <a:buClr>
                <a:srgbClr val="C481CF"/>
              </a:buClr>
              <a:defRPr sz="2000">
                <a:latin typeface="+mn-lt"/>
                <a:ea typeface="+mn-ea"/>
                <a:cs typeface="+mn-cs"/>
                <a:sym typeface="Arial"/>
              </a:defRPr>
            </a:pPr>
            <a:r>
              <a:t>Curriculum compacting</a:t>
            </a:r>
          </a:p>
          <a:p>
            <a:pPr lvl="1" marL="627062" indent="-288925">
              <a:spcBef>
                <a:spcPts val="0"/>
              </a:spcBef>
              <a:buClr>
                <a:srgbClr val="C481CF"/>
              </a:buClr>
              <a:defRPr sz="2000">
                <a:latin typeface="+mn-lt"/>
                <a:ea typeface="+mn-ea"/>
                <a:cs typeface="+mn-cs"/>
                <a:sym typeface="Arial"/>
              </a:defRPr>
            </a:pPr>
            <a:r>
              <a:t>Tiered lessons</a:t>
            </a:r>
          </a:p>
          <a:p>
            <a:pPr lvl="1" marL="627062" indent="-288925">
              <a:spcBef>
                <a:spcPts val="0"/>
              </a:spcBef>
              <a:buClr>
                <a:srgbClr val="C481CF"/>
              </a:buClr>
              <a:defRPr sz="2000">
                <a:latin typeface="+mn-lt"/>
                <a:ea typeface="+mn-ea"/>
                <a:cs typeface="+mn-cs"/>
                <a:sym typeface="Arial"/>
              </a:defRPr>
            </a:pPr>
            <a:r>
              <a:t>Open-ended assignments	</a:t>
            </a:r>
          </a:p>
        </p:txBody>
      </p:sp>
      <p:sp>
        <p:nvSpPr>
          <p:cNvPr id="94" name="Scaffolding for high ability students…"/>
          <p:cNvSpPr txBox="1"/>
          <p:nvPr/>
        </p:nvSpPr>
        <p:spPr>
          <a:xfrm>
            <a:off x="4724400" y="2057400"/>
            <a:ext cx="3962400" cy="3580961"/>
          </a:xfrm>
          <a:prstGeom prst="rect">
            <a:avLst/>
          </a:prstGeom>
          <a:solidFill>
            <a:srgbClr val="FFF7C8"/>
          </a:solidFill>
          <a:ln w="12700">
            <a:miter lim="400000"/>
          </a:ln>
          <a:extLst>
            <a:ext uri="{C572A759-6A51-4108-AA02-DFA0A04FC94B}">
              <ma14:wrappingTextBoxFlag xmlns:ma14="http://schemas.microsoft.com/office/mac/drawingml/2011/main" val="1"/>
            </a:ext>
          </a:extLst>
        </p:spPr>
        <p:txBody>
          <a:bodyPr lIns="45719" rIns="45719">
            <a:spAutoFit/>
          </a:bodyPr>
          <a:lstStyle/>
          <a:p>
            <a:pPr lvl="1" marL="393700" indent="-215900" defTabSz="457200">
              <a:lnSpc>
                <a:spcPct val="90000"/>
              </a:lnSpc>
              <a:spcBef>
                <a:spcPts val="400"/>
              </a:spcBef>
              <a:defRPr b="1" sz="2000">
                <a:latin typeface="+mn-lt"/>
                <a:ea typeface="+mn-ea"/>
                <a:cs typeface="+mn-cs"/>
                <a:sym typeface="Arial"/>
              </a:defRPr>
            </a:pPr>
            <a:r>
              <a:t>Scaffolding for high ability students</a:t>
            </a:r>
          </a:p>
          <a:p>
            <a:pPr lvl="1" marL="571500" indent="-393700" defTabSz="457200">
              <a:lnSpc>
                <a:spcPct val="90000"/>
              </a:lnSpc>
              <a:spcBef>
                <a:spcPts val="400"/>
              </a:spcBef>
              <a:buClr>
                <a:srgbClr val="C481CF"/>
              </a:buClr>
              <a:buSzPct val="55000"/>
              <a:buChar char="■"/>
              <a:defRPr sz="2000">
                <a:latin typeface="+mn-lt"/>
                <a:ea typeface="+mn-ea"/>
                <a:cs typeface="+mn-cs"/>
                <a:sym typeface="Arial"/>
              </a:defRPr>
            </a:pPr>
            <a:r>
              <a:t>Build scaffolding into all instruction</a:t>
            </a:r>
          </a:p>
          <a:p>
            <a:pPr lvl="1" marL="571500" indent="-393700" defTabSz="457200">
              <a:lnSpc>
                <a:spcPct val="90000"/>
              </a:lnSpc>
              <a:spcBef>
                <a:spcPts val="400"/>
              </a:spcBef>
              <a:buClr>
                <a:srgbClr val="C481CF"/>
              </a:buClr>
              <a:buSzPct val="55000"/>
              <a:buChar char="■"/>
              <a:defRPr sz="2000">
                <a:latin typeface="+mn-lt"/>
                <a:ea typeface="+mn-ea"/>
                <a:cs typeface="+mn-cs"/>
                <a:sym typeface="Arial"/>
              </a:defRPr>
            </a:pPr>
            <a:r>
              <a:t>Use computers and particularly the internet as an information source</a:t>
            </a:r>
          </a:p>
          <a:p>
            <a:pPr lvl="1" marL="571500" indent="-393700" defTabSz="457200">
              <a:lnSpc>
                <a:spcPct val="90000"/>
              </a:lnSpc>
              <a:spcBef>
                <a:spcPts val="400"/>
              </a:spcBef>
              <a:buClr>
                <a:srgbClr val="C481CF"/>
              </a:buClr>
              <a:buSzPct val="55000"/>
              <a:buChar char="■"/>
              <a:defRPr sz="2000">
                <a:latin typeface="+mn-lt"/>
                <a:ea typeface="+mn-ea"/>
                <a:cs typeface="+mn-cs"/>
                <a:sym typeface="Arial"/>
              </a:defRPr>
            </a:pPr>
            <a:r>
              <a:t>Obtain materials at different levels</a:t>
            </a:r>
          </a:p>
          <a:p>
            <a:pPr lvl="1" marL="571500" indent="-393700" defTabSz="457200">
              <a:lnSpc>
                <a:spcPct val="90000"/>
              </a:lnSpc>
              <a:spcBef>
                <a:spcPts val="400"/>
              </a:spcBef>
              <a:buClr>
                <a:srgbClr val="C481CF"/>
              </a:buClr>
              <a:buSzPct val="55000"/>
              <a:buChar char="■"/>
              <a:defRPr sz="2000">
                <a:latin typeface="+mn-lt"/>
                <a:ea typeface="+mn-ea"/>
                <a:cs typeface="+mn-cs"/>
                <a:sym typeface="Arial"/>
              </a:defRPr>
            </a:pPr>
            <a:r>
              <a:t>Bring in experts to share with the class</a:t>
            </a:r>
          </a:p>
          <a:p>
            <a:pPr lvl="1" marL="571500" indent="-393700" defTabSz="457200">
              <a:lnSpc>
                <a:spcPct val="90000"/>
              </a:lnSpc>
              <a:spcBef>
                <a:spcPts val="400"/>
              </a:spcBef>
              <a:buClr>
                <a:srgbClr val="C481CF"/>
              </a:buClr>
              <a:buSzPct val="55000"/>
              <a:buChar char="■"/>
              <a:defRPr sz="2000">
                <a:latin typeface="+mn-lt"/>
                <a:ea typeface="+mn-ea"/>
                <a:cs typeface="+mn-cs"/>
                <a:sym typeface="Arial"/>
              </a:defRPr>
            </a:pPr>
            <a:r>
              <a:t>Identify mentors</a:t>
            </a:r>
          </a:p>
        </p:txBody>
      </p:sp>
      <p:sp>
        <p:nvSpPr>
          <p:cNvPr id="95" name="Line"/>
          <p:cNvSpPr/>
          <p:nvPr/>
        </p:nvSpPr>
        <p:spPr>
          <a:xfrm>
            <a:off x="1981200" y="1600200"/>
            <a:ext cx="4800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93">
                                            <p:bg/>
                                          </p:spTgt>
                                        </p:tgtEl>
                                        <p:attrNameLst>
                                          <p:attrName>style.visibility</p:attrName>
                                        </p:attrNameLst>
                                      </p:cBhvr>
                                      <p:to>
                                        <p:strVal val="visible"/>
                                      </p:to>
                                    </p:set>
                                    <p:anim calcmode="lin" valueType="num">
                                      <p:cBhvr>
                                        <p:cTn id="7" dur="500" fill="hold"/>
                                        <p:tgtEl>
                                          <p:spTgt spid="93">
                                            <p:bg/>
                                          </p:spTgt>
                                        </p:tgtEl>
                                        <p:attrNameLst>
                                          <p:attrName>ppt_x</p:attrName>
                                        </p:attrNameLst>
                                      </p:cBhvr>
                                      <p:tavLst>
                                        <p:tav tm="0">
                                          <p:val>
                                            <p:strVal val="0-#ppt_w/2"/>
                                          </p:val>
                                        </p:tav>
                                        <p:tav tm="100000">
                                          <p:val>
                                            <p:strVal val="#ppt_x"/>
                                          </p:val>
                                        </p:tav>
                                      </p:tavLst>
                                    </p:anim>
                                    <p:anim calcmode="lin" valueType="num">
                                      <p:cBhvr>
                                        <p:cTn id="8" dur="500" fill="hold"/>
                                        <p:tgtEl>
                                          <p:spTgt spid="93">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93">
                                            <p:txEl>
                                              <p:pRg st="0" end="0"/>
                                            </p:txEl>
                                          </p:spTgt>
                                        </p:tgtEl>
                                        <p:attrNameLst>
                                          <p:attrName>style.visibility</p:attrName>
                                        </p:attrNameLst>
                                      </p:cBhvr>
                                      <p:to>
                                        <p:strVal val="visible"/>
                                      </p:to>
                                    </p:set>
                                    <p:anim calcmode="lin" valueType="num">
                                      <p:cBhvr>
                                        <p:cTn id="11" dur="500" fill="hold"/>
                                        <p:tgtEl>
                                          <p:spTgt spid="93">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9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8" presetID="2" grpId="1" fill="hold">
                                  <p:stCondLst>
                                    <p:cond delay="0"/>
                                  </p:stCondLst>
                                  <p:iterate type="el" backwards="0">
                                    <p:tmAbs val="0"/>
                                  </p:iterate>
                                  <p:childTnLst>
                                    <p:set>
                                      <p:cBhvr>
                                        <p:cTn id="16" fill="hold"/>
                                        <p:tgtEl>
                                          <p:spTgt spid="93">
                                            <p:txEl>
                                              <p:pRg st="1" end="1"/>
                                            </p:txEl>
                                          </p:spTgt>
                                        </p:tgtEl>
                                        <p:attrNameLst>
                                          <p:attrName>style.visibility</p:attrName>
                                        </p:attrNameLst>
                                      </p:cBhvr>
                                      <p:to>
                                        <p:strVal val="visible"/>
                                      </p:to>
                                    </p:set>
                                    <p:anim calcmode="lin" valueType="num">
                                      <p:cBhvr>
                                        <p:cTn id="17" dur="500" fill="hold"/>
                                        <p:tgtEl>
                                          <p:spTgt spid="93">
                                            <p:txEl>
                                              <p:pRg st="1" end="1"/>
                                            </p:txEl>
                                          </p:spTgt>
                                        </p:tgtEl>
                                        <p:attrNameLst>
                                          <p:attrName>ppt_x</p:attrName>
                                        </p:attrNameLst>
                                      </p:cBhvr>
                                      <p:tavLst>
                                        <p:tav tm="0">
                                          <p:val>
                                            <p:strVal val="0-#ppt_w/2"/>
                                          </p:val>
                                        </p:tav>
                                        <p:tav tm="100000">
                                          <p:val>
                                            <p:strVal val="#ppt_x"/>
                                          </p:val>
                                        </p:tav>
                                      </p:tavLst>
                                    </p:anim>
                                    <p:anim calcmode="lin" valueType="num">
                                      <p:cBhvr>
                                        <p:cTn id="18" dur="500" fill="hold"/>
                                        <p:tgtEl>
                                          <p:spTgt spid="93">
                                            <p:txEl>
                                              <p:pRg st="1" end="1"/>
                                            </p:txEl>
                                          </p:spTgt>
                                        </p:tgtEl>
                                        <p:attrNameLst>
                                          <p:attrName>ppt_y</p:attrName>
                                        </p:attrNameLst>
                                      </p:cBhvr>
                                      <p:tavLst>
                                        <p:tav tm="0">
                                          <p:val>
                                            <p:strVal val="#ppt_y"/>
                                          </p:val>
                                        </p:tav>
                                        <p:tav tm="100000">
                                          <p:val>
                                            <p:strVal val="#ppt_y"/>
                                          </p:val>
                                        </p:tav>
                                      </p:tavLst>
                                    </p:anim>
                                  </p:childTnLst>
                                </p:cTn>
                              </p:par>
                              <p:par>
                                <p:cTn id="19" presetClass="entr" nodeType="withEffect" presetSubtype="8" presetID="2" grpId="1" fill="hold">
                                  <p:stCondLst>
                                    <p:cond delay="0"/>
                                  </p:stCondLst>
                                  <p:iterate type="el" backwards="0">
                                    <p:tmAbs val="0"/>
                                  </p:iterate>
                                  <p:childTnLst>
                                    <p:set>
                                      <p:cBhvr>
                                        <p:cTn id="20" fill="hold"/>
                                        <p:tgtEl>
                                          <p:spTgt spid="93">
                                            <p:txEl>
                                              <p:pRg st="2" end="2"/>
                                            </p:txEl>
                                          </p:spTgt>
                                        </p:tgtEl>
                                        <p:attrNameLst>
                                          <p:attrName>style.visibility</p:attrName>
                                        </p:attrNameLst>
                                      </p:cBhvr>
                                      <p:to>
                                        <p:strVal val="visible"/>
                                      </p:to>
                                    </p:set>
                                    <p:anim calcmode="lin" valueType="num">
                                      <p:cBhvr>
                                        <p:cTn id="21" dur="500" fill="hold"/>
                                        <p:tgtEl>
                                          <p:spTgt spid="93">
                                            <p:txEl>
                                              <p:pRg st="2" end="2"/>
                                            </p:txEl>
                                          </p:spTgt>
                                        </p:tgtEl>
                                        <p:attrNameLst>
                                          <p:attrName>ppt_x</p:attrName>
                                        </p:attrNameLst>
                                      </p:cBhvr>
                                      <p:tavLst>
                                        <p:tav tm="0">
                                          <p:val>
                                            <p:strVal val="0-#ppt_w/2"/>
                                          </p:val>
                                        </p:tav>
                                        <p:tav tm="100000">
                                          <p:val>
                                            <p:strVal val="#ppt_x"/>
                                          </p:val>
                                        </p:tav>
                                      </p:tavLst>
                                    </p:anim>
                                    <p:anim calcmode="lin" valueType="num">
                                      <p:cBhvr>
                                        <p:cTn id="22" dur="500" fill="hold"/>
                                        <p:tgtEl>
                                          <p:spTgt spid="93">
                                            <p:txEl>
                                              <p:pRg st="2" end="2"/>
                                            </p:txEl>
                                          </p:spTgt>
                                        </p:tgtEl>
                                        <p:attrNameLst>
                                          <p:attrName>ppt_y</p:attrName>
                                        </p:attrNameLst>
                                      </p:cBhvr>
                                      <p:tavLst>
                                        <p:tav tm="0">
                                          <p:val>
                                            <p:strVal val="#ppt_y"/>
                                          </p:val>
                                        </p:tav>
                                        <p:tav tm="100000">
                                          <p:val>
                                            <p:strVal val="#ppt_y"/>
                                          </p:val>
                                        </p:tav>
                                      </p:tavLst>
                                    </p:anim>
                                  </p:childTnLst>
                                </p:cTn>
                              </p:par>
                              <p:par>
                                <p:cTn id="23" presetClass="entr" nodeType="withEffect" presetSubtype="8" presetID="2" grpId="1" fill="hold">
                                  <p:stCondLst>
                                    <p:cond delay="0"/>
                                  </p:stCondLst>
                                  <p:iterate type="el" backwards="0">
                                    <p:tmAbs val="0"/>
                                  </p:iterate>
                                  <p:childTnLst>
                                    <p:set>
                                      <p:cBhvr>
                                        <p:cTn id="24" fill="hold"/>
                                        <p:tgtEl>
                                          <p:spTgt spid="93">
                                            <p:txEl>
                                              <p:pRg st="3" end="3"/>
                                            </p:txEl>
                                          </p:spTgt>
                                        </p:tgtEl>
                                        <p:attrNameLst>
                                          <p:attrName>style.visibility</p:attrName>
                                        </p:attrNameLst>
                                      </p:cBhvr>
                                      <p:to>
                                        <p:strVal val="visible"/>
                                      </p:to>
                                    </p:set>
                                    <p:anim calcmode="lin" valueType="num">
                                      <p:cBhvr>
                                        <p:cTn id="25" dur="500" fill="hold"/>
                                        <p:tgtEl>
                                          <p:spTgt spid="93">
                                            <p:txEl>
                                              <p:pRg st="3" end="3"/>
                                            </p:txEl>
                                          </p:spTgt>
                                        </p:tgtEl>
                                        <p:attrNameLst>
                                          <p:attrName>ppt_x</p:attrName>
                                        </p:attrNameLst>
                                      </p:cBhvr>
                                      <p:tavLst>
                                        <p:tav tm="0">
                                          <p:val>
                                            <p:strVal val="0-#ppt_w/2"/>
                                          </p:val>
                                        </p:tav>
                                        <p:tav tm="100000">
                                          <p:val>
                                            <p:strVal val="#ppt_x"/>
                                          </p:val>
                                        </p:tav>
                                      </p:tavLst>
                                    </p:anim>
                                    <p:anim calcmode="lin" valueType="num">
                                      <p:cBhvr>
                                        <p:cTn id="26" dur="500" fill="hold"/>
                                        <p:tgtEl>
                                          <p:spTgt spid="93">
                                            <p:txEl>
                                              <p:pRg st="3" end="3"/>
                                            </p:txEl>
                                          </p:spTgt>
                                        </p:tgtEl>
                                        <p:attrNameLst>
                                          <p:attrName>ppt_y</p:attrName>
                                        </p:attrNameLst>
                                      </p:cBhvr>
                                      <p:tavLst>
                                        <p:tav tm="0">
                                          <p:val>
                                            <p:strVal val="#ppt_y"/>
                                          </p:val>
                                        </p:tav>
                                        <p:tav tm="100000">
                                          <p:val>
                                            <p:strVal val="#ppt_y"/>
                                          </p:val>
                                        </p:tav>
                                      </p:tavLst>
                                    </p:anim>
                                  </p:childTnLst>
                                </p:cTn>
                              </p:par>
                              <p:par>
                                <p:cTn id="27" presetClass="entr" nodeType="withEffect" presetSubtype="8" presetID="2" grpId="1" fill="hold">
                                  <p:stCondLst>
                                    <p:cond delay="0"/>
                                  </p:stCondLst>
                                  <p:iterate type="el" backwards="0">
                                    <p:tmAbs val="0"/>
                                  </p:iterate>
                                  <p:childTnLst>
                                    <p:set>
                                      <p:cBhvr>
                                        <p:cTn id="28" fill="hold"/>
                                        <p:tgtEl>
                                          <p:spTgt spid="93">
                                            <p:txEl>
                                              <p:pRg st="4" end="4"/>
                                            </p:txEl>
                                          </p:spTgt>
                                        </p:tgtEl>
                                        <p:attrNameLst>
                                          <p:attrName>style.visibility</p:attrName>
                                        </p:attrNameLst>
                                      </p:cBhvr>
                                      <p:to>
                                        <p:strVal val="visible"/>
                                      </p:to>
                                    </p:set>
                                    <p:anim calcmode="lin" valueType="num">
                                      <p:cBhvr>
                                        <p:cTn id="29" dur="500" fill="hold"/>
                                        <p:tgtEl>
                                          <p:spTgt spid="93">
                                            <p:txEl>
                                              <p:pRg st="4" end="4"/>
                                            </p:txEl>
                                          </p:spTgt>
                                        </p:tgtEl>
                                        <p:attrNameLst>
                                          <p:attrName>ppt_x</p:attrName>
                                        </p:attrNameLst>
                                      </p:cBhvr>
                                      <p:tavLst>
                                        <p:tav tm="0">
                                          <p:val>
                                            <p:strVal val="0-#ppt_w/2"/>
                                          </p:val>
                                        </p:tav>
                                        <p:tav tm="100000">
                                          <p:val>
                                            <p:strVal val="#ppt_x"/>
                                          </p:val>
                                        </p:tav>
                                      </p:tavLst>
                                    </p:anim>
                                    <p:anim calcmode="lin" valueType="num">
                                      <p:cBhvr>
                                        <p:cTn id="30" dur="500" fill="hold"/>
                                        <p:tgtEl>
                                          <p:spTgt spid="93">
                                            <p:txEl>
                                              <p:pRg st="4" end="4"/>
                                            </p:txEl>
                                          </p:spTgt>
                                        </p:tgtEl>
                                        <p:attrNameLst>
                                          <p:attrName>ppt_y</p:attrName>
                                        </p:attrNameLst>
                                      </p:cBhvr>
                                      <p:tavLst>
                                        <p:tav tm="0">
                                          <p:val>
                                            <p:strVal val="#ppt_y"/>
                                          </p:val>
                                        </p:tav>
                                        <p:tav tm="100000">
                                          <p:val>
                                            <p:strVal val="#ppt_y"/>
                                          </p:val>
                                        </p:tav>
                                      </p:tavLst>
                                    </p:anim>
                                  </p:childTnLst>
                                </p:cTn>
                              </p:par>
                              <p:par>
                                <p:cTn id="31" presetClass="entr" nodeType="withEffect" presetSubtype="8" presetID="2" grpId="1" fill="hold">
                                  <p:stCondLst>
                                    <p:cond delay="0"/>
                                  </p:stCondLst>
                                  <p:iterate type="el" backwards="0">
                                    <p:tmAbs val="0"/>
                                  </p:iterate>
                                  <p:childTnLst>
                                    <p:set>
                                      <p:cBhvr>
                                        <p:cTn id="32" fill="hold"/>
                                        <p:tgtEl>
                                          <p:spTgt spid="93">
                                            <p:txEl>
                                              <p:pRg st="5" end="5"/>
                                            </p:txEl>
                                          </p:spTgt>
                                        </p:tgtEl>
                                        <p:attrNameLst>
                                          <p:attrName>style.visibility</p:attrName>
                                        </p:attrNameLst>
                                      </p:cBhvr>
                                      <p:to>
                                        <p:strVal val="visible"/>
                                      </p:to>
                                    </p:set>
                                    <p:anim calcmode="lin" valueType="num">
                                      <p:cBhvr>
                                        <p:cTn id="33" dur="500" fill="hold"/>
                                        <p:tgtEl>
                                          <p:spTgt spid="93">
                                            <p:txEl>
                                              <p:pRg st="5" end="5"/>
                                            </p:txEl>
                                          </p:spTgt>
                                        </p:tgtEl>
                                        <p:attrNameLst>
                                          <p:attrName>ppt_x</p:attrName>
                                        </p:attrNameLst>
                                      </p:cBhvr>
                                      <p:tavLst>
                                        <p:tav tm="0">
                                          <p:val>
                                            <p:strVal val="0-#ppt_w/2"/>
                                          </p:val>
                                        </p:tav>
                                        <p:tav tm="100000">
                                          <p:val>
                                            <p:strVal val="#ppt_x"/>
                                          </p:val>
                                        </p:tav>
                                      </p:tavLst>
                                    </p:anim>
                                    <p:anim calcmode="lin" valueType="num">
                                      <p:cBhvr>
                                        <p:cTn id="34" dur="500" fill="hold"/>
                                        <p:tgtEl>
                                          <p:spTgt spid="9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93"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00" name="Group"/>
          <p:cNvGrpSpPr/>
          <p:nvPr/>
        </p:nvGrpSpPr>
        <p:grpSpPr>
          <a:xfrm>
            <a:off x="2590800" y="1752599"/>
            <a:ext cx="3810000" cy="4407108"/>
            <a:chOff x="0" y="0"/>
            <a:chExt cx="3810000" cy="4407106"/>
          </a:xfrm>
        </p:grpSpPr>
        <p:sp>
          <p:nvSpPr>
            <p:cNvPr id="98" name="Rectangle"/>
            <p:cNvSpPr/>
            <p:nvPr/>
          </p:nvSpPr>
          <p:spPr>
            <a:xfrm>
              <a:off x="0" y="0"/>
              <a:ext cx="3810000" cy="4267200"/>
            </a:xfrm>
            <a:prstGeom prst="rect">
              <a:avLst/>
            </a:prstGeom>
            <a:solidFill>
              <a:srgbClr val="FFF7C8"/>
            </a:solidFill>
            <a:ln w="12700" cap="flat">
              <a:noFill/>
              <a:miter lim="400000"/>
            </a:ln>
            <a:effectLst/>
          </p:spPr>
          <p:txBody>
            <a:bodyPr wrap="square" lIns="45719" tIns="45719" rIns="45719" bIns="45719" numCol="1" anchor="t">
              <a:noAutofit/>
            </a:bodyPr>
            <a:lstStyle/>
            <a:p>
              <a:pPr defTabSz="457200">
                <a:lnSpc>
                  <a:spcPct val="90000"/>
                </a:lnSpc>
                <a:spcBef>
                  <a:spcPts val="400"/>
                </a:spcBef>
                <a:defRPr sz="2000">
                  <a:latin typeface="+mn-lt"/>
                  <a:ea typeface="+mn-ea"/>
                  <a:cs typeface="+mn-cs"/>
                  <a:sym typeface="Arial"/>
                </a:defRPr>
              </a:pPr>
            </a:p>
          </p:txBody>
        </p:sp>
        <p:sp>
          <p:nvSpPr>
            <p:cNvPr id="99" name="Mixed ability groups and higher learning.…"/>
            <p:cNvSpPr txBox="1"/>
            <p:nvPr/>
          </p:nvSpPr>
          <p:spPr>
            <a:xfrm>
              <a:off x="45719" y="0"/>
              <a:ext cx="3718561" cy="440710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165100" indent="-165100" defTabSz="457200">
                <a:lnSpc>
                  <a:spcPct val="90000"/>
                </a:lnSpc>
                <a:spcBef>
                  <a:spcPts val="400"/>
                </a:spcBef>
                <a:defRPr b="1" sz="2000">
                  <a:latin typeface="+mn-lt"/>
                  <a:ea typeface="+mn-ea"/>
                  <a:cs typeface="+mn-cs"/>
                  <a:sym typeface="Arial"/>
                </a:defRPr>
              </a:pPr>
              <a:r>
                <a:t>Mixed ability groups and higher learning. </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Social action research projects</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Literacy circles</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Multi-age grouping</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Flexible groupings</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Collaborative pairing</a:t>
              </a:r>
            </a:p>
            <a:p>
              <a:pPr marL="165100" indent="-165100" defTabSz="457200">
                <a:lnSpc>
                  <a:spcPct val="90000"/>
                </a:lnSpc>
                <a:spcBef>
                  <a:spcPts val="400"/>
                </a:spcBef>
                <a:defRPr b="1" sz="2000">
                  <a:latin typeface="+mn-lt"/>
                  <a:ea typeface="+mn-ea"/>
                  <a:cs typeface="+mn-cs"/>
                  <a:sym typeface="Arial"/>
                </a:defRPr>
              </a:pPr>
              <a:r>
                <a:t>Expanding opportunities</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Community experiences</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Enrichment for All</a:t>
              </a:r>
            </a:p>
            <a:p>
              <a:pPr lvl="1" marL="627062" indent="-347662" defTabSz="457200">
                <a:lnSpc>
                  <a:spcPct val="90000"/>
                </a:lnSpc>
                <a:spcBef>
                  <a:spcPts val="400"/>
                </a:spcBef>
                <a:buClr>
                  <a:srgbClr val="C481CF"/>
                </a:buClr>
                <a:buSzPct val="55000"/>
                <a:buChar char="■"/>
                <a:defRPr sz="2000">
                  <a:latin typeface="+mn-lt"/>
                  <a:ea typeface="+mn-ea"/>
                  <a:cs typeface="+mn-cs"/>
                  <a:sym typeface="Arial"/>
                </a:defRPr>
              </a:pPr>
              <a:r>
                <a:t>Integrated honors programs</a:t>
              </a:r>
            </a:p>
          </p:txBody>
        </p:sp>
      </p:grpSp>
      <p:sp>
        <p:nvSpPr>
          <p:cNvPr id="101" name="Inclusive Strategies  for Gifted and Talented Students  2"/>
          <p:cNvSpPr txBox="1"/>
          <p:nvPr/>
        </p:nvSpPr>
        <p:spPr>
          <a:xfrm>
            <a:off x="731519" y="492759"/>
            <a:ext cx="8061961" cy="95504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algn="ctr">
              <a:defRPr b="1" sz="2800"/>
            </a:pPr>
            <a:r>
              <a:t>Inclusive Strategies </a:t>
            </a:r>
            <a:br/>
            <a:r>
              <a:t>for Gifted and Talented Students  2</a:t>
            </a:r>
          </a:p>
        </p:txBody>
      </p:sp>
      <p:sp>
        <p:nvSpPr>
          <p:cNvPr id="102" name="Line"/>
          <p:cNvSpPr/>
          <p:nvPr/>
        </p:nvSpPr>
        <p:spPr>
          <a:xfrm>
            <a:off x="1828800" y="1600200"/>
            <a:ext cx="57912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07" name="Blue tissue paper"/>
          <p:cNvGrpSpPr/>
          <p:nvPr/>
        </p:nvGrpSpPr>
        <p:grpSpPr>
          <a:xfrm>
            <a:off x="990600" y="-2453640"/>
            <a:ext cx="7696200" cy="3977641"/>
            <a:chOff x="0" y="0"/>
            <a:chExt cx="7696200" cy="3977640"/>
          </a:xfrm>
        </p:grpSpPr>
        <p:sp>
          <p:nvSpPr>
            <p:cNvPr id="105" name="Rectangle"/>
            <p:cNvSpPr/>
            <p:nvPr/>
          </p:nvSpPr>
          <p:spPr>
            <a:xfrm>
              <a:off x="0" y="2910839"/>
              <a:ext cx="7696200" cy="1066801"/>
            </a:xfrm>
            <a:prstGeom prst="rect">
              <a:avLst/>
            </a:prstGeom>
            <a:solidFill>
              <a:srgbClr val="C7F4FF"/>
            </a:solidFill>
            <a:ln w="12700" cap="flat">
              <a:noFill/>
              <a:miter lim="400000"/>
            </a:ln>
            <a:effectLst/>
          </p:spPr>
          <p:txBody>
            <a:bodyPr wrap="square" lIns="45719" tIns="45719" rIns="45719" bIns="45719" numCol="1" anchor="b">
              <a:noAutofit/>
            </a:bodyPr>
            <a:lstStyle/>
            <a:p>
              <a:pPr algn="ctr" defTabSz="457200">
                <a:defRPr b="1" sz="2800"/>
              </a:pPr>
            </a:p>
          </p:txBody>
        </p:sp>
        <p:sp>
          <p:nvSpPr>
            <p:cNvPr id="106" name="Inclusive Strategies for…"/>
            <p:cNvSpPr txBox="1"/>
            <p:nvPr/>
          </p:nvSpPr>
          <p:spPr>
            <a:xfrm>
              <a:off x="45719" y="0"/>
              <a:ext cx="7604761" cy="3977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pPr>
            </a:p>
            <a:p>
              <a:pPr algn="ctr" defTabSz="457200">
                <a:defRPr b="1" sz="2800"/>
              </a:pPr>
            </a:p>
            <a:p>
              <a:pPr algn="ctr" defTabSz="457200">
                <a:defRPr b="1" sz="2800"/>
              </a:pPr>
            </a:p>
            <a:p>
              <a:pPr algn="ctr" defTabSz="457200">
                <a:defRPr b="1" sz="2800"/>
              </a:pPr>
            </a:p>
            <a:p>
              <a:pPr algn="ctr" defTabSz="457200">
                <a:defRPr b="1" sz="2800"/>
              </a:pPr>
            </a:p>
            <a:p>
              <a:pPr algn="ctr" defTabSz="457200">
                <a:defRPr b="1" sz="2800"/>
              </a:pPr>
            </a:p>
            <a:p>
              <a:pPr algn="ctr" defTabSz="457200">
                <a:defRPr b="1" sz="2800"/>
              </a:pPr>
            </a:p>
            <a:p>
              <a:pPr algn="ctr" defTabSz="457200">
                <a:defRPr b="1" sz="2800"/>
              </a:pPr>
              <a:r>
                <a:t>Inclusive Strategies for</a:t>
              </a:r>
            </a:p>
            <a:p>
              <a:pPr algn="ctr" defTabSz="457200">
                <a:defRPr b="1" sz="2800"/>
              </a:pPr>
              <a:r>
                <a:t>Dominant-Language Learners</a:t>
              </a:r>
            </a:p>
          </p:txBody>
        </p:sp>
      </p:grpSp>
      <p:sp>
        <p:nvSpPr>
          <p:cNvPr id="108" name="High incidence of two-way communication…"/>
          <p:cNvSpPr txBox="1"/>
          <p:nvPr/>
        </p:nvSpPr>
        <p:spPr>
          <a:xfrm>
            <a:off x="1264919" y="1524000"/>
            <a:ext cx="6842761" cy="57454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457200">
              <a:spcBef>
                <a:spcPts val="400"/>
              </a:spcBef>
              <a:defRPr b="1" sz="2000" u="sng"/>
            </a:pPr>
          </a:p>
          <a:p>
            <a:pPr lvl="1" marL="914400" indent="-457200" defTabSz="457200">
              <a:spcBef>
                <a:spcPts val="400"/>
              </a:spcBef>
              <a:buClr>
                <a:srgbClr val="000000"/>
              </a:buClr>
              <a:buSzPct val="80000"/>
              <a:buChar char="❑"/>
              <a:defRPr sz="1800">
                <a:latin typeface="+mn-lt"/>
                <a:ea typeface="+mn-ea"/>
                <a:cs typeface="+mn-cs"/>
                <a:sym typeface="Arial"/>
              </a:defRPr>
            </a:pPr>
            <a:r>
              <a:t>High incidence of two-way communication</a:t>
            </a:r>
          </a:p>
          <a:p>
            <a:pPr lvl="1" marL="914400" indent="-457200" defTabSz="457200">
              <a:spcBef>
                <a:spcPts val="400"/>
              </a:spcBef>
              <a:buClr>
                <a:srgbClr val="000000"/>
              </a:buClr>
              <a:buSzPct val="80000"/>
              <a:buChar char="❑"/>
              <a:defRPr sz="1800">
                <a:latin typeface="+mn-lt"/>
                <a:ea typeface="+mn-ea"/>
                <a:cs typeface="+mn-cs"/>
                <a:sym typeface="Arial"/>
              </a:defRPr>
            </a:pPr>
            <a:r>
              <a:t>Social integration with native English speakers</a:t>
            </a:r>
          </a:p>
          <a:p>
            <a:pPr lvl="1" marL="914400" indent="-457200" defTabSz="457200">
              <a:spcBef>
                <a:spcPts val="400"/>
              </a:spcBef>
              <a:buClr>
                <a:srgbClr val="000000"/>
              </a:buClr>
              <a:buSzPct val="80000"/>
              <a:buChar char="❑"/>
              <a:defRPr sz="1800">
                <a:latin typeface="+mn-lt"/>
                <a:ea typeface="+mn-ea"/>
                <a:cs typeface="+mn-cs"/>
                <a:sym typeface="Arial"/>
              </a:defRPr>
            </a:pPr>
            <a:r>
              <a:t>Thoughtful integration of second-language acquisition principles with content instruction</a:t>
            </a:r>
          </a:p>
          <a:p>
            <a:pPr lvl="1" marL="914400" indent="-457200" defTabSz="457200">
              <a:spcBef>
                <a:spcPts val="400"/>
              </a:spcBef>
              <a:buClr>
                <a:srgbClr val="000000"/>
              </a:buClr>
              <a:buSzPct val="80000"/>
              <a:buChar char="❑"/>
              <a:defRPr sz="1800">
                <a:latin typeface="+mn-lt"/>
                <a:ea typeface="+mn-ea"/>
                <a:cs typeface="+mn-cs"/>
                <a:sym typeface="Arial"/>
              </a:defRPr>
            </a:pPr>
            <a:r>
              <a:t>Involvement and participation of home community</a:t>
            </a:r>
          </a:p>
          <a:p>
            <a:pPr lvl="1" marL="914400" indent="-457200" defTabSz="457200">
              <a:spcBef>
                <a:spcPts val="400"/>
              </a:spcBef>
              <a:buClr>
                <a:srgbClr val="000000"/>
              </a:buClr>
              <a:buSzPct val="80000"/>
              <a:buChar char="❑"/>
              <a:defRPr sz="1800">
                <a:latin typeface="+mn-lt"/>
                <a:ea typeface="+mn-ea"/>
                <a:cs typeface="+mn-cs"/>
                <a:sym typeface="Arial"/>
              </a:defRPr>
            </a:pPr>
            <a:r>
              <a:t>Promotion of critical consciousness</a:t>
            </a:r>
            <a:endParaRPr sz="2000"/>
          </a:p>
          <a:p>
            <a:pPr lvl="4" marL="8051800" indent="-228600" defTabSz="457200">
              <a:spcBef>
                <a:spcPts val="400"/>
              </a:spcBef>
              <a:buClr>
                <a:schemeClr val="accent1"/>
              </a:buClr>
              <a:buSzPct val="50000"/>
              <a:buChar char="■"/>
              <a:defRPr sz="2000"/>
            </a:pPr>
            <a:r>
              <a:t>Faltis (1997)</a:t>
            </a:r>
          </a:p>
        </p:txBody>
      </p:sp>
      <p:sp>
        <p:nvSpPr>
          <p:cNvPr id="109" name="Line"/>
          <p:cNvSpPr/>
          <p:nvPr/>
        </p:nvSpPr>
        <p:spPr>
          <a:xfrm>
            <a:off x="1676400" y="1752600"/>
            <a:ext cx="6400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6" presetID="2" grpId="1" fill="hold">
                                  <p:stCondLst>
                                    <p:cond delay="0"/>
                                  </p:stCondLst>
                                  <p:iterate type="el" backwards="0">
                                    <p:tmAbs val="0"/>
                                  </p:iterate>
                                  <p:childTnLst>
                                    <p:set>
                                      <p:cBhvr>
                                        <p:cTn id="6" fill="hold"/>
                                        <p:tgtEl>
                                          <p:spTgt spid="108">
                                            <p:txEl>
                                              <p:pRg st="1" end="1"/>
                                            </p:txEl>
                                          </p:spTgt>
                                        </p:tgtEl>
                                        <p:attrNameLst>
                                          <p:attrName>style.visibility</p:attrName>
                                        </p:attrNameLst>
                                      </p:cBhvr>
                                      <p:to>
                                        <p:strVal val="visible"/>
                                      </p:to>
                                    </p:set>
                                    <p:anim calcmode="lin" valueType="num">
                                      <p:cBhvr>
                                        <p:cTn id="7" dur="500" fill="hold"/>
                                        <p:tgtEl>
                                          <p:spTgt spid="108">
                                            <p:txEl>
                                              <p:pRg st="1" end="1"/>
                                            </p:txEl>
                                          </p:spTgt>
                                        </p:tgtEl>
                                        <p:attrNameLst>
                                          <p:attrName>ppt_x</p:attrName>
                                        </p:attrNameLst>
                                      </p:cBhvr>
                                      <p:tavLst>
                                        <p:tav tm="0">
                                          <p:val>
                                            <p:strVal val="1+#ppt_w/2"/>
                                          </p:val>
                                        </p:tav>
                                        <p:tav tm="100000">
                                          <p:val>
                                            <p:strVal val="#ppt_x"/>
                                          </p:val>
                                        </p:tav>
                                      </p:tavLst>
                                    </p:anim>
                                    <p:anim calcmode="lin" valueType="num">
                                      <p:cBhvr>
                                        <p:cTn id="8" dur="500" fill="hold"/>
                                        <p:tgtEl>
                                          <p:spTgt spid="10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6" presetID="2" grpId="1" fill="hold">
                                  <p:stCondLst>
                                    <p:cond delay="0"/>
                                  </p:stCondLst>
                                  <p:iterate type="el" backwards="0">
                                    <p:tmAbs val="0"/>
                                  </p:iterate>
                                  <p:childTnLst>
                                    <p:set>
                                      <p:cBhvr>
                                        <p:cTn id="12" fill="hold"/>
                                        <p:tgtEl>
                                          <p:spTgt spid="108">
                                            <p:txEl>
                                              <p:pRg st="2" end="2"/>
                                            </p:txEl>
                                          </p:spTgt>
                                        </p:tgtEl>
                                        <p:attrNameLst>
                                          <p:attrName>style.visibility</p:attrName>
                                        </p:attrNameLst>
                                      </p:cBhvr>
                                      <p:to>
                                        <p:strVal val="visible"/>
                                      </p:to>
                                    </p:set>
                                    <p:anim calcmode="lin" valueType="num">
                                      <p:cBhvr>
                                        <p:cTn id="13" dur="500" fill="hold"/>
                                        <p:tgtEl>
                                          <p:spTgt spid="108">
                                            <p:txEl>
                                              <p:pRg st="2" end="2"/>
                                            </p:txEl>
                                          </p:spTgt>
                                        </p:tgtEl>
                                        <p:attrNameLst>
                                          <p:attrName>ppt_x</p:attrName>
                                        </p:attrNameLst>
                                      </p:cBhvr>
                                      <p:tavLst>
                                        <p:tav tm="0">
                                          <p:val>
                                            <p:strVal val="1+#ppt_w/2"/>
                                          </p:val>
                                        </p:tav>
                                        <p:tav tm="100000">
                                          <p:val>
                                            <p:strVal val="#ppt_x"/>
                                          </p:val>
                                        </p:tav>
                                      </p:tavLst>
                                    </p:anim>
                                    <p:anim calcmode="lin" valueType="num">
                                      <p:cBhvr>
                                        <p:cTn id="14" dur="500" fill="hold"/>
                                        <p:tgtEl>
                                          <p:spTgt spid="10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6" presetID="2" grpId="1" fill="hold">
                                  <p:stCondLst>
                                    <p:cond delay="0"/>
                                  </p:stCondLst>
                                  <p:iterate type="el" backwards="0">
                                    <p:tmAbs val="0"/>
                                  </p:iterate>
                                  <p:childTnLst>
                                    <p:set>
                                      <p:cBhvr>
                                        <p:cTn id="18" fill="hold"/>
                                        <p:tgtEl>
                                          <p:spTgt spid="108">
                                            <p:txEl>
                                              <p:pRg st="3" end="3"/>
                                            </p:txEl>
                                          </p:spTgt>
                                        </p:tgtEl>
                                        <p:attrNameLst>
                                          <p:attrName>style.visibility</p:attrName>
                                        </p:attrNameLst>
                                      </p:cBhvr>
                                      <p:to>
                                        <p:strVal val="visible"/>
                                      </p:to>
                                    </p:set>
                                    <p:anim calcmode="lin" valueType="num">
                                      <p:cBhvr>
                                        <p:cTn id="19" dur="500" fill="hold"/>
                                        <p:tgtEl>
                                          <p:spTgt spid="108">
                                            <p:txEl>
                                              <p:pRg st="3" end="3"/>
                                            </p:txEl>
                                          </p:spTgt>
                                        </p:tgtEl>
                                        <p:attrNameLst>
                                          <p:attrName>ppt_x</p:attrName>
                                        </p:attrNameLst>
                                      </p:cBhvr>
                                      <p:tavLst>
                                        <p:tav tm="0">
                                          <p:val>
                                            <p:strVal val="1+#ppt_w/2"/>
                                          </p:val>
                                        </p:tav>
                                        <p:tav tm="100000">
                                          <p:val>
                                            <p:strVal val="#ppt_x"/>
                                          </p:val>
                                        </p:tav>
                                      </p:tavLst>
                                    </p:anim>
                                    <p:anim calcmode="lin" valueType="num">
                                      <p:cBhvr>
                                        <p:cTn id="20" dur="500" fill="hold"/>
                                        <p:tgtEl>
                                          <p:spTgt spid="10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6" presetID="2" grpId="1" fill="hold">
                                  <p:stCondLst>
                                    <p:cond delay="0"/>
                                  </p:stCondLst>
                                  <p:iterate type="el" backwards="0">
                                    <p:tmAbs val="0"/>
                                  </p:iterate>
                                  <p:childTnLst>
                                    <p:set>
                                      <p:cBhvr>
                                        <p:cTn id="24" fill="hold"/>
                                        <p:tgtEl>
                                          <p:spTgt spid="108">
                                            <p:txEl>
                                              <p:pRg st="4" end="4"/>
                                            </p:txEl>
                                          </p:spTgt>
                                        </p:tgtEl>
                                        <p:attrNameLst>
                                          <p:attrName>style.visibility</p:attrName>
                                        </p:attrNameLst>
                                      </p:cBhvr>
                                      <p:to>
                                        <p:strVal val="visible"/>
                                      </p:to>
                                    </p:set>
                                    <p:anim calcmode="lin" valueType="num">
                                      <p:cBhvr>
                                        <p:cTn id="25" dur="500" fill="hold"/>
                                        <p:tgtEl>
                                          <p:spTgt spid="108">
                                            <p:txEl>
                                              <p:pRg st="4" end="4"/>
                                            </p:txEl>
                                          </p:spTgt>
                                        </p:tgtEl>
                                        <p:attrNameLst>
                                          <p:attrName>ppt_x</p:attrName>
                                        </p:attrNameLst>
                                      </p:cBhvr>
                                      <p:tavLst>
                                        <p:tav tm="0">
                                          <p:val>
                                            <p:strVal val="1+#ppt_w/2"/>
                                          </p:val>
                                        </p:tav>
                                        <p:tav tm="100000">
                                          <p:val>
                                            <p:strVal val="#ppt_x"/>
                                          </p:val>
                                        </p:tav>
                                      </p:tavLst>
                                    </p:anim>
                                    <p:anim calcmode="lin" valueType="num">
                                      <p:cBhvr>
                                        <p:cTn id="26" dur="500" fill="hold"/>
                                        <p:tgtEl>
                                          <p:spTgt spid="10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6" presetID="2" grpId="1" fill="hold">
                                  <p:stCondLst>
                                    <p:cond delay="0"/>
                                  </p:stCondLst>
                                  <p:iterate type="el" backwards="0">
                                    <p:tmAbs val="0"/>
                                  </p:iterate>
                                  <p:childTnLst>
                                    <p:set>
                                      <p:cBhvr>
                                        <p:cTn id="30" fill="hold"/>
                                        <p:tgtEl>
                                          <p:spTgt spid="108">
                                            <p:txEl>
                                              <p:pRg st="5" end="5"/>
                                            </p:txEl>
                                          </p:spTgt>
                                        </p:tgtEl>
                                        <p:attrNameLst>
                                          <p:attrName>style.visibility</p:attrName>
                                        </p:attrNameLst>
                                      </p:cBhvr>
                                      <p:to>
                                        <p:strVal val="visible"/>
                                      </p:to>
                                    </p:set>
                                    <p:anim calcmode="lin" valueType="num">
                                      <p:cBhvr>
                                        <p:cTn id="31" dur="500" fill="hold"/>
                                        <p:tgtEl>
                                          <p:spTgt spid="108">
                                            <p:txEl>
                                              <p:pRg st="5" end="5"/>
                                            </p:txEl>
                                          </p:spTgt>
                                        </p:tgtEl>
                                        <p:attrNameLst>
                                          <p:attrName>ppt_x</p:attrName>
                                        </p:attrNameLst>
                                      </p:cBhvr>
                                      <p:tavLst>
                                        <p:tav tm="0">
                                          <p:val>
                                            <p:strVal val="1+#ppt_w/2"/>
                                          </p:val>
                                        </p:tav>
                                        <p:tav tm="100000">
                                          <p:val>
                                            <p:strVal val="#ppt_x"/>
                                          </p:val>
                                        </p:tav>
                                      </p:tavLst>
                                    </p:anim>
                                    <p:anim calcmode="lin" valueType="num">
                                      <p:cBhvr>
                                        <p:cTn id="32" dur="500" fill="hold"/>
                                        <p:tgtEl>
                                          <p:spTgt spid="108">
                                            <p:txEl>
                                              <p:pRg st="5" end="5"/>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Class="entr" nodeType="afterEffect" presetSubtype="6" presetID="2" grpId="1" fill="hold">
                                  <p:stCondLst>
                                    <p:cond delay="0"/>
                                  </p:stCondLst>
                                  <p:iterate type="el" backwards="0">
                                    <p:tmAbs val="0"/>
                                  </p:iterate>
                                  <p:childTnLst>
                                    <p:set>
                                      <p:cBhvr>
                                        <p:cTn id="35" fill="hold"/>
                                        <p:tgtEl>
                                          <p:spTgt spid="108">
                                            <p:txEl>
                                              <p:pRg st="6" end="6"/>
                                            </p:txEl>
                                          </p:spTgt>
                                        </p:tgtEl>
                                        <p:attrNameLst>
                                          <p:attrName>style.visibility</p:attrName>
                                        </p:attrNameLst>
                                      </p:cBhvr>
                                      <p:to>
                                        <p:strVal val="visible"/>
                                      </p:to>
                                    </p:set>
                                    <p:anim calcmode="lin" valueType="num">
                                      <p:cBhvr>
                                        <p:cTn id="36" dur="500" fill="hold"/>
                                        <p:tgtEl>
                                          <p:spTgt spid="108">
                                            <p:txEl>
                                              <p:pRg st="6" end="6"/>
                                            </p:txEl>
                                          </p:spTgt>
                                        </p:tgtEl>
                                        <p:attrNameLst>
                                          <p:attrName>ppt_x</p:attrName>
                                        </p:attrNameLst>
                                      </p:cBhvr>
                                      <p:tavLst>
                                        <p:tav tm="0">
                                          <p:val>
                                            <p:strVal val="1+#ppt_w/2"/>
                                          </p:val>
                                        </p:tav>
                                        <p:tav tm="100000">
                                          <p:val>
                                            <p:strVal val="#ppt_x"/>
                                          </p:val>
                                        </p:tav>
                                      </p:tavLst>
                                    </p:anim>
                                    <p:anim calcmode="lin" valueType="num">
                                      <p:cBhvr>
                                        <p:cTn id="37" dur="500" fill="hold"/>
                                        <p:tgtEl>
                                          <p:spTgt spid="10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08"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14" name="Group"/>
          <p:cNvGrpSpPr/>
          <p:nvPr/>
        </p:nvGrpSpPr>
        <p:grpSpPr>
          <a:xfrm>
            <a:off x="990600" y="228600"/>
            <a:ext cx="7772400" cy="857250"/>
            <a:chOff x="0" y="0"/>
            <a:chExt cx="7772400" cy="857250"/>
          </a:xfrm>
        </p:grpSpPr>
        <p:sp>
          <p:nvSpPr>
            <p:cNvPr id="112" name="Rectangle"/>
            <p:cNvSpPr/>
            <p:nvPr/>
          </p:nvSpPr>
          <p:spPr>
            <a:xfrm>
              <a:off x="0" y="0"/>
              <a:ext cx="7772400" cy="857250"/>
            </a:xfrm>
            <a:prstGeom prst="rect">
              <a:avLst/>
            </a:prstGeom>
            <a:solidFill>
              <a:srgbClr val="C6FFC0"/>
            </a:solidFill>
            <a:ln w="12700" cap="flat">
              <a:noFill/>
              <a:miter lim="400000"/>
            </a:ln>
            <a:effectLst/>
          </p:spPr>
          <p:txBody>
            <a:bodyPr wrap="square" lIns="45719" tIns="45719" rIns="45719" bIns="45719" numCol="1" anchor="ctr">
              <a:noAutofit/>
            </a:bodyPr>
            <a:lstStyle/>
            <a:p>
              <a:pPr defTabSz="457200">
                <a:defRPr b="1" i="1" sz="3600">
                  <a:solidFill>
                    <a:srgbClr val="000066"/>
                  </a:solidFill>
                  <a:latin typeface="+mj-lt"/>
                  <a:ea typeface="+mj-ea"/>
                  <a:cs typeface="+mj-cs"/>
                  <a:sym typeface="Helvetica"/>
                </a:defRPr>
              </a:pPr>
            </a:p>
          </p:txBody>
        </p:sp>
        <p:sp>
          <p:nvSpPr>
            <p:cNvPr id="113" name="Learning Disabilities: Definition"/>
            <p:cNvSpPr txBox="1"/>
            <p:nvPr/>
          </p:nvSpPr>
          <p:spPr>
            <a:xfrm>
              <a:off x="46038" y="142874"/>
              <a:ext cx="7680325" cy="5715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defTabSz="457200">
                <a:defRPr b="1" sz="2800">
                  <a:latin typeface="+mj-lt"/>
                  <a:ea typeface="+mj-ea"/>
                  <a:cs typeface="+mj-cs"/>
                  <a:sym typeface="Helvetica"/>
                </a:defRPr>
              </a:pPr>
              <a:r>
                <a:t>Learning Disabilities:</a:t>
              </a:r>
              <a:r>
                <a:rPr sz="3200">
                  <a:solidFill>
                    <a:srgbClr val="000066"/>
                  </a:solidFill>
                </a:rPr>
                <a:t> </a:t>
              </a:r>
              <a:r>
                <a:rPr b="0" i="1">
                  <a:solidFill>
                    <a:srgbClr val="000066"/>
                  </a:solidFill>
                </a:rPr>
                <a:t>Definition</a:t>
              </a:r>
            </a:p>
          </p:txBody>
        </p:sp>
      </p:grpSp>
      <p:sp>
        <p:nvSpPr>
          <p:cNvPr id="115" name="Line"/>
          <p:cNvSpPr/>
          <p:nvPr/>
        </p:nvSpPr>
        <p:spPr>
          <a:xfrm>
            <a:off x="1143000" y="1143000"/>
            <a:ext cx="6629400" cy="0"/>
          </a:xfrm>
          <a:prstGeom prst="line">
            <a:avLst/>
          </a:prstGeom>
          <a:ln>
            <a:solidFill>
              <a:srgbClr val="000000"/>
            </a:solidFill>
          </a:ln>
        </p:spPr>
        <p:txBody>
          <a:bodyPr lIns="45719" rIns="45719"/>
          <a:lstStyle/>
          <a:p>
            <a:pPr/>
          </a:p>
        </p:txBody>
      </p:sp>
      <p:sp>
        <p:nvSpPr>
          <p:cNvPr id="116" name=". . .  a disorder in one or more of the basic psychological processes involved in understanding or in using language, spoken or written…"/>
          <p:cNvSpPr txBox="1"/>
          <p:nvPr/>
        </p:nvSpPr>
        <p:spPr>
          <a:xfrm>
            <a:off x="1036319" y="1219199"/>
            <a:ext cx="6842761" cy="47067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000">
                <a:latin typeface="+mn-lt"/>
                <a:ea typeface="+mn-ea"/>
                <a:cs typeface="+mn-cs"/>
                <a:sym typeface="Arial"/>
              </a:defRPr>
            </a:pPr>
            <a:r>
              <a:t>. . .  a disorder in one or more of the basic psychological processes involved in understanding or in using language, spoken or written</a:t>
            </a:r>
          </a:p>
          <a:p>
            <a:pPr marL="457200" indent="-457200" defTabSz="457200">
              <a:buSzPct val="100000"/>
              <a:buChar char="❑"/>
              <a:defRPr sz="2000">
                <a:latin typeface="+mn-lt"/>
                <a:ea typeface="+mn-ea"/>
                <a:cs typeface="+mn-cs"/>
                <a:sym typeface="Arial"/>
              </a:defRPr>
            </a:pPr>
            <a:r>
              <a:t>that may manifest itself in an imperfect ability to listen, think, speak, read, write, spell, or to do mathematical calculations.</a:t>
            </a:r>
          </a:p>
          <a:p>
            <a:pPr marL="457200" indent="-457200" defTabSz="457200">
              <a:buSzPct val="100000"/>
              <a:buChar char="❑"/>
              <a:defRPr sz="2000">
                <a:latin typeface="+mn-lt"/>
                <a:ea typeface="+mn-ea"/>
                <a:cs typeface="+mn-cs"/>
                <a:sym typeface="Arial"/>
              </a:defRPr>
            </a:pPr>
            <a:r>
              <a:t>The term includes such conditions as perceptual disabilities, brain injury, minimal brain dysfunction, dyslexia, and developmental aphasia.</a:t>
            </a:r>
          </a:p>
          <a:p>
            <a:pPr marL="457200" indent="-457200" defTabSz="457200">
              <a:buSzPct val="100000"/>
              <a:buChar char="❑"/>
              <a:defRPr sz="2000">
                <a:latin typeface="+mn-lt"/>
                <a:ea typeface="+mn-ea"/>
                <a:cs typeface="+mn-cs"/>
                <a:sym typeface="Arial"/>
              </a:defRPr>
            </a:pPr>
            <a:r>
              <a:t>The term does not apply to children who have learning problems which are primarily the result of visual, hearing, or motor disabilities, of mental retardation, of emotional disturbance, or of environmental, cultural, or economic disadvantage. </a:t>
            </a:r>
          </a:p>
          <a:p>
            <a:pPr lvl="1" indent="571500" defTabSz="457200">
              <a:defRPr i="1" sz="1800">
                <a:latin typeface="+mn-lt"/>
                <a:ea typeface="+mn-ea"/>
                <a:cs typeface="+mn-cs"/>
                <a:sym typeface="Arial"/>
              </a:defRPr>
            </a:pPr>
            <a:r>
              <a:t>(Individuals with Disabilities Education Improvement Act [IDEA], 2004, p. 118)</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21" name="Group"/>
          <p:cNvGrpSpPr/>
          <p:nvPr/>
        </p:nvGrpSpPr>
        <p:grpSpPr>
          <a:xfrm>
            <a:off x="1600200" y="-1"/>
            <a:ext cx="5943600" cy="1143002"/>
            <a:chOff x="0" y="0"/>
            <a:chExt cx="5943600" cy="1143000"/>
          </a:xfrm>
        </p:grpSpPr>
        <p:sp>
          <p:nvSpPr>
            <p:cNvPr id="119" name="Rectangle"/>
            <p:cNvSpPr/>
            <p:nvPr/>
          </p:nvSpPr>
          <p:spPr>
            <a:xfrm>
              <a:off x="0" y="-1"/>
              <a:ext cx="5943600" cy="1143002"/>
            </a:xfrm>
            <a:prstGeom prst="rect">
              <a:avLst/>
            </a:prstGeom>
            <a:solidFill>
              <a:srgbClr val="C6FFC0"/>
            </a:solidFill>
            <a:ln w="12700" cap="flat">
              <a:noFill/>
              <a:miter lim="400000"/>
            </a:ln>
            <a:effectLst/>
          </p:spPr>
          <p:txBody>
            <a:bodyPr wrap="square" lIns="45719" tIns="45719" rIns="45719" bIns="45719" numCol="1" anchor="b">
              <a:noAutofit/>
            </a:bodyPr>
            <a:lstStyle/>
            <a:p>
              <a:pPr algn="ctr" defTabSz="457200">
                <a:defRPr i="1" sz="1800">
                  <a:solidFill>
                    <a:schemeClr val="accent2"/>
                  </a:solidFill>
                  <a:latin typeface="+mn-lt"/>
                  <a:ea typeface="+mn-ea"/>
                  <a:cs typeface="+mn-cs"/>
                  <a:sym typeface="Arial"/>
                </a:defRPr>
              </a:pPr>
            </a:p>
          </p:txBody>
        </p:sp>
        <p:sp>
          <p:nvSpPr>
            <p:cNvPr id="120" name="Learning Disabilities…"/>
            <p:cNvSpPr txBox="1"/>
            <p:nvPr/>
          </p:nvSpPr>
          <p:spPr>
            <a:xfrm>
              <a:off x="45719" y="348905"/>
              <a:ext cx="5852161" cy="79409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latin typeface="+mj-lt"/>
                  <a:ea typeface="+mj-ea"/>
                  <a:cs typeface="+mj-cs"/>
                  <a:sym typeface="Helvetica"/>
                </a:defRPr>
              </a:pPr>
              <a:r>
                <a:t>Learning Disabilities</a:t>
              </a:r>
              <a:r>
                <a:rPr>
                  <a:latin typeface="+mn-lt"/>
                  <a:ea typeface="+mn-ea"/>
                  <a:cs typeface="+mn-cs"/>
                  <a:sym typeface="Arial"/>
                </a:rPr>
                <a:t> </a:t>
              </a:r>
              <a:endParaRPr>
                <a:latin typeface="+mn-lt"/>
                <a:ea typeface="+mn-ea"/>
                <a:cs typeface="+mn-cs"/>
                <a:sym typeface="Arial"/>
              </a:endParaRPr>
            </a:p>
            <a:p>
              <a:pPr algn="ctr" defTabSz="457200">
                <a:defRPr i="1" sz="1800">
                  <a:solidFill>
                    <a:schemeClr val="accent2"/>
                  </a:solidFill>
                  <a:latin typeface="+mn-lt"/>
                  <a:ea typeface="+mn-ea"/>
                  <a:cs typeface="+mn-cs"/>
                  <a:sym typeface="Arial"/>
                </a:defRPr>
              </a:pPr>
              <a:r>
                <a:t>Typical Descriptions of Challenges</a:t>
              </a:r>
            </a:p>
          </p:txBody>
        </p:sp>
      </p:grpSp>
      <p:sp>
        <p:nvSpPr>
          <p:cNvPr id="122" name="Line"/>
          <p:cNvSpPr/>
          <p:nvPr/>
        </p:nvSpPr>
        <p:spPr>
          <a:xfrm>
            <a:off x="1295399" y="1295400"/>
            <a:ext cx="6172202" cy="0"/>
          </a:xfrm>
          <a:prstGeom prst="line">
            <a:avLst/>
          </a:prstGeom>
          <a:ln>
            <a:solidFill>
              <a:srgbClr val="000000"/>
            </a:solidFill>
            <a:miter/>
          </a:ln>
        </p:spPr>
        <p:txBody>
          <a:bodyPr lIns="45719" rIns="45719"/>
          <a:lstStyle/>
          <a:p>
            <a:pPr/>
          </a:p>
        </p:txBody>
      </p:sp>
      <p:sp>
        <p:nvSpPr>
          <p:cNvPr id="123" name="Hyper and hypo-activity…"/>
          <p:cNvSpPr txBox="1"/>
          <p:nvPr/>
        </p:nvSpPr>
        <p:spPr>
          <a:xfrm>
            <a:off x="1188719" y="1066800"/>
            <a:ext cx="6842761" cy="43384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457200">
              <a:spcBef>
                <a:spcPts val="400"/>
              </a:spcBef>
              <a:defRPr b="1" sz="2000" u="sng"/>
            </a:pPr>
          </a:p>
          <a:p>
            <a:pPr lvl="1" marL="914400" indent="-457200" defTabSz="457200">
              <a:spcBef>
                <a:spcPts val="400"/>
              </a:spcBef>
              <a:buClr>
                <a:srgbClr val="000000"/>
              </a:buClr>
              <a:buSzPct val="80000"/>
              <a:buChar char="❑"/>
              <a:defRPr sz="1800">
                <a:latin typeface="+mn-lt"/>
                <a:ea typeface="+mn-ea"/>
                <a:cs typeface="+mn-cs"/>
                <a:sym typeface="Arial"/>
              </a:defRPr>
            </a:pPr>
            <a:r>
              <a:t>Hyper and hypo-activity</a:t>
            </a:r>
          </a:p>
          <a:p>
            <a:pPr lvl="1" marL="914400" indent="-457200" defTabSz="457200">
              <a:spcBef>
                <a:spcPts val="400"/>
              </a:spcBef>
              <a:buClr>
                <a:srgbClr val="000000"/>
              </a:buClr>
              <a:buSzPct val="80000"/>
              <a:buChar char="❑"/>
              <a:defRPr sz="1800">
                <a:latin typeface="+mn-lt"/>
                <a:ea typeface="+mn-ea"/>
                <a:cs typeface="+mn-cs"/>
                <a:sym typeface="Arial"/>
              </a:defRPr>
            </a:pPr>
            <a:r>
              <a:t>Perceptual processing difficulties</a:t>
            </a:r>
          </a:p>
          <a:p>
            <a:pPr lvl="1" marL="914400" indent="-457200" defTabSz="457200">
              <a:spcBef>
                <a:spcPts val="400"/>
              </a:spcBef>
              <a:buClr>
                <a:srgbClr val="000000"/>
              </a:buClr>
              <a:buSzPct val="80000"/>
              <a:buChar char="❑"/>
              <a:defRPr sz="1800">
                <a:latin typeface="+mn-lt"/>
                <a:ea typeface="+mn-ea"/>
                <a:cs typeface="+mn-cs"/>
                <a:sym typeface="Arial"/>
              </a:defRPr>
            </a:pPr>
            <a:r>
              <a:t>Organization of work</a:t>
            </a:r>
          </a:p>
          <a:p>
            <a:pPr lvl="1" marL="914400" indent="-457200" defTabSz="457200">
              <a:spcBef>
                <a:spcPts val="400"/>
              </a:spcBef>
              <a:buClr>
                <a:srgbClr val="000000"/>
              </a:buClr>
              <a:buSzPct val="80000"/>
              <a:buChar char="❑"/>
              <a:defRPr sz="1800">
                <a:latin typeface="+mn-lt"/>
                <a:ea typeface="+mn-ea"/>
                <a:cs typeface="+mn-cs"/>
                <a:sym typeface="Arial"/>
              </a:defRPr>
            </a:pPr>
            <a:r>
              <a:t>Writing thoughts and ideas</a:t>
            </a:r>
          </a:p>
          <a:p>
            <a:pPr lvl="1" marL="914400" indent="-457200" defTabSz="457200">
              <a:spcBef>
                <a:spcPts val="400"/>
              </a:spcBef>
              <a:buClr>
                <a:srgbClr val="000000"/>
              </a:buClr>
              <a:buSzPct val="80000"/>
              <a:buChar char="❑"/>
              <a:defRPr sz="1800">
                <a:latin typeface="+mn-lt"/>
                <a:ea typeface="+mn-ea"/>
                <a:cs typeface="+mn-cs"/>
                <a:sym typeface="Arial"/>
              </a:defRPr>
            </a:pPr>
            <a:r>
              <a:t>Remembering mathematical facts</a:t>
            </a:r>
            <a:endParaRPr sz="1400"/>
          </a:p>
          <a:p>
            <a:pPr lvl="1" marL="457200" indent="0" defTabSz="457200">
              <a:spcBef>
                <a:spcPts val="400"/>
              </a:spcBef>
              <a:defRPr sz="1400">
                <a:latin typeface="+mn-lt"/>
                <a:ea typeface="+mn-ea"/>
                <a:cs typeface="+mn-cs"/>
                <a:sym typeface="Arial"/>
              </a:defRPr>
            </a:pPr>
          </a:p>
          <a:p>
            <a:pPr lvl="1" marL="457200" indent="0" defTabSz="457200">
              <a:spcBef>
                <a:spcPts val="400"/>
              </a:spcBef>
              <a:defRPr sz="1800">
                <a:latin typeface="+mn-lt"/>
                <a:ea typeface="+mn-ea"/>
                <a:cs typeface="+mn-cs"/>
                <a:sym typeface="Arial"/>
              </a:defRPr>
            </a:pPr>
            <a:r>
              <a:t>Problems: very general statements; focus on deficits, not strengths.</a:t>
            </a:r>
            <a:endParaRPr sz="1400"/>
          </a:p>
          <a:p>
            <a:pPr lvl="1" marL="457200" indent="0" defTabSz="457200">
              <a:spcBef>
                <a:spcPts val="400"/>
              </a:spcBef>
              <a:defRPr sz="1400">
                <a:latin typeface="+mn-lt"/>
                <a:ea typeface="+mn-ea"/>
                <a:cs typeface="+mn-cs"/>
                <a:sym typeface="Arial"/>
              </a:defRPr>
            </a:pPr>
          </a:p>
          <a:p>
            <a:pPr lvl="1" marL="457200" indent="0" defTabSz="457200">
              <a:spcBef>
                <a:spcPts val="400"/>
              </a:spcBef>
              <a:defRPr sz="1800">
                <a:latin typeface="+mn-lt"/>
                <a:ea typeface="+mn-ea"/>
                <a:cs typeface="+mn-cs"/>
                <a:sym typeface="Arial"/>
              </a:defRPr>
            </a:pPr>
            <a:r>
              <a:t>Suggestion: describe student challenges in specific functional terms </a:t>
            </a:r>
          </a:p>
          <a:p>
            <a:pPr lvl="1" marL="914400" indent="-457200" defTabSz="457200">
              <a:spcBef>
                <a:spcPts val="400"/>
              </a:spcBef>
              <a:buClr>
                <a:srgbClr val="000000"/>
              </a:buClr>
              <a:buSzPct val="80000"/>
              <a:buChar char="❑"/>
              <a:defRPr sz="1800">
                <a:latin typeface="+mn-lt"/>
                <a:ea typeface="+mn-ea"/>
                <a:cs typeface="+mn-cs"/>
                <a:sym typeface="Arial"/>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6" presetID="2" grpId="1" fill="hold">
                                  <p:stCondLst>
                                    <p:cond delay="0"/>
                                  </p:stCondLst>
                                  <p:iterate type="el" backwards="0">
                                    <p:tmAbs val="0"/>
                                  </p:iterate>
                                  <p:childTnLst>
                                    <p:set>
                                      <p:cBhvr>
                                        <p:cTn id="6" fill="hold"/>
                                        <p:tgtEl>
                                          <p:spTgt spid="123">
                                            <p:txEl>
                                              <p:pRg st="1" end="1"/>
                                            </p:txEl>
                                          </p:spTgt>
                                        </p:tgtEl>
                                        <p:attrNameLst>
                                          <p:attrName>style.visibility</p:attrName>
                                        </p:attrNameLst>
                                      </p:cBhvr>
                                      <p:to>
                                        <p:strVal val="visible"/>
                                      </p:to>
                                    </p:set>
                                    <p:anim calcmode="lin" valueType="num">
                                      <p:cBhvr>
                                        <p:cTn id="7" dur="500" fill="hold"/>
                                        <p:tgtEl>
                                          <p:spTgt spid="123">
                                            <p:txEl>
                                              <p:pRg st="1" end="1"/>
                                            </p:txEl>
                                          </p:spTgt>
                                        </p:tgtEl>
                                        <p:attrNameLst>
                                          <p:attrName>ppt_x</p:attrName>
                                        </p:attrNameLst>
                                      </p:cBhvr>
                                      <p:tavLst>
                                        <p:tav tm="0">
                                          <p:val>
                                            <p:strVal val="1+#ppt_w/2"/>
                                          </p:val>
                                        </p:tav>
                                        <p:tav tm="100000">
                                          <p:val>
                                            <p:strVal val="#ppt_x"/>
                                          </p:val>
                                        </p:tav>
                                      </p:tavLst>
                                    </p:anim>
                                    <p:anim calcmode="lin" valueType="num">
                                      <p:cBhvr>
                                        <p:cTn id="8" dur="500" fill="hold"/>
                                        <p:tgtEl>
                                          <p:spTgt spid="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6" presetID="2" grpId="1" fill="hold">
                                  <p:stCondLst>
                                    <p:cond delay="0"/>
                                  </p:stCondLst>
                                  <p:iterate type="el" backwards="0">
                                    <p:tmAbs val="0"/>
                                  </p:iterate>
                                  <p:childTnLst>
                                    <p:set>
                                      <p:cBhvr>
                                        <p:cTn id="12" fill="hold"/>
                                        <p:tgtEl>
                                          <p:spTgt spid="123">
                                            <p:txEl>
                                              <p:pRg st="2" end="2"/>
                                            </p:txEl>
                                          </p:spTgt>
                                        </p:tgtEl>
                                        <p:attrNameLst>
                                          <p:attrName>style.visibility</p:attrName>
                                        </p:attrNameLst>
                                      </p:cBhvr>
                                      <p:to>
                                        <p:strVal val="visible"/>
                                      </p:to>
                                    </p:set>
                                    <p:anim calcmode="lin" valueType="num">
                                      <p:cBhvr>
                                        <p:cTn id="13" dur="500" fill="hold"/>
                                        <p:tgtEl>
                                          <p:spTgt spid="123">
                                            <p:txEl>
                                              <p:pRg st="2" end="2"/>
                                            </p:txEl>
                                          </p:spTgt>
                                        </p:tgtEl>
                                        <p:attrNameLst>
                                          <p:attrName>ppt_x</p:attrName>
                                        </p:attrNameLst>
                                      </p:cBhvr>
                                      <p:tavLst>
                                        <p:tav tm="0">
                                          <p:val>
                                            <p:strVal val="1+#ppt_w/2"/>
                                          </p:val>
                                        </p:tav>
                                        <p:tav tm="100000">
                                          <p:val>
                                            <p:strVal val="#ppt_x"/>
                                          </p:val>
                                        </p:tav>
                                      </p:tavLst>
                                    </p:anim>
                                    <p:anim calcmode="lin" valueType="num">
                                      <p:cBhvr>
                                        <p:cTn id="14" dur="500" fill="hold"/>
                                        <p:tgtEl>
                                          <p:spTgt spid="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6" presetID="2" grpId="1" fill="hold">
                                  <p:stCondLst>
                                    <p:cond delay="0"/>
                                  </p:stCondLst>
                                  <p:iterate type="el" backwards="0">
                                    <p:tmAbs val="0"/>
                                  </p:iterate>
                                  <p:childTnLst>
                                    <p:set>
                                      <p:cBhvr>
                                        <p:cTn id="18" fill="hold"/>
                                        <p:tgtEl>
                                          <p:spTgt spid="123">
                                            <p:txEl>
                                              <p:pRg st="3" end="3"/>
                                            </p:txEl>
                                          </p:spTgt>
                                        </p:tgtEl>
                                        <p:attrNameLst>
                                          <p:attrName>style.visibility</p:attrName>
                                        </p:attrNameLst>
                                      </p:cBhvr>
                                      <p:to>
                                        <p:strVal val="visible"/>
                                      </p:to>
                                    </p:set>
                                    <p:anim calcmode="lin" valueType="num">
                                      <p:cBhvr>
                                        <p:cTn id="19" dur="500" fill="hold"/>
                                        <p:tgtEl>
                                          <p:spTgt spid="123">
                                            <p:txEl>
                                              <p:pRg st="3" end="3"/>
                                            </p:txEl>
                                          </p:spTgt>
                                        </p:tgtEl>
                                        <p:attrNameLst>
                                          <p:attrName>ppt_x</p:attrName>
                                        </p:attrNameLst>
                                      </p:cBhvr>
                                      <p:tavLst>
                                        <p:tav tm="0">
                                          <p:val>
                                            <p:strVal val="1+#ppt_w/2"/>
                                          </p:val>
                                        </p:tav>
                                        <p:tav tm="100000">
                                          <p:val>
                                            <p:strVal val="#ppt_x"/>
                                          </p:val>
                                        </p:tav>
                                      </p:tavLst>
                                    </p:anim>
                                    <p:anim calcmode="lin" valueType="num">
                                      <p:cBhvr>
                                        <p:cTn id="20" dur="500" fill="hold"/>
                                        <p:tgtEl>
                                          <p:spTgt spid="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6" presetID="2" grpId="1" fill="hold">
                                  <p:stCondLst>
                                    <p:cond delay="0"/>
                                  </p:stCondLst>
                                  <p:iterate type="el" backwards="0">
                                    <p:tmAbs val="0"/>
                                  </p:iterate>
                                  <p:childTnLst>
                                    <p:set>
                                      <p:cBhvr>
                                        <p:cTn id="24" fill="hold"/>
                                        <p:tgtEl>
                                          <p:spTgt spid="123">
                                            <p:txEl>
                                              <p:pRg st="4" end="4"/>
                                            </p:txEl>
                                          </p:spTgt>
                                        </p:tgtEl>
                                        <p:attrNameLst>
                                          <p:attrName>style.visibility</p:attrName>
                                        </p:attrNameLst>
                                      </p:cBhvr>
                                      <p:to>
                                        <p:strVal val="visible"/>
                                      </p:to>
                                    </p:set>
                                    <p:anim calcmode="lin" valueType="num">
                                      <p:cBhvr>
                                        <p:cTn id="25" dur="500" fill="hold"/>
                                        <p:tgtEl>
                                          <p:spTgt spid="123">
                                            <p:txEl>
                                              <p:pRg st="4" end="4"/>
                                            </p:txEl>
                                          </p:spTgt>
                                        </p:tgtEl>
                                        <p:attrNameLst>
                                          <p:attrName>ppt_x</p:attrName>
                                        </p:attrNameLst>
                                      </p:cBhvr>
                                      <p:tavLst>
                                        <p:tav tm="0">
                                          <p:val>
                                            <p:strVal val="1+#ppt_w/2"/>
                                          </p:val>
                                        </p:tav>
                                        <p:tav tm="100000">
                                          <p:val>
                                            <p:strVal val="#ppt_x"/>
                                          </p:val>
                                        </p:tav>
                                      </p:tavLst>
                                    </p:anim>
                                    <p:anim calcmode="lin" valueType="num">
                                      <p:cBhvr>
                                        <p:cTn id="26" dur="500" fill="hold"/>
                                        <p:tgtEl>
                                          <p:spTgt spid="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6" presetID="2" grpId="1" fill="hold">
                                  <p:stCondLst>
                                    <p:cond delay="0"/>
                                  </p:stCondLst>
                                  <p:iterate type="el" backwards="0">
                                    <p:tmAbs val="0"/>
                                  </p:iterate>
                                  <p:childTnLst>
                                    <p:set>
                                      <p:cBhvr>
                                        <p:cTn id="30" fill="hold"/>
                                        <p:tgtEl>
                                          <p:spTgt spid="123">
                                            <p:txEl>
                                              <p:pRg st="5" end="5"/>
                                            </p:txEl>
                                          </p:spTgt>
                                        </p:tgtEl>
                                        <p:attrNameLst>
                                          <p:attrName>style.visibility</p:attrName>
                                        </p:attrNameLst>
                                      </p:cBhvr>
                                      <p:to>
                                        <p:strVal val="visible"/>
                                      </p:to>
                                    </p:set>
                                    <p:anim calcmode="lin" valueType="num">
                                      <p:cBhvr>
                                        <p:cTn id="31" dur="500" fill="hold"/>
                                        <p:tgtEl>
                                          <p:spTgt spid="123">
                                            <p:txEl>
                                              <p:pRg st="5" end="5"/>
                                            </p:txEl>
                                          </p:spTgt>
                                        </p:tgtEl>
                                        <p:attrNameLst>
                                          <p:attrName>ppt_x</p:attrName>
                                        </p:attrNameLst>
                                      </p:cBhvr>
                                      <p:tavLst>
                                        <p:tav tm="0">
                                          <p:val>
                                            <p:strVal val="1+#ppt_w/2"/>
                                          </p:val>
                                        </p:tav>
                                        <p:tav tm="100000">
                                          <p:val>
                                            <p:strVal val="#ppt_x"/>
                                          </p:val>
                                        </p:tav>
                                      </p:tavLst>
                                    </p:anim>
                                    <p:anim calcmode="lin" valueType="num">
                                      <p:cBhvr>
                                        <p:cTn id="32" dur="500" fill="hold"/>
                                        <p:tgtEl>
                                          <p:spTgt spid="123">
                                            <p:txEl>
                                              <p:pRg st="5" end="5"/>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Class="entr" nodeType="afterEffect" presetSubtype="6" presetID="2" grpId="1" fill="hold">
                                  <p:stCondLst>
                                    <p:cond delay="0"/>
                                  </p:stCondLst>
                                  <p:iterate type="el" backwards="0">
                                    <p:tmAbs val="0"/>
                                  </p:iterate>
                                  <p:childTnLst>
                                    <p:set>
                                      <p:cBhvr>
                                        <p:cTn id="35" fill="hold"/>
                                        <p:tgtEl>
                                          <p:spTgt spid="123">
                                            <p:txEl>
                                              <p:pRg st="6" end="6"/>
                                            </p:txEl>
                                          </p:spTgt>
                                        </p:tgtEl>
                                        <p:attrNameLst>
                                          <p:attrName>style.visibility</p:attrName>
                                        </p:attrNameLst>
                                      </p:cBhvr>
                                      <p:to>
                                        <p:strVal val="visible"/>
                                      </p:to>
                                    </p:set>
                                    <p:anim calcmode="lin" valueType="num">
                                      <p:cBhvr>
                                        <p:cTn id="36" dur="500" fill="hold"/>
                                        <p:tgtEl>
                                          <p:spTgt spid="123">
                                            <p:txEl>
                                              <p:pRg st="6" end="6"/>
                                            </p:txEl>
                                          </p:spTgt>
                                        </p:tgtEl>
                                        <p:attrNameLst>
                                          <p:attrName>ppt_x</p:attrName>
                                        </p:attrNameLst>
                                      </p:cBhvr>
                                      <p:tavLst>
                                        <p:tav tm="0">
                                          <p:val>
                                            <p:strVal val="1+#ppt_w/2"/>
                                          </p:val>
                                        </p:tav>
                                        <p:tav tm="100000">
                                          <p:val>
                                            <p:strVal val="#ppt_x"/>
                                          </p:val>
                                        </p:tav>
                                      </p:tavLst>
                                    </p:anim>
                                    <p:anim calcmode="lin" valueType="num">
                                      <p:cBhvr>
                                        <p:cTn id="37" dur="500" fill="hold"/>
                                        <p:tgtEl>
                                          <p:spTgt spid="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Class="entr" nodeType="clickEffect" presetSubtype="6" presetID="2" grpId="1" fill="hold">
                                  <p:stCondLst>
                                    <p:cond delay="0"/>
                                  </p:stCondLst>
                                  <p:iterate type="el" backwards="0">
                                    <p:tmAbs val="0"/>
                                  </p:iterate>
                                  <p:childTnLst>
                                    <p:set>
                                      <p:cBhvr>
                                        <p:cTn id="41" fill="hold"/>
                                        <p:tgtEl>
                                          <p:spTgt spid="123">
                                            <p:txEl>
                                              <p:pRg st="7" end="7"/>
                                            </p:txEl>
                                          </p:spTgt>
                                        </p:tgtEl>
                                        <p:attrNameLst>
                                          <p:attrName>style.visibility</p:attrName>
                                        </p:attrNameLst>
                                      </p:cBhvr>
                                      <p:to>
                                        <p:strVal val="visible"/>
                                      </p:to>
                                    </p:set>
                                    <p:anim calcmode="lin" valueType="num">
                                      <p:cBhvr>
                                        <p:cTn id="42" dur="500" fill="hold"/>
                                        <p:tgtEl>
                                          <p:spTgt spid="123">
                                            <p:txEl>
                                              <p:pRg st="7" end="7"/>
                                            </p:txEl>
                                          </p:spTgt>
                                        </p:tgtEl>
                                        <p:attrNameLst>
                                          <p:attrName>ppt_x</p:attrName>
                                        </p:attrNameLst>
                                      </p:cBhvr>
                                      <p:tavLst>
                                        <p:tav tm="0">
                                          <p:val>
                                            <p:strVal val="1+#ppt_w/2"/>
                                          </p:val>
                                        </p:tav>
                                        <p:tav tm="100000">
                                          <p:val>
                                            <p:strVal val="#ppt_x"/>
                                          </p:val>
                                        </p:tav>
                                      </p:tavLst>
                                    </p:anim>
                                    <p:anim calcmode="lin" valueType="num">
                                      <p:cBhvr>
                                        <p:cTn id="43" dur="500" fill="hold"/>
                                        <p:tgtEl>
                                          <p:spTgt spid="123">
                                            <p:txEl>
                                              <p:pRg st="7" end="7"/>
                                            </p:txEl>
                                          </p:spTgt>
                                        </p:tgtEl>
                                        <p:attrNameLst>
                                          <p:attrName>ppt_y</p:attrName>
                                        </p:attrNameLst>
                                      </p:cBhvr>
                                      <p:tavLst>
                                        <p:tav tm="0">
                                          <p:val>
                                            <p:strVal val="1+#ppt_h/2"/>
                                          </p:val>
                                        </p:tav>
                                        <p:tav tm="100000">
                                          <p:val>
                                            <p:strVal val="#ppt_y"/>
                                          </p:val>
                                        </p:tav>
                                      </p:tavLst>
                                    </p:anim>
                                  </p:childTnLst>
                                </p:cTn>
                              </p:par>
                            </p:childTnLst>
                          </p:cTn>
                        </p:par>
                        <p:par>
                          <p:cTn id="44" fill="hold">
                            <p:stCondLst>
                              <p:cond delay="500"/>
                            </p:stCondLst>
                            <p:childTnLst>
                              <p:par>
                                <p:cTn id="45" presetClass="entr" nodeType="afterEffect" presetSubtype="6" presetID="2" grpId="1" fill="hold">
                                  <p:stCondLst>
                                    <p:cond delay="0"/>
                                  </p:stCondLst>
                                  <p:iterate type="el" backwards="0">
                                    <p:tmAbs val="0"/>
                                  </p:iterate>
                                  <p:childTnLst>
                                    <p:set>
                                      <p:cBhvr>
                                        <p:cTn id="46" fill="hold"/>
                                        <p:tgtEl>
                                          <p:spTgt spid="123">
                                            <p:txEl>
                                              <p:pRg st="8" end="8"/>
                                            </p:txEl>
                                          </p:spTgt>
                                        </p:tgtEl>
                                        <p:attrNameLst>
                                          <p:attrName>style.visibility</p:attrName>
                                        </p:attrNameLst>
                                      </p:cBhvr>
                                      <p:to>
                                        <p:strVal val="visible"/>
                                      </p:to>
                                    </p:set>
                                    <p:anim calcmode="lin" valueType="num">
                                      <p:cBhvr>
                                        <p:cTn id="47" dur="500" fill="hold"/>
                                        <p:tgtEl>
                                          <p:spTgt spid="123">
                                            <p:txEl>
                                              <p:pRg st="8" end="8"/>
                                            </p:txEl>
                                          </p:spTgt>
                                        </p:tgtEl>
                                        <p:attrNameLst>
                                          <p:attrName>ppt_x</p:attrName>
                                        </p:attrNameLst>
                                      </p:cBhvr>
                                      <p:tavLst>
                                        <p:tav tm="0">
                                          <p:val>
                                            <p:strVal val="1+#ppt_w/2"/>
                                          </p:val>
                                        </p:tav>
                                        <p:tav tm="100000">
                                          <p:val>
                                            <p:strVal val="#ppt_x"/>
                                          </p:val>
                                        </p:tav>
                                      </p:tavLst>
                                    </p:anim>
                                    <p:anim calcmode="lin" valueType="num">
                                      <p:cBhvr>
                                        <p:cTn id="48" dur="500" fill="hold"/>
                                        <p:tgtEl>
                                          <p:spTgt spid="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6" presetID="2" grpId="1" fill="hold">
                                  <p:stCondLst>
                                    <p:cond delay="0"/>
                                  </p:stCondLst>
                                  <p:iterate type="el" backwards="0">
                                    <p:tmAbs val="0"/>
                                  </p:iterate>
                                  <p:childTnLst>
                                    <p:set>
                                      <p:cBhvr>
                                        <p:cTn id="52" fill="hold"/>
                                        <p:tgtEl>
                                          <p:spTgt spid="123">
                                            <p:txEl>
                                              <p:pRg st="9" end="9"/>
                                            </p:txEl>
                                          </p:spTgt>
                                        </p:tgtEl>
                                        <p:attrNameLst>
                                          <p:attrName>style.visibility</p:attrName>
                                        </p:attrNameLst>
                                      </p:cBhvr>
                                      <p:to>
                                        <p:strVal val="visible"/>
                                      </p:to>
                                    </p:set>
                                    <p:anim calcmode="lin" valueType="num">
                                      <p:cBhvr>
                                        <p:cTn id="53" dur="500" fill="hold"/>
                                        <p:tgtEl>
                                          <p:spTgt spid="123">
                                            <p:txEl>
                                              <p:pRg st="9" end="9"/>
                                            </p:txEl>
                                          </p:spTgt>
                                        </p:tgtEl>
                                        <p:attrNameLst>
                                          <p:attrName>ppt_x</p:attrName>
                                        </p:attrNameLst>
                                      </p:cBhvr>
                                      <p:tavLst>
                                        <p:tav tm="0">
                                          <p:val>
                                            <p:strVal val="1+#ppt_w/2"/>
                                          </p:val>
                                        </p:tav>
                                        <p:tav tm="100000">
                                          <p:val>
                                            <p:strVal val="#ppt_x"/>
                                          </p:val>
                                        </p:tav>
                                      </p:tavLst>
                                    </p:anim>
                                    <p:anim calcmode="lin" valueType="num">
                                      <p:cBhvr>
                                        <p:cTn id="54" dur="500" fill="hold"/>
                                        <p:tgtEl>
                                          <p:spTgt spid="123">
                                            <p:txEl>
                                              <p:pRg st="9" end="9"/>
                                            </p:txEl>
                                          </p:spTgt>
                                        </p:tgtEl>
                                        <p:attrNameLst>
                                          <p:attrName>ppt_y</p:attrName>
                                        </p:attrNameLst>
                                      </p:cBhvr>
                                      <p:tavLst>
                                        <p:tav tm="0">
                                          <p:val>
                                            <p:strVal val="1+#ppt_h/2"/>
                                          </p:val>
                                        </p:tav>
                                        <p:tav tm="100000">
                                          <p:val>
                                            <p:strVal val="#ppt_y"/>
                                          </p:val>
                                        </p:tav>
                                      </p:tavLst>
                                    </p:anim>
                                  </p:childTnLst>
                                </p:cTn>
                              </p:par>
                            </p:childTnLst>
                          </p:cTn>
                        </p:par>
                        <p:par>
                          <p:cTn id="55" fill="hold">
                            <p:stCondLst>
                              <p:cond delay="500"/>
                            </p:stCondLst>
                            <p:childTnLst>
                              <p:par>
                                <p:cTn id="56" presetClass="entr" nodeType="afterEffect" presetSubtype="6" presetID="2" grpId="1" fill="hold">
                                  <p:stCondLst>
                                    <p:cond delay="0"/>
                                  </p:stCondLst>
                                  <p:iterate type="el" backwards="0">
                                    <p:tmAbs val="0"/>
                                  </p:iterate>
                                  <p:childTnLst>
                                    <p:set>
                                      <p:cBhvr>
                                        <p:cTn id="57" fill="hold"/>
                                        <p:tgtEl>
                                          <p:spTgt spid="123">
                                            <p:txEl>
                                              <p:pRg st="10" end="10"/>
                                            </p:txEl>
                                          </p:spTgt>
                                        </p:tgtEl>
                                        <p:attrNameLst>
                                          <p:attrName>style.visibility</p:attrName>
                                        </p:attrNameLst>
                                      </p:cBhvr>
                                      <p:to>
                                        <p:strVal val="visible"/>
                                      </p:to>
                                    </p:set>
                                    <p:anim calcmode="lin" valueType="num">
                                      <p:cBhvr>
                                        <p:cTn id="58" dur="500" fill="hold"/>
                                        <p:tgtEl>
                                          <p:spTgt spid="123">
                                            <p:txEl>
                                              <p:pRg st="10" end="10"/>
                                            </p:txEl>
                                          </p:spTgt>
                                        </p:tgtEl>
                                        <p:attrNameLst>
                                          <p:attrName>ppt_x</p:attrName>
                                        </p:attrNameLst>
                                      </p:cBhvr>
                                      <p:tavLst>
                                        <p:tav tm="0">
                                          <p:val>
                                            <p:strVal val="1+#ppt_w/2"/>
                                          </p:val>
                                        </p:tav>
                                        <p:tav tm="100000">
                                          <p:val>
                                            <p:strVal val="#ppt_x"/>
                                          </p:val>
                                        </p:tav>
                                      </p:tavLst>
                                    </p:anim>
                                    <p:anim calcmode="lin" valueType="num">
                                      <p:cBhvr>
                                        <p:cTn id="59" dur="500" fill="hold"/>
                                        <p:tgtEl>
                                          <p:spTgt spid="123">
                                            <p:txEl>
                                              <p:pRg st="10" end="10"/>
                                            </p:txEl>
                                          </p:spTgt>
                                        </p:tgtEl>
                                        <p:attrNameLst>
                                          <p:attrName>ppt_y</p:attrName>
                                        </p:attrNameLst>
                                      </p:cBhvr>
                                      <p:tavLst>
                                        <p:tav tm="0">
                                          <p:val>
                                            <p:strVal val="1+#ppt_h/2"/>
                                          </p:val>
                                        </p:tav>
                                        <p:tav tm="100000">
                                          <p:val>
                                            <p:strVal val="#ppt_y"/>
                                          </p:val>
                                        </p:tav>
                                      </p:tavLst>
                                    </p:anim>
                                  </p:childTnLst>
                                </p:cTn>
                              </p:par>
                            </p:childTnLst>
                          </p:cTn>
                        </p:par>
                        <p:par>
                          <p:cTn id="60" fill="hold">
                            <p:stCondLst>
                              <p:cond delay="1000"/>
                            </p:stCondLst>
                            <p:childTnLst>
                              <p:par>
                                <p:cTn id="61" presetClass="entr" nodeType="afterEffect" presetSubtype="6" presetID="2" grpId="1" fill="hold">
                                  <p:stCondLst>
                                    <p:cond delay="0"/>
                                  </p:stCondLst>
                                  <p:iterate type="el" backwards="0">
                                    <p:tmAbs val="0"/>
                                  </p:iterate>
                                  <p:childTnLst>
                                    <p:set>
                                      <p:cBhvr>
                                        <p:cTn id="62" fill="hold"/>
                                        <p:tgtEl>
                                          <p:spTgt spid="123">
                                            <p:txEl>
                                              <p:pRg st="11" end="11"/>
                                            </p:txEl>
                                          </p:spTgt>
                                        </p:tgtEl>
                                        <p:attrNameLst>
                                          <p:attrName>style.visibility</p:attrName>
                                        </p:attrNameLst>
                                      </p:cBhvr>
                                      <p:to>
                                        <p:strVal val="visible"/>
                                      </p:to>
                                    </p:set>
                                    <p:anim calcmode="lin" valueType="num">
                                      <p:cBhvr>
                                        <p:cTn id="63" dur="500" fill="hold"/>
                                        <p:tgtEl>
                                          <p:spTgt spid="123">
                                            <p:txEl>
                                              <p:pRg st="11" end="11"/>
                                            </p:txEl>
                                          </p:spTgt>
                                        </p:tgtEl>
                                        <p:attrNameLst>
                                          <p:attrName>ppt_x</p:attrName>
                                        </p:attrNameLst>
                                      </p:cBhvr>
                                      <p:tavLst>
                                        <p:tav tm="0">
                                          <p:val>
                                            <p:strVal val="1+#ppt_w/2"/>
                                          </p:val>
                                        </p:tav>
                                        <p:tav tm="100000">
                                          <p:val>
                                            <p:strVal val="#ppt_x"/>
                                          </p:val>
                                        </p:tav>
                                      </p:tavLst>
                                    </p:anim>
                                    <p:anim calcmode="lin" valueType="num">
                                      <p:cBhvr>
                                        <p:cTn id="64" dur="500" fill="hold"/>
                                        <p:tgtEl>
                                          <p:spTgt spid="1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3" grpId="1"/>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28" name="Group"/>
          <p:cNvGrpSpPr/>
          <p:nvPr/>
        </p:nvGrpSpPr>
        <p:grpSpPr>
          <a:xfrm>
            <a:off x="838200" y="152400"/>
            <a:ext cx="7772400" cy="990600"/>
            <a:chOff x="0" y="0"/>
            <a:chExt cx="7772400" cy="990600"/>
          </a:xfrm>
        </p:grpSpPr>
        <p:sp>
          <p:nvSpPr>
            <p:cNvPr id="126" name="Rectangle"/>
            <p:cNvSpPr/>
            <p:nvPr/>
          </p:nvSpPr>
          <p:spPr>
            <a:xfrm>
              <a:off x="0" y="0"/>
              <a:ext cx="7772400" cy="990600"/>
            </a:xfrm>
            <a:prstGeom prst="rect">
              <a:avLst/>
            </a:prstGeom>
            <a:solidFill>
              <a:srgbClr val="C6FFC0"/>
            </a:solidFill>
            <a:ln w="12700" cap="flat">
              <a:noFill/>
              <a:miter lim="400000"/>
            </a:ln>
            <a:effectLst/>
          </p:spPr>
          <p:txBody>
            <a:bodyPr wrap="square" lIns="45719" tIns="45719" rIns="45719" bIns="45719" numCol="1" anchor="b">
              <a:noAutofit/>
            </a:bodyPr>
            <a:lstStyle/>
            <a:p>
              <a:pPr algn="ctr" defTabSz="457200">
                <a:defRPr b="1" sz="2800">
                  <a:latin typeface="+mn-lt"/>
                  <a:ea typeface="+mn-ea"/>
                  <a:cs typeface="+mn-cs"/>
                  <a:sym typeface="Arial"/>
                </a:defRPr>
              </a:pPr>
            </a:p>
          </p:txBody>
        </p:sp>
        <p:sp>
          <p:nvSpPr>
            <p:cNvPr id="127" name="Ways In Which Schools…"/>
            <p:cNvSpPr txBox="1"/>
            <p:nvPr/>
          </p:nvSpPr>
          <p:spPr>
            <a:xfrm>
              <a:off x="45719" y="97993"/>
              <a:ext cx="7680961" cy="89260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latin typeface="+mn-lt"/>
                  <a:ea typeface="+mn-ea"/>
                  <a:cs typeface="+mn-cs"/>
                  <a:sym typeface="Arial"/>
                </a:defRPr>
              </a:pPr>
              <a:r>
                <a:t>Ways In Which Schools </a:t>
              </a:r>
            </a:p>
            <a:p>
              <a:pPr algn="ctr" defTabSz="457200">
                <a:defRPr b="1" sz="2800">
                  <a:latin typeface="+mn-lt"/>
                  <a:ea typeface="+mn-ea"/>
                  <a:cs typeface="+mn-cs"/>
                  <a:sym typeface="Arial"/>
                </a:defRPr>
              </a:pPr>
              <a:r>
                <a:t>Help Create Learning Disabilities</a:t>
              </a:r>
            </a:p>
          </p:txBody>
        </p:sp>
      </p:grpSp>
      <p:sp>
        <p:nvSpPr>
          <p:cNvPr id="129" name="Teaching children in ways they can’t learn.…"/>
          <p:cNvSpPr txBox="1"/>
          <p:nvPr/>
        </p:nvSpPr>
        <p:spPr>
          <a:xfrm>
            <a:off x="350520" y="1644650"/>
            <a:ext cx="4556760" cy="385584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284162" indent="0" defTabSz="457200">
              <a:lnSpc>
                <a:spcPct val="90000"/>
              </a:lnSpc>
              <a:spcBef>
                <a:spcPts val="400"/>
              </a:spcBef>
              <a:defRPr b="1" i="1" sz="2000">
                <a:latin typeface="+mn-lt"/>
                <a:ea typeface="+mn-ea"/>
                <a:cs typeface="+mn-cs"/>
                <a:sym typeface="Arial"/>
              </a:defRPr>
            </a:pPr>
            <a:r>
              <a:t>Teaching children in ways they can’t learn. </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Prescribed curriculum sequence.</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Ability grouping, forcing low groups to see themselves as non-readers and writers. </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Denying access to real books until they can ‘read’. </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Expecting kids to learn language from sitting all day without talking. </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Asking questions that call for only one right answer. </a:t>
            </a:r>
          </a:p>
          <a:p>
            <a:pPr lvl="1" marL="568325" indent="-284162" defTabSz="457200">
              <a:lnSpc>
                <a:spcPct val="90000"/>
              </a:lnSpc>
              <a:spcBef>
                <a:spcPts val="400"/>
              </a:spcBef>
              <a:buClr>
                <a:srgbClr val="C481CF"/>
              </a:buClr>
              <a:buSzPct val="55000"/>
              <a:buChar char="■"/>
              <a:defRPr sz="1800">
                <a:latin typeface="+mn-lt"/>
                <a:ea typeface="+mn-ea"/>
                <a:cs typeface="+mn-cs"/>
                <a:sym typeface="Arial"/>
              </a:defRPr>
            </a:pPr>
            <a:r>
              <a:t>Reprimanding children for wrong answers so that they avoid risk-taking</a:t>
            </a:r>
          </a:p>
        </p:txBody>
      </p:sp>
      <p:sp>
        <p:nvSpPr>
          <p:cNvPr id="130" name="And then:…"/>
          <p:cNvSpPr txBox="1"/>
          <p:nvPr/>
        </p:nvSpPr>
        <p:spPr>
          <a:xfrm>
            <a:off x="5151120" y="1644650"/>
            <a:ext cx="3718560" cy="272911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288925" indent="-9525" defTabSz="457200">
              <a:spcBef>
                <a:spcPts val="400"/>
              </a:spcBef>
              <a:defRPr b="1" i="1" sz="2000">
                <a:latin typeface="+mn-lt"/>
                <a:ea typeface="+mn-ea"/>
                <a:cs typeface="+mn-cs"/>
                <a:sym typeface="Arial"/>
              </a:defRPr>
            </a:pPr>
            <a:r>
              <a:t>And then: </a:t>
            </a:r>
          </a:p>
          <a:p>
            <a:pPr lvl="1" marL="568325" indent="-288925" defTabSz="457200">
              <a:spcBef>
                <a:spcPts val="400"/>
              </a:spcBef>
              <a:buClr>
                <a:srgbClr val="C481CF"/>
              </a:buClr>
              <a:buSzPct val="55000"/>
              <a:buChar char="■"/>
              <a:defRPr sz="1800">
                <a:latin typeface="+mn-lt"/>
                <a:ea typeface="+mn-ea"/>
                <a:cs typeface="+mn-cs"/>
                <a:sym typeface="Arial"/>
              </a:defRPr>
            </a:pPr>
            <a:r>
              <a:t>Referring children to resource rooms. </a:t>
            </a:r>
          </a:p>
          <a:p>
            <a:pPr lvl="1" marL="568325" indent="-288925" defTabSz="457200">
              <a:spcBef>
                <a:spcPts val="400"/>
              </a:spcBef>
              <a:buClr>
                <a:srgbClr val="C481CF"/>
              </a:buClr>
              <a:buSzPct val="55000"/>
              <a:buChar char="■"/>
              <a:defRPr sz="1800">
                <a:latin typeface="+mn-lt"/>
                <a:ea typeface="+mn-ea"/>
                <a:cs typeface="+mn-cs"/>
                <a:sym typeface="Arial"/>
              </a:defRPr>
            </a:pPr>
            <a:r>
              <a:t>Subjecting them to testing that further convinces them they know little. </a:t>
            </a:r>
          </a:p>
          <a:p>
            <a:pPr lvl="1" marL="568325" indent="-288925" defTabSz="457200">
              <a:spcBef>
                <a:spcPts val="400"/>
              </a:spcBef>
              <a:buClr>
                <a:srgbClr val="C481CF"/>
              </a:buClr>
              <a:buSzPct val="55000"/>
              <a:buChar char="■"/>
              <a:defRPr sz="1800">
                <a:latin typeface="+mn-lt"/>
                <a:ea typeface="+mn-ea"/>
                <a:cs typeface="+mn-cs"/>
                <a:sym typeface="Arial"/>
              </a:defRPr>
            </a:pPr>
            <a:r>
              <a:t>Stigmatizing them with a pathological diagnosis.</a:t>
            </a:r>
          </a:p>
        </p:txBody>
      </p:sp>
      <p:sp>
        <p:nvSpPr>
          <p:cNvPr id="131" name="Line"/>
          <p:cNvSpPr/>
          <p:nvPr/>
        </p:nvSpPr>
        <p:spPr>
          <a:xfrm>
            <a:off x="685800" y="1295400"/>
            <a:ext cx="77724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 name="Teaching Diverse Students"/>
          <p:cNvSpPr txBox="1"/>
          <p:nvPr>
            <p:ph type="title" idx="4294967295"/>
          </p:nvPr>
        </p:nvSpPr>
        <p:spPr>
          <a:xfrm>
            <a:off x="838200" y="1219200"/>
            <a:ext cx="7793038" cy="1143001"/>
          </a:xfrm>
          <a:prstGeom prst="rect">
            <a:avLst/>
          </a:prstGeom>
        </p:spPr>
        <p:txBody>
          <a:bodyPr>
            <a:normAutofit fontScale="100000" lnSpcReduction="0"/>
          </a:bodyPr>
          <a:lstStyle>
            <a:lvl1pPr algn="ctr">
              <a:defRPr>
                <a:solidFill>
                  <a:srgbClr val="000000"/>
                </a:solidFill>
              </a:defRPr>
            </a:lvl1pPr>
          </a:lstStyle>
          <a:p>
            <a:pPr/>
            <a:r>
              <a:t>Teaching Diverse Students</a:t>
            </a:r>
          </a:p>
        </p:txBody>
      </p:sp>
      <p:sp>
        <p:nvSpPr>
          <p:cNvPr id="34" name="“The key is learning how to teach individuals, not groups.”…"/>
          <p:cNvSpPr txBox="1"/>
          <p:nvPr/>
        </p:nvSpPr>
        <p:spPr>
          <a:xfrm>
            <a:off x="731519" y="2895600"/>
            <a:ext cx="7757161" cy="161087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r" defTabSz="457200">
              <a:defRPr sz="3600">
                <a:solidFill>
                  <a:srgbClr val="3333FF"/>
                </a:solidFill>
                <a:latin typeface="+mn-lt"/>
                <a:ea typeface="+mn-ea"/>
                <a:cs typeface="+mn-cs"/>
                <a:sym typeface="Arial"/>
              </a:defRPr>
            </a:pPr>
            <a:r>
              <a:t>“</a:t>
            </a:r>
            <a:r>
              <a:rPr i="1"/>
              <a:t>The key is learning how to teach individuals, not groups.”</a:t>
            </a:r>
            <a:endParaRPr>
              <a:latin typeface="Arial Black"/>
              <a:ea typeface="Arial Black"/>
              <a:cs typeface="Arial Black"/>
              <a:sym typeface="Arial Black"/>
            </a:endParaRPr>
          </a:p>
          <a:p>
            <a:pPr defTabSz="457200">
              <a:defRPr sz="3200">
                <a:latin typeface="Times New Roman"/>
                <a:ea typeface="Times New Roman"/>
                <a:cs typeface="Times New Roman"/>
                <a:sym typeface="Times New Roman"/>
              </a:defRPr>
            </a:pPr>
            <a:r>
              <a:t>			</a:t>
            </a:r>
            <a:r>
              <a:rPr sz="1800"/>
              <a:t>	Carol, 7</a:t>
            </a:r>
            <a:r>
              <a:rPr baseline="30000" sz="1800"/>
              <a:t>th</a:t>
            </a:r>
            <a:r>
              <a:rPr sz="1800"/>
              <a:t> grade teacher</a:t>
            </a:r>
          </a:p>
        </p:txBody>
      </p:sp>
      <p:sp>
        <p:nvSpPr>
          <p:cNvPr id="35" name="Line"/>
          <p:cNvSpPr/>
          <p:nvPr/>
        </p:nvSpPr>
        <p:spPr>
          <a:xfrm>
            <a:off x="1371600" y="2743200"/>
            <a:ext cx="68580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34" name="High expectations &amp; recognition of achievement…"/>
          <p:cNvSpPr txBox="1"/>
          <p:nvPr/>
        </p:nvSpPr>
        <p:spPr>
          <a:xfrm>
            <a:off x="579437" y="1676400"/>
            <a:ext cx="3184526" cy="3641163"/>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defTabSz="457200">
              <a:spcBef>
                <a:spcPts val="400"/>
              </a:spcBef>
              <a:defRPr b="1" sz="2000">
                <a:latin typeface="+mn-lt"/>
                <a:ea typeface="+mn-ea"/>
                <a:cs typeface="+mn-cs"/>
                <a:sym typeface="Arial"/>
              </a:defRPr>
            </a:pPr>
            <a:r>
              <a:t>High expectations &amp; recognition of achievement</a:t>
            </a:r>
          </a:p>
          <a:p>
            <a:pPr defTabSz="457200">
              <a:spcBef>
                <a:spcPts val="400"/>
              </a:spcBef>
              <a:defRPr b="1" sz="2000">
                <a:latin typeface="+mn-lt"/>
                <a:ea typeface="+mn-ea"/>
                <a:cs typeface="+mn-cs"/>
                <a:sym typeface="Arial"/>
              </a:defRPr>
            </a:pPr>
          </a:p>
          <a:p>
            <a:pPr defTabSz="457200">
              <a:spcBef>
                <a:spcPts val="400"/>
              </a:spcBef>
              <a:defRPr b="1" sz="2000">
                <a:latin typeface="+mn-lt"/>
                <a:ea typeface="+mn-ea"/>
                <a:cs typeface="+mn-cs"/>
                <a:sym typeface="Arial"/>
              </a:defRPr>
            </a:pPr>
            <a:r>
              <a:t>Authentic, multi-level instruction. </a:t>
            </a:r>
          </a:p>
          <a:p>
            <a:pPr lvl="1" marL="742950" indent="-285750" defTabSz="457200">
              <a:spcBef>
                <a:spcPts val="400"/>
              </a:spcBef>
              <a:buClr>
                <a:srgbClr val="C481CF"/>
              </a:buClr>
              <a:buSzPct val="55000"/>
              <a:buChar char="✓"/>
              <a:defRPr sz="2000">
                <a:latin typeface="+mn-lt"/>
                <a:ea typeface="+mn-ea"/>
                <a:cs typeface="+mn-cs"/>
                <a:sym typeface="Arial"/>
              </a:defRPr>
            </a:pPr>
            <a:r>
              <a:t>Multiple intelligences </a:t>
            </a:r>
          </a:p>
          <a:p>
            <a:pPr lvl="1" marL="742950" indent="-285750" defTabSz="457200">
              <a:spcBef>
                <a:spcPts val="400"/>
              </a:spcBef>
              <a:buClr>
                <a:srgbClr val="C481CF"/>
              </a:buClr>
              <a:buSzPct val="55000"/>
              <a:buChar char="✓"/>
              <a:defRPr sz="2000">
                <a:latin typeface="+mn-lt"/>
                <a:ea typeface="+mn-ea"/>
                <a:cs typeface="+mn-cs"/>
                <a:sym typeface="Arial"/>
              </a:defRPr>
            </a:pPr>
            <a:r>
              <a:t>Activity-based learning</a:t>
            </a:r>
            <a:endParaRPr b="1"/>
          </a:p>
          <a:p>
            <a:pPr defTabSz="457200">
              <a:spcBef>
                <a:spcPts val="400"/>
              </a:spcBef>
              <a:buClr>
                <a:srgbClr val="76B749"/>
              </a:buClr>
              <a:buSzPct val="60000"/>
              <a:buChar char="■"/>
              <a:defRPr sz="2000">
                <a:latin typeface="+mn-lt"/>
                <a:ea typeface="+mn-ea"/>
                <a:cs typeface="+mn-cs"/>
                <a:sym typeface="Arial"/>
              </a:defRPr>
            </a:pPr>
          </a:p>
        </p:txBody>
      </p:sp>
      <p:sp>
        <p:nvSpPr>
          <p:cNvPr id="135" name="Provide scaffolding to help the student participate with support…"/>
          <p:cNvSpPr txBox="1"/>
          <p:nvPr/>
        </p:nvSpPr>
        <p:spPr>
          <a:xfrm>
            <a:off x="4312920" y="1676400"/>
            <a:ext cx="4175760" cy="407601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spcBef>
                <a:spcPts val="400"/>
              </a:spcBef>
              <a:defRPr b="1" sz="2000">
                <a:latin typeface="+mn-lt"/>
                <a:ea typeface="+mn-ea"/>
                <a:cs typeface="+mn-cs"/>
                <a:sym typeface="Arial"/>
              </a:defRPr>
            </a:pPr>
            <a:r>
              <a:t>Provide scaffolding to help the student participate with support</a:t>
            </a:r>
            <a:r>
              <a:rPr b="0"/>
              <a:t> </a:t>
            </a:r>
          </a:p>
          <a:p>
            <a:pPr lvl="1" marL="749300" indent="-292100" defTabSz="457200">
              <a:spcBef>
                <a:spcPts val="400"/>
              </a:spcBef>
              <a:buClr>
                <a:srgbClr val="C481CF"/>
              </a:buClr>
              <a:buSzPct val="55000"/>
              <a:buChar char="✓"/>
              <a:defRPr sz="2000">
                <a:latin typeface="+mn-lt"/>
                <a:ea typeface="+mn-ea"/>
                <a:cs typeface="+mn-cs"/>
                <a:sym typeface="Arial"/>
              </a:defRPr>
            </a:pPr>
            <a:r>
              <a:t>Read-alouds, writing dictated stories</a:t>
            </a:r>
          </a:p>
          <a:p>
            <a:pPr lvl="1" marL="749300" indent="-292100" defTabSz="457200">
              <a:spcBef>
                <a:spcPts val="400"/>
              </a:spcBef>
              <a:buClr>
                <a:srgbClr val="C481CF"/>
              </a:buClr>
              <a:buSzPct val="55000"/>
              <a:buChar char="✓"/>
              <a:defRPr sz="2000">
                <a:latin typeface="+mn-lt"/>
                <a:ea typeface="+mn-ea"/>
                <a:cs typeface="+mn-cs"/>
                <a:sym typeface="Arial"/>
              </a:defRPr>
            </a:pPr>
            <a:r>
              <a:t>Buddy and group reading</a:t>
            </a:r>
          </a:p>
          <a:p>
            <a:pPr lvl="1" marL="749300" indent="-292100" defTabSz="457200">
              <a:spcBef>
                <a:spcPts val="400"/>
              </a:spcBef>
              <a:buClr>
                <a:srgbClr val="C481CF"/>
              </a:buClr>
              <a:buSzPct val="55000"/>
              <a:buChar char="✓"/>
              <a:defRPr sz="2000">
                <a:latin typeface="+mn-lt"/>
                <a:ea typeface="+mn-ea"/>
                <a:cs typeface="+mn-cs"/>
                <a:sym typeface="Arial"/>
              </a:defRPr>
            </a:pPr>
            <a:r>
              <a:t>Books on tape, talking software</a:t>
            </a:r>
          </a:p>
          <a:p>
            <a:pPr defTabSz="457200">
              <a:spcBef>
                <a:spcPts val="400"/>
              </a:spcBef>
              <a:defRPr b="1" sz="2000">
                <a:latin typeface="+mn-lt"/>
                <a:ea typeface="+mn-ea"/>
                <a:cs typeface="+mn-cs"/>
                <a:sym typeface="Arial"/>
              </a:defRPr>
            </a:pPr>
            <a:r>
              <a:t>Adaptations for language</a:t>
            </a:r>
            <a:r>
              <a:rPr b="0"/>
              <a:t>   </a:t>
            </a:r>
          </a:p>
          <a:p>
            <a:pPr lvl="1" marL="749300" indent="-292100" defTabSz="457200">
              <a:spcBef>
                <a:spcPts val="400"/>
              </a:spcBef>
              <a:buClr>
                <a:srgbClr val="C481CF"/>
              </a:buClr>
              <a:buSzPct val="55000"/>
              <a:buChar char="✓"/>
              <a:defRPr sz="2000">
                <a:latin typeface="+mn-lt"/>
                <a:ea typeface="+mn-ea"/>
                <a:cs typeface="+mn-cs"/>
                <a:sym typeface="Arial"/>
              </a:defRPr>
            </a:pPr>
            <a:r>
              <a:t>Computers  </a:t>
            </a:r>
          </a:p>
          <a:p>
            <a:pPr lvl="1" marL="749300" indent="-292100" defTabSz="457200">
              <a:spcBef>
                <a:spcPts val="400"/>
              </a:spcBef>
              <a:buClr>
                <a:srgbClr val="C481CF"/>
              </a:buClr>
              <a:buSzPct val="55000"/>
              <a:buChar char="✓"/>
              <a:defRPr sz="2000">
                <a:latin typeface="+mn-lt"/>
                <a:ea typeface="+mn-ea"/>
                <a:cs typeface="+mn-cs"/>
                <a:sym typeface="Arial"/>
              </a:defRPr>
            </a:pPr>
            <a:r>
              <a:t>Talking software </a:t>
            </a:r>
          </a:p>
          <a:p>
            <a:pPr lvl="1" marL="749300" indent="-292100" defTabSz="457200">
              <a:spcBef>
                <a:spcPts val="400"/>
              </a:spcBef>
              <a:buClr>
                <a:srgbClr val="C481CF"/>
              </a:buClr>
              <a:buSzPct val="55000"/>
              <a:buChar char="✓"/>
              <a:defRPr sz="2000">
                <a:latin typeface="+mn-lt"/>
                <a:ea typeface="+mn-ea"/>
                <a:cs typeface="+mn-cs"/>
                <a:sym typeface="Arial"/>
              </a:defRPr>
            </a:pPr>
            <a:r>
              <a:t>Taped books</a:t>
            </a:r>
          </a:p>
          <a:p>
            <a:pPr lvl="1" marL="749300" indent="-292100" defTabSz="457200">
              <a:spcBef>
                <a:spcPts val="400"/>
              </a:spcBef>
              <a:buClr>
                <a:srgbClr val="C481CF"/>
              </a:buClr>
              <a:buSzPct val="55000"/>
              <a:buChar char="✓"/>
              <a:defRPr sz="2000">
                <a:latin typeface="+mn-lt"/>
                <a:ea typeface="+mn-ea"/>
                <a:cs typeface="+mn-cs"/>
                <a:sym typeface="Arial"/>
              </a:defRPr>
            </a:pPr>
            <a:r>
              <a:t>Tape recorder</a:t>
            </a:r>
          </a:p>
        </p:txBody>
      </p:sp>
      <p:sp>
        <p:nvSpPr>
          <p:cNvPr id="136" name="Line"/>
          <p:cNvSpPr/>
          <p:nvPr/>
        </p:nvSpPr>
        <p:spPr>
          <a:xfrm>
            <a:off x="685800" y="1371600"/>
            <a:ext cx="7696200" cy="0"/>
          </a:xfrm>
          <a:prstGeom prst="line">
            <a:avLst/>
          </a:prstGeom>
          <a:ln>
            <a:solidFill>
              <a:srgbClr val="000000"/>
            </a:solidFill>
            <a:miter/>
          </a:ln>
        </p:spPr>
        <p:txBody>
          <a:bodyPr lIns="45719" rIns="45719"/>
          <a:lstStyle/>
          <a:p>
            <a:pPr/>
          </a:p>
        </p:txBody>
      </p:sp>
      <p:grpSp>
        <p:nvGrpSpPr>
          <p:cNvPr id="139" name="Group"/>
          <p:cNvGrpSpPr/>
          <p:nvPr/>
        </p:nvGrpSpPr>
        <p:grpSpPr>
          <a:xfrm>
            <a:off x="1600200" y="228600"/>
            <a:ext cx="5943600" cy="914400"/>
            <a:chOff x="0" y="0"/>
            <a:chExt cx="5943600" cy="914400"/>
          </a:xfrm>
        </p:grpSpPr>
        <p:sp>
          <p:nvSpPr>
            <p:cNvPr id="137" name="Rectangle"/>
            <p:cNvSpPr/>
            <p:nvPr/>
          </p:nvSpPr>
          <p:spPr>
            <a:xfrm>
              <a:off x="0" y="0"/>
              <a:ext cx="5943600" cy="914400"/>
            </a:xfrm>
            <a:prstGeom prst="rect">
              <a:avLst/>
            </a:prstGeom>
            <a:solidFill>
              <a:srgbClr val="C6FFC0"/>
            </a:solidFill>
            <a:ln w="12700" cap="flat">
              <a:noFill/>
              <a:miter lim="400000"/>
            </a:ln>
            <a:effectLst/>
          </p:spPr>
          <p:txBody>
            <a:bodyPr wrap="square" lIns="45719" tIns="45719" rIns="45719" bIns="45719" numCol="1" anchor="b">
              <a:noAutofit/>
            </a:bodyPr>
            <a:lstStyle/>
            <a:p>
              <a:pPr algn="ctr" defTabSz="457200">
                <a:defRPr i="1" sz="1800">
                  <a:solidFill>
                    <a:schemeClr val="accent2"/>
                  </a:solidFill>
                  <a:latin typeface="+mn-lt"/>
                  <a:ea typeface="+mn-ea"/>
                  <a:cs typeface="+mn-cs"/>
                  <a:sym typeface="Arial"/>
                </a:defRPr>
              </a:pPr>
            </a:p>
          </p:txBody>
        </p:sp>
        <p:sp>
          <p:nvSpPr>
            <p:cNvPr id="138" name="Learning Disabilities…"/>
            <p:cNvSpPr txBox="1"/>
            <p:nvPr/>
          </p:nvSpPr>
          <p:spPr>
            <a:xfrm>
              <a:off x="45719" y="120305"/>
              <a:ext cx="5852161" cy="79409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latin typeface="+mj-lt"/>
                  <a:ea typeface="+mj-ea"/>
                  <a:cs typeface="+mj-cs"/>
                  <a:sym typeface="Helvetica"/>
                </a:defRPr>
              </a:pPr>
              <a:r>
                <a:t>Learning Disabilities</a:t>
              </a:r>
              <a:r>
                <a:rPr>
                  <a:latin typeface="+mn-lt"/>
                  <a:ea typeface="+mn-ea"/>
                  <a:cs typeface="+mn-cs"/>
                  <a:sym typeface="Arial"/>
                </a:rPr>
                <a:t> </a:t>
              </a:r>
              <a:endParaRPr>
                <a:latin typeface="+mn-lt"/>
                <a:ea typeface="+mn-ea"/>
                <a:cs typeface="+mn-cs"/>
                <a:sym typeface="Arial"/>
              </a:endParaRPr>
            </a:p>
            <a:p>
              <a:pPr algn="ctr" defTabSz="457200">
                <a:defRPr i="1" sz="1800">
                  <a:solidFill>
                    <a:schemeClr val="accent2"/>
                  </a:solidFill>
                  <a:latin typeface="+mn-lt"/>
                  <a:ea typeface="+mn-ea"/>
                  <a:cs typeface="+mn-cs"/>
                  <a:sym typeface="Arial"/>
                </a:defRPr>
              </a:pPr>
              <a:r>
                <a:t>Inclusive Teaching Strategies</a:t>
              </a:r>
            </a:p>
          </p:txBody>
        </p:sp>
      </p:gr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2" name="Organization &amp; anticipation…"/>
          <p:cNvSpPr txBox="1"/>
          <p:nvPr/>
        </p:nvSpPr>
        <p:spPr>
          <a:xfrm>
            <a:off x="2761048" y="1600200"/>
            <a:ext cx="4175125" cy="4412997"/>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2000"/>
            </a:pPr>
            <a:r>
              <a:t>Organization &amp; anticipation</a:t>
            </a:r>
          </a:p>
          <a:p>
            <a:pPr lvl="1" marL="742950" indent="-285750" defTabSz="457200">
              <a:spcBef>
                <a:spcPts val="400"/>
              </a:spcBef>
              <a:buClr>
                <a:srgbClr val="C481CF"/>
              </a:buClr>
              <a:buSzPct val="55000"/>
              <a:buChar char="■"/>
              <a:defRPr sz="1800"/>
            </a:pPr>
            <a:r>
              <a:t>Books at home</a:t>
            </a:r>
          </a:p>
          <a:p>
            <a:pPr lvl="1" marL="742950" indent="-285750" defTabSz="457200">
              <a:spcBef>
                <a:spcPts val="400"/>
              </a:spcBef>
              <a:buClr>
                <a:srgbClr val="C481CF"/>
              </a:buClr>
              <a:buSzPct val="55000"/>
              <a:buChar char="■"/>
              <a:defRPr sz="1800"/>
            </a:pPr>
            <a:r>
              <a:t>Help organize desk</a:t>
            </a:r>
          </a:p>
          <a:p>
            <a:pPr lvl="1" marL="742950" indent="-285750" defTabSz="457200">
              <a:spcBef>
                <a:spcPts val="400"/>
              </a:spcBef>
              <a:buClr>
                <a:srgbClr val="C481CF"/>
              </a:buClr>
              <a:buSzPct val="55000"/>
              <a:buChar char="■"/>
              <a:defRPr sz="1800"/>
            </a:pPr>
            <a:r>
              <a:t>Visual prompts -- color codes</a:t>
            </a:r>
          </a:p>
          <a:p>
            <a:pPr lvl="1" marL="742950" indent="-285750" defTabSz="457200">
              <a:spcBef>
                <a:spcPts val="400"/>
              </a:spcBef>
              <a:buClr>
                <a:srgbClr val="C481CF"/>
              </a:buClr>
              <a:buSzPct val="55000"/>
              <a:buChar char="■"/>
              <a:defRPr sz="1800"/>
            </a:pPr>
            <a:r>
              <a:t>Teach skills in blocks</a:t>
            </a:r>
          </a:p>
          <a:p>
            <a:pPr lvl="1" marL="742950" indent="-285750" defTabSz="457200">
              <a:spcBef>
                <a:spcPts val="400"/>
              </a:spcBef>
              <a:buClr>
                <a:srgbClr val="C481CF"/>
              </a:buClr>
              <a:buSzPct val="55000"/>
              <a:buChar char="■"/>
              <a:defRPr sz="1800"/>
            </a:pPr>
            <a:r>
              <a:t>Preview work -- send home</a:t>
            </a:r>
          </a:p>
          <a:p>
            <a:pPr marL="342900" indent="-342900" defTabSz="457200">
              <a:spcBef>
                <a:spcPts val="400"/>
              </a:spcBef>
              <a:defRPr b="1" sz="2000"/>
            </a:pPr>
            <a:r>
              <a:t>Behavior</a:t>
            </a:r>
          </a:p>
          <a:p>
            <a:pPr lvl="1" marL="742950" indent="-285750" defTabSz="457200">
              <a:spcBef>
                <a:spcPts val="400"/>
              </a:spcBef>
              <a:buClr>
                <a:srgbClr val="C481CF"/>
              </a:buClr>
              <a:buSzPct val="55000"/>
              <a:buChar char="■"/>
              <a:defRPr sz="1800"/>
            </a:pPr>
            <a:r>
              <a:t>Understand  </a:t>
            </a:r>
          </a:p>
          <a:p>
            <a:pPr lvl="1" marL="742950" indent="-285750" defTabSz="457200">
              <a:spcBef>
                <a:spcPts val="400"/>
              </a:spcBef>
              <a:buClr>
                <a:srgbClr val="C481CF"/>
              </a:buClr>
              <a:buSzPct val="55000"/>
              <a:buChar char="■"/>
              <a:defRPr sz="1800"/>
            </a:pPr>
            <a:r>
              <a:t>Help learn responsibility</a:t>
            </a:r>
          </a:p>
          <a:p>
            <a:pPr marL="342900" indent="-342900" defTabSz="457200">
              <a:spcBef>
                <a:spcPts val="400"/>
              </a:spcBef>
              <a:defRPr b="1" sz="2000"/>
            </a:pPr>
            <a:r>
              <a:t>Grades</a:t>
            </a:r>
          </a:p>
          <a:p>
            <a:pPr lvl="1" marL="742950" indent="-285750" defTabSz="457200">
              <a:spcBef>
                <a:spcPts val="400"/>
              </a:spcBef>
              <a:buClr>
                <a:srgbClr val="C481CF"/>
              </a:buClr>
              <a:buSzPct val="55000"/>
              <a:buChar char="■"/>
              <a:defRPr sz="1800"/>
            </a:pPr>
            <a:r>
              <a:t>Report learning not just grade</a:t>
            </a:r>
          </a:p>
          <a:p>
            <a:pPr lvl="1" marL="742950" indent="-285750" defTabSz="457200">
              <a:spcBef>
                <a:spcPts val="400"/>
              </a:spcBef>
              <a:buClr>
                <a:srgbClr val="C481CF"/>
              </a:buClr>
              <a:buSzPct val="55000"/>
              <a:buChar char="■"/>
              <a:defRPr sz="1800"/>
            </a:pPr>
            <a:r>
              <a:t>Alternatives -- extra credit, drop-a-grade, alternative performance</a:t>
            </a:r>
          </a:p>
        </p:txBody>
      </p:sp>
      <p:sp>
        <p:nvSpPr>
          <p:cNvPr id="143" name="Line"/>
          <p:cNvSpPr/>
          <p:nvPr/>
        </p:nvSpPr>
        <p:spPr>
          <a:xfrm>
            <a:off x="685800" y="1371600"/>
            <a:ext cx="8077200" cy="0"/>
          </a:xfrm>
          <a:prstGeom prst="line">
            <a:avLst/>
          </a:prstGeom>
          <a:ln>
            <a:solidFill>
              <a:srgbClr val="000000"/>
            </a:solidFill>
            <a:miter/>
          </a:ln>
        </p:spPr>
        <p:txBody>
          <a:bodyPr lIns="45719" rIns="45719"/>
          <a:lstStyle/>
          <a:p>
            <a:pPr/>
          </a:p>
        </p:txBody>
      </p:sp>
      <p:grpSp>
        <p:nvGrpSpPr>
          <p:cNvPr id="146" name="Group"/>
          <p:cNvGrpSpPr/>
          <p:nvPr/>
        </p:nvGrpSpPr>
        <p:grpSpPr>
          <a:xfrm>
            <a:off x="1600200" y="228600"/>
            <a:ext cx="5943600" cy="914400"/>
            <a:chOff x="0" y="0"/>
            <a:chExt cx="5943600" cy="914400"/>
          </a:xfrm>
        </p:grpSpPr>
        <p:sp>
          <p:nvSpPr>
            <p:cNvPr id="144" name="Rectangle"/>
            <p:cNvSpPr/>
            <p:nvPr/>
          </p:nvSpPr>
          <p:spPr>
            <a:xfrm>
              <a:off x="0" y="0"/>
              <a:ext cx="5943600" cy="914400"/>
            </a:xfrm>
            <a:prstGeom prst="rect">
              <a:avLst/>
            </a:prstGeom>
            <a:solidFill>
              <a:srgbClr val="C6FFC0"/>
            </a:solidFill>
            <a:ln w="12700" cap="flat">
              <a:noFill/>
              <a:miter lim="400000"/>
            </a:ln>
            <a:effectLst/>
          </p:spPr>
          <p:txBody>
            <a:bodyPr wrap="square" lIns="45719" tIns="45719" rIns="45719" bIns="45719" numCol="1" anchor="b">
              <a:noAutofit/>
            </a:bodyPr>
            <a:lstStyle/>
            <a:p>
              <a:pPr algn="ctr" defTabSz="457200">
                <a:defRPr i="1" sz="1800">
                  <a:solidFill>
                    <a:schemeClr val="accent2"/>
                  </a:solidFill>
                  <a:latin typeface="+mn-lt"/>
                  <a:ea typeface="+mn-ea"/>
                  <a:cs typeface="+mn-cs"/>
                  <a:sym typeface="Arial"/>
                </a:defRPr>
              </a:pPr>
            </a:p>
          </p:txBody>
        </p:sp>
        <p:sp>
          <p:nvSpPr>
            <p:cNvPr id="145" name="Learning Disabilities…"/>
            <p:cNvSpPr txBox="1"/>
            <p:nvPr/>
          </p:nvSpPr>
          <p:spPr>
            <a:xfrm>
              <a:off x="45719" y="120305"/>
              <a:ext cx="5852161" cy="79409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latin typeface="+mj-lt"/>
                  <a:ea typeface="+mj-ea"/>
                  <a:cs typeface="+mj-cs"/>
                  <a:sym typeface="Helvetica"/>
                </a:defRPr>
              </a:pPr>
              <a:r>
                <a:t>Learning Disabilities</a:t>
              </a:r>
              <a:r>
                <a:rPr>
                  <a:latin typeface="+mn-lt"/>
                  <a:ea typeface="+mn-ea"/>
                  <a:cs typeface="+mn-cs"/>
                  <a:sym typeface="Arial"/>
                </a:rPr>
                <a:t> </a:t>
              </a:r>
              <a:endParaRPr>
                <a:latin typeface="+mn-lt"/>
                <a:ea typeface="+mn-ea"/>
                <a:cs typeface="+mn-cs"/>
                <a:sym typeface="Arial"/>
              </a:endParaRPr>
            </a:p>
            <a:p>
              <a:pPr algn="ctr" defTabSz="457200">
                <a:defRPr i="1" sz="1800">
                  <a:solidFill>
                    <a:schemeClr val="accent2"/>
                  </a:solidFill>
                  <a:latin typeface="+mn-lt"/>
                  <a:ea typeface="+mn-ea"/>
                  <a:cs typeface="+mn-cs"/>
                  <a:sym typeface="Arial"/>
                </a:defRPr>
              </a:pPr>
              <a:r>
                <a:t>Inclusive Teaching Strategies 2</a:t>
              </a:r>
            </a:p>
          </p:txBody>
        </p:sp>
      </p:gr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9" name="Resource room may stigmatize children…"/>
          <p:cNvSpPr txBox="1"/>
          <p:nvPr/>
        </p:nvSpPr>
        <p:spPr>
          <a:xfrm>
            <a:off x="2484120" y="1676400"/>
            <a:ext cx="4175760" cy="39693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863600" indent="-342900" defTabSz="457200">
              <a:spcBef>
                <a:spcPts val="400"/>
              </a:spcBef>
              <a:buClr>
                <a:srgbClr val="000000"/>
              </a:buClr>
              <a:buSzPct val="55000"/>
              <a:buChar char="❑"/>
              <a:defRPr sz="2000">
                <a:latin typeface="+mn-lt"/>
                <a:ea typeface="+mn-ea"/>
                <a:cs typeface="+mn-cs"/>
                <a:sym typeface="Arial"/>
              </a:defRPr>
            </a:pPr>
            <a:r>
              <a:t>Resource room may stigmatize children</a:t>
            </a:r>
          </a:p>
          <a:p>
            <a:pPr lvl="1" marL="863600" indent="-342900" defTabSz="457200">
              <a:spcBef>
                <a:spcPts val="400"/>
              </a:spcBef>
              <a:buClr>
                <a:srgbClr val="000000"/>
              </a:buClr>
              <a:buSzPct val="55000"/>
              <a:buChar char="❑"/>
              <a:defRPr sz="2000">
                <a:latin typeface="+mn-lt"/>
                <a:ea typeface="+mn-ea"/>
                <a:cs typeface="+mn-cs"/>
                <a:sym typeface="Arial"/>
              </a:defRPr>
            </a:pPr>
            <a:r>
              <a:t>Students with many different problems are lumped together</a:t>
            </a:r>
          </a:p>
          <a:p>
            <a:pPr lvl="1" marL="863600" indent="-342900" defTabSz="457200">
              <a:spcBef>
                <a:spcPts val="400"/>
              </a:spcBef>
              <a:buClr>
                <a:srgbClr val="000000"/>
              </a:buClr>
              <a:buSzPct val="55000"/>
              <a:buChar char="❑"/>
              <a:defRPr sz="2000">
                <a:latin typeface="+mn-lt"/>
                <a:ea typeface="+mn-ea"/>
                <a:cs typeface="+mn-cs"/>
                <a:sym typeface="Arial"/>
              </a:defRPr>
            </a:pPr>
            <a:r>
              <a:t>Instruction focuses on isolated skills</a:t>
            </a:r>
          </a:p>
          <a:p>
            <a:pPr lvl="1" marL="863600" indent="-342900" defTabSz="457200">
              <a:spcBef>
                <a:spcPts val="400"/>
              </a:spcBef>
              <a:buClr>
                <a:srgbClr val="000000"/>
              </a:buClr>
              <a:buSzPct val="55000"/>
              <a:buChar char="❑"/>
              <a:defRPr sz="2000">
                <a:latin typeface="+mn-lt"/>
                <a:ea typeface="+mn-ea"/>
                <a:cs typeface="+mn-cs"/>
                <a:sym typeface="Arial"/>
              </a:defRPr>
            </a:pPr>
            <a:r>
              <a:t>Students miss instruction in the general education class</a:t>
            </a:r>
          </a:p>
          <a:p>
            <a:pPr lvl="1" marL="863600" indent="-342900" defTabSz="457200">
              <a:spcBef>
                <a:spcPts val="400"/>
              </a:spcBef>
              <a:buClr>
                <a:srgbClr val="000000"/>
              </a:buClr>
              <a:buSzPct val="55000"/>
              <a:buChar char="❑"/>
              <a:defRPr sz="2000">
                <a:latin typeface="+mn-lt"/>
                <a:ea typeface="+mn-ea"/>
                <a:cs typeface="+mn-cs"/>
                <a:sym typeface="Arial"/>
              </a:defRPr>
            </a:pPr>
            <a:r>
              <a:t>Difficult to establish a sense of community</a:t>
            </a:r>
          </a:p>
        </p:txBody>
      </p:sp>
      <p:grpSp>
        <p:nvGrpSpPr>
          <p:cNvPr id="152" name="Group"/>
          <p:cNvGrpSpPr/>
          <p:nvPr/>
        </p:nvGrpSpPr>
        <p:grpSpPr>
          <a:xfrm>
            <a:off x="1600200" y="228600"/>
            <a:ext cx="5943600" cy="914401"/>
            <a:chOff x="0" y="0"/>
            <a:chExt cx="5943600" cy="914400"/>
          </a:xfrm>
        </p:grpSpPr>
        <p:sp>
          <p:nvSpPr>
            <p:cNvPr id="150" name="Rectangle"/>
            <p:cNvSpPr/>
            <p:nvPr/>
          </p:nvSpPr>
          <p:spPr>
            <a:xfrm>
              <a:off x="0" y="0"/>
              <a:ext cx="5943600" cy="914400"/>
            </a:xfrm>
            <a:prstGeom prst="rect">
              <a:avLst/>
            </a:prstGeom>
            <a:solidFill>
              <a:srgbClr val="C6FFC0"/>
            </a:solidFill>
            <a:ln w="12700" cap="flat">
              <a:noFill/>
              <a:miter lim="400000"/>
            </a:ln>
            <a:effectLst/>
          </p:spPr>
          <p:txBody>
            <a:bodyPr wrap="square" lIns="45719" tIns="45719" rIns="45719" bIns="45719" numCol="1" anchor="b">
              <a:noAutofit/>
            </a:bodyPr>
            <a:lstStyle/>
            <a:p>
              <a:pPr algn="ctr" defTabSz="457200">
                <a:spcBef>
                  <a:spcPts val="400"/>
                </a:spcBef>
                <a:defRPr b="1" sz="2800"/>
              </a:pPr>
            </a:p>
          </p:txBody>
        </p:sp>
        <p:sp>
          <p:nvSpPr>
            <p:cNvPr id="151" name="Learning Disabilities…"/>
            <p:cNvSpPr txBox="1"/>
            <p:nvPr/>
          </p:nvSpPr>
          <p:spPr>
            <a:xfrm>
              <a:off x="45719" y="13766"/>
              <a:ext cx="5852161" cy="90063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defTabSz="457200">
                <a:defRPr b="1" sz="2800">
                  <a:latin typeface="+mj-lt"/>
                  <a:ea typeface="+mj-ea"/>
                  <a:cs typeface="+mj-cs"/>
                  <a:sym typeface="Helvetica"/>
                </a:defRPr>
              </a:pPr>
              <a:r>
                <a:t>Learning Disabilities</a:t>
              </a:r>
              <a:r>
                <a:rPr>
                  <a:latin typeface="+mn-lt"/>
                  <a:ea typeface="+mn-ea"/>
                  <a:cs typeface="+mn-cs"/>
                  <a:sym typeface="Arial"/>
                </a:rPr>
                <a:t> </a:t>
              </a:r>
              <a:endParaRPr>
                <a:latin typeface="+mn-lt"/>
                <a:ea typeface="+mn-ea"/>
                <a:cs typeface="+mn-cs"/>
                <a:sym typeface="Arial"/>
              </a:endParaRPr>
            </a:p>
            <a:p>
              <a:pPr algn="ctr" defTabSz="457200">
                <a:spcBef>
                  <a:spcPts val="400"/>
                </a:spcBef>
                <a:defRPr b="1" sz="2000">
                  <a:solidFill>
                    <a:schemeClr val="accent2"/>
                  </a:solidFill>
                </a:defRPr>
              </a:pPr>
              <a:r>
                <a:t>Problems with Pull-out Services</a:t>
              </a:r>
            </a:p>
          </p:txBody>
        </p:sp>
      </p:grpSp>
      <p:sp>
        <p:nvSpPr>
          <p:cNvPr id="153" name="Line"/>
          <p:cNvSpPr/>
          <p:nvPr/>
        </p:nvSpPr>
        <p:spPr>
          <a:xfrm>
            <a:off x="2514600" y="1371600"/>
            <a:ext cx="42672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58" name="Group"/>
          <p:cNvGrpSpPr/>
          <p:nvPr/>
        </p:nvGrpSpPr>
        <p:grpSpPr>
          <a:xfrm>
            <a:off x="838200" y="380999"/>
            <a:ext cx="7772400" cy="1143002"/>
            <a:chOff x="0" y="0"/>
            <a:chExt cx="7772400" cy="1143000"/>
          </a:xfrm>
        </p:grpSpPr>
        <p:sp>
          <p:nvSpPr>
            <p:cNvPr id="156"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sz="3600"/>
              </a:pPr>
            </a:p>
          </p:txBody>
        </p:sp>
        <p:sp>
          <p:nvSpPr>
            <p:cNvPr id="157" name="Cognitive Disability previously mental retardation…"/>
            <p:cNvSpPr txBox="1"/>
            <p:nvPr/>
          </p:nvSpPr>
          <p:spPr>
            <a:xfrm>
              <a:off x="46038" y="12166"/>
              <a:ext cx="7680325" cy="11186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Cognitive Disability</a:t>
              </a:r>
              <a:br/>
              <a:r>
                <a:rPr b="0" i="1" sz="1600"/>
                <a:t>previously mental retardation</a:t>
              </a:r>
            </a:p>
            <a:p>
              <a:pPr algn="ctr" defTabSz="457200">
                <a:defRPr b="1" sz="2800">
                  <a:latin typeface="+mn-lt"/>
                  <a:ea typeface="+mn-ea"/>
                  <a:cs typeface="+mn-cs"/>
                  <a:sym typeface="Arial"/>
                </a:defRPr>
              </a:pPr>
              <a:r>
                <a:t>AAMR </a:t>
              </a:r>
              <a:r>
                <a:rPr i="1"/>
                <a:t>definition</a:t>
              </a:r>
            </a:p>
          </p:txBody>
        </p:sp>
      </p:grpSp>
      <p:sp>
        <p:nvSpPr>
          <p:cNvPr id="159" name="Sub-average intelligence (2 standard deviations below mean)…"/>
          <p:cNvSpPr txBox="1"/>
          <p:nvPr/>
        </p:nvSpPr>
        <p:spPr>
          <a:xfrm>
            <a:off x="2408238" y="1924995"/>
            <a:ext cx="4327524" cy="3008010"/>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b="1" sz="1800">
                <a:latin typeface="+mn-lt"/>
                <a:ea typeface="+mn-ea"/>
                <a:cs typeface="+mn-cs"/>
                <a:sym typeface="Arial"/>
              </a:defRPr>
            </a:pPr>
            <a:r>
              <a:t>Sub-average intelligence </a:t>
            </a:r>
            <a:r>
              <a:rPr b="0" sz="1600"/>
              <a:t>(2 standard deviations below mean)</a:t>
            </a:r>
            <a:endParaRPr sz="1600"/>
          </a:p>
          <a:p>
            <a:pPr marL="342900" indent="-342900" defTabSz="457200">
              <a:spcBef>
                <a:spcPts val="400"/>
              </a:spcBef>
              <a:buClr>
                <a:srgbClr val="76B749"/>
              </a:buClr>
              <a:buSzPct val="60000"/>
              <a:buChar char="■"/>
              <a:defRPr b="1" sz="1800">
                <a:latin typeface="+mn-lt"/>
                <a:ea typeface="+mn-ea"/>
                <a:cs typeface="+mn-cs"/>
                <a:sym typeface="Arial"/>
              </a:defRPr>
            </a:pPr>
            <a:r>
              <a:t>Limitations in adaptive behavior: </a:t>
            </a:r>
            <a:r>
              <a:rPr b="0" sz="2000"/>
              <a:t>communication, self-care, home living, social skills, community use, self-direction, health and safety, functional academics, leisure, and work</a:t>
            </a:r>
            <a:endParaRPr sz="2000"/>
          </a:p>
          <a:p>
            <a:pPr marL="342900" indent="-342900" defTabSz="457200">
              <a:spcBef>
                <a:spcPts val="400"/>
              </a:spcBef>
              <a:buClr>
                <a:srgbClr val="76B749"/>
              </a:buClr>
              <a:buSzPct val="60000"/>
              <a:buChar char="■"/>
              <a:defRPr b="1" sz="1800">
                <a:latin typeface="+mn-lt"/>
                <a:ea typeface="+mn-ea"/>
                <a:cs typeface="+mn-cs"/>
                <a:sym typeface="Arial"/>
              </a:defRPr>
            </a:pPr>
            <a:r>
              <a:t>Before age 18</a:t>
            </a:r>
          </a:p>
          <a:p>
            <a:pPr marL="342900" indent="-342900" defTabSz="457200">
              <a:spcBef>
                <a:spcPts val="400"/>
              </a:spcBef>
              <a:buClr>
                <a:srgbClr val="76B749"/>
              </a:buClr>
              <a:buSzPct val="60000"/>
              <a:buChar char="■"/>
              <a:defRPr b="1" sz="1800">
                <a:latin typeface="+mn-lt"/>
                <a:ea typeface="+mn-ea"/>
                <a:cs typeface="+mn-cs"/>
                <a:sym typeface="Arial"/>
              </a:defRPr>
            </a:pPr>
            <a:r>
              <a:t>Needed lifelong supports</a:t>
            </a:r>
          </a:p>
        </p:txBody>
      </p:sp>
      <p:sp>
        <p:nvSpPr>
          <p:cNvPr id="160" name="Line"/>
          <p:cNvSpPr/>
          <p:nvPr/>
        </p:nvSpPr>
        <p:spPr>
          <a:xfrm>
            <a:off x="838200" y="1676400"/>
            <a:ext cx="7924800" cy="0"/>
          </a:xfrm>
          <a:prstGeom prst="line">
            <a:avLst/>
          </a:prstGeom>
          <a:ln>
            <a:solidFill>
              <a:srgbClr val="000000"/>
            </a:solidFill>
          </a:ln>
        </p:spPr>
        <p:txBody>
          <a:bodyPr lIns="45719" rIns="45719"/>
          <a:lstStyle/>
          <a:p>
            <a:pP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3" name="Mental retardation means significantly sub-average general intellectual functioning existing concurrently with deficits in adaptive behavior and manifested during the developmental period that adversely affects a child educational performance.…"/>
          <p:cNvSpPr txBox="1"/>
          <p:nvPr/>
        </p:nvSpPr>
        <p:spPr>
          <a:xfrm>
            <a:off x="1798320" y="1905000"/>
            <a:ext cx="5775960" cy="173902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457200">
              <a:spcBef>
                <a:spcPts val="400"/>
              </a:spcBef>
              <a:defRPr sz="1800">
                <a:latin typeface="+mn-lt"/>
                <a:ea typeface="+mn-ea"/>
                <a:cs typeface="+mn-cs"/>
                <a:sym typeface="Arial"/>
              </a:defRPr>
            </a:pPr>
            <a:r>
              <a:t>   Mental retardation means significantly sub-average general intellectual functioning existing concurrently with deficits in adaptive behavior and manifested during the developmental period that adversely affects a child educational performance.</a:t>
            </a:r>
          </a:p>
          <a:p>
            <a:pPr marL="342900" indent="-342900" defTabSz="457200">
              <a:spcBef>
                <a:spcPts val="400"/>
              </a:spcBef>
              <a:defRPr sz="1800">
                <a:latin typeface="+mn-lt"/>
                <a:ea typeface="+mn-ea"/>
                <a:cs typeface="+mn-cs"/>
                <a:sym typeface="Arial"/>
              </a:defRPr>
            </a:pPr>
            <a:r>
              <a:t>				IDEA, 1997, 300.7 [b]</a:t>
            </a:r>
          </a:p>
        </p:txBody>
      </p:sp>
      <p:grpSp>
        <p:nvGrpSpPr>
          <p:cNvPr id="166" name="Group"/>
          <p:cNvGrpSpPr/>
          <p:nvPr/>
        </p:nvGrpSpPr>
        <p:grpSpPr>
          <a:xfrm>
            <a:off x="838200" y="380999"/>
            <a:ext cx="7772400" cy="1143002"/>
            <a:chOff x="0" y="0"/>
            <a:chExt cx="7772400" cy="1143000"/>
          </a:xfrm>
        </p:grpSpPr>
        <p:sp>
          <p:nvSpPr>
            <p:cNvPr id="164"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sz="3600"/>
              </a:pPr>
            </a:p>
          </p:txBody>
        </p:sp>
        <p:sp>
          <p:nvSpPr>
            <p:cNvPr id="165" name="Cognitive Disability previously mental retardation…"/>
            <p:cNvSpPr txBox="1"/>
            <p:nvPr/>
          </p:nvSpPr>
          <p:spPr>
            <a:xfrm>
              <a:off x="46038" y="79939"/>
              <a:ext cx="7680325" cy="9831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Cognitive Disability</a:t>
              </a:r>
              <a:br/>
              <a:r>
                <a:rPr b="0" i="1" sz="1600"/>
                <a:t>previously mental retardation</a:t>
              </a:r>
            </a:p>
            <a:p>
              <a:pPr algn="ctr" defTabSz="457200">
                <a:defRPr b="1" i="1" sz="1800">
                  <a:latin typeface="+mn-lt"/>
                  <a:ea typeface="+mn-ea"/>
                  <a:cs typeface="+mn-cs"/>
                  <a:sym typeface="Arial"/>
                </a:defRPr>
              </a:pPr>
              <a:r>
                <a:t>Definition</a:t>
              </a:r>
            </a:p>
          </p:txBody>
        </p:sp>
      </p:grpSp>
      <p:sp>
        <p:nvSpPr>
          <p:cNvPr id="167" name="Line"/>
          <p:cNvSpPr/>
          <p:nvPr/>
        </p:nvSpPr>
        <p:spPr>
          <a:xfrm>
            <a:off x="2362199" y="1676400"/>
            <a:ext cx="4572002"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72" name="Group"/>
          <p:cNvGrpSpPr/>
          <p:nvPr/>
        </p:nvGrpSpPr>
        <p:grpSpPr>
          <a:xfrm>
            <a:off x="838200" y="380999"/>
            <a:ext cx="7772400" cy="1143002"/>
            <a:chOff x="0" y="0"/>
            <a:chExt cx="7772400" cy="1143000"/>
          </a:xfrm>
        </p:grpSpPr>
        <p:sp>
          <p:nvSpPr>
            <p:cNvPr id="170"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sz="3600"/>
              </a:pPr>
            </a:p>
          </p:txBody>
        </p:sp>
        <p:sp>
          <p:nvSpPr>
            <p:cNvPr id="171" name="Cognitive Disability previously mental retardation…"/>
            <p:cNvSpPr txBox="1"/>
            <p:nvPr/>
          </p:nvSpPr>
          <p:spPr>
            <a:xfrm>
              <a:off x="46038" y="12166"/>
              <a:ext cx="7680325" cy="11186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Cognitive Disability</a:t>
              </a:r>
              <a:br/>
              <a:r>
                <a:rPr b="0" i="1" sz="1600"/>
                <a:t>previously mental retardation</a:t>
              </a:r>
            </a:p>
            <a:p>
              <a:pPr algn="ctr" defTabSz="457200">
                <a:defRPr b="1" sz="2800">
                  <a:latin typeface="+mn-lt"/>
                  <a:ea typeface="+mn-ea"/>
                  <a:cs typeface="+mn-cs"/>
                  <a:sym typeface="Arial"/>
                </a:defRPr>
              </a:pPr>
              <a:r>
                <a:t>Intensity of Support</a:t>
              </a:r>
            </a:p>
          </p:txBody>
        </p:sp>
      </p:grpSp>
      <p:sp>
        <p:nvSpPr>
          <p:cNvPr id="173" name="Intermittent…"/>
          <p:cNvSpPr txBox="1"/>
          <p:nvPr/>
        </p:nvSpPr>
        <p:spPr>
          <a:xfrm>
            <a:off x="3017520" y="2362200"/>
            <a:ext cx="2902109" cy="2074672"/>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lvl="1" marL="914400" indent="-457200" defTabSz="457200">
              <a:spcBef>
                <a:spcPts val="600"/>
              </a:spcBef>
              <a:buClr>
                <a:srgbClr val="000000"/>
              </a:buClr>
              <a:buSzPct val="55000"/>
              <a:buChar char="❑"/>
              <a:defRPr sz="2800"/>
            </a:pPr>
            <a:r>
              <a:t>Intermittent</a:t>
            </a:r>
          </a:p>
          <a:p>
            <a:pPr lvl="1" marL="914400" indent="-457200" defTabSz="457200">
              <a:spcBef>
                <a:spcPts val="600"/>
              </a:spcBef>
              <a:buClr>
                <a:srgbClr val="000000"/>
              </a:buClr>
              <a:buSzPct val="55000"/>
              <a:buChar char="❑"/>
              <a:defRPr sz="2800"/>
            </a:pPr>
            <a:r>
              <a:t>Limited</a:t>
            </a:r>
          </a:p>
          <a:p>
            <a:pPr lvl="1" marL="914400" indent="-457200" defTabSz="457200">
              <a:spcBef>
                <a:spcPts val="600"/>
              </a:spcBef>
              <a:buClr>
                <a:srgbClr val="000000"/>
              </a:buClr>
              <a:buSzPct val="55000"/>
              <a:buChar char="❑"/>
              <a:defRPr sz="2800"/>
            </a:pPr>
            <a:r>
              <a:t>Extensive</a:t>
            </a:r>
          </a:p>
          <a:p>
            <a:pPr lvl="1" marL="914400" indent="-457200" defTabSz="457200">
              <a:spcBef>
                <a:spcPts val="600"/>
              </a:spcBef>
              <a:buClr>
                <a:srgbClr val="000000"/>
              </a:buClr>
              <a:buSzPct val="55000"/>
              <a:buChar char="❑"/>
              <a:defRPr sz="2800"/>
            </a:pPr>
            <a:r>
              <a:t>Pervasive</a:t>
            </a:r>
          </a:p>
        </p:txBody>
      </p:sp>
      <p:sp>
        <p:nvSpPr>
          <p:cNvPr id="174" name="Line"/>
          <p:cNvSpPr/>
          <p:nvPr/>
        </p:nvSpPr>
        <p:spPr>
          <a:xfrm>
            <a:off x="2895600" y="1981200"/>
            <a:ext cx="35814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7" name="LEVELS OF SEVERITY…"/>
          <p:cNvSpPr txBox="1"/>
          <p:nvPr/>
        </p:nvSpPr>
        <p:spPr>
          <a:xfrm>
            <a:off x="884237" y="1962150"/>
            <a:ext cx="3717925" cy="359918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1800"/>
            </a:pPr>
            <a:r>
              <a:t>LEVELS OF SEVERITY</a:t>
            </a:r>
          </a:p>
          <a:p>
            <a:pPr marL="342900" indent="-342900" defTabSz="457200">
              <a:spcBef>
                <a:spcPts val="400"/>
              </a:spcBef>
              <a:defRPr sz="2000"/>
            </a:pPr>
            <a:r>
              <a:t>MILD(55-70) : functions fairly normally; academic, living, and vocational limitations.</a:t>
            </a:r>
          </a:p>
          <a:p>
            <a:pPr marL="342900" indent="-342900" defTabSz="457200">
              <a:spcBef>
                <a:spcPts val="400"/>
              </a:spcBef>
              <a:defRPr sz="2000"/>
            </a:pPr>
            <a:r>
              <a:t>MODERATE (40 -55): work and live in community with support.</a:t>
            </a:r>
          </a:p>
          <a:p>
            <a:pPr marL="342900" indent="-342900" defTabSz="457200">
              <a:spcBef>
                <a:spcPts val="400"/>
              </a:spcBef>
              <a:defRPr sz="2000"/>
            </a:pPr>
            <a:r>
              <a:t>SEVERE PROFOUND       (&lt;40): need much assistance and support; often other disabilities. </a:t>
            </a:r>
          </a:p>
        </p:txBody>
      </p:sp>
      <p:sp>
        <p:nvSpPr>
          <p:cNvPr id="178" name="GENERAL CONCEPTS…"/>
          <p:cNvSpPr txBox="1"/>
          <p:nvPr/>
        </p:nvSpPr>
        <p:spPr>
          <a:xfrm>
            <a:off x="4846637" y="1962150"/>
            <a:ext cx="3717925" cy="4080765"/>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1800"/>
            </a:pPr>
            <a:r>
              <a:t>GENERAL CONCEPTS</a:t>
            </a:r>
          </a:p>
          <a:p>
            <a:pPr marL="342900" indent="-342900" defTabSz="457200">
              <a:spcBef>
                <a:spcPts val="400"/>
              </a:spcBef>
              <a:defRPr sz="2000"/>
            </a:pPr>
            <a:r>
              <a:t>EXCLUSION</a:t>
            </a:r>
          </a:p>
          <a:p>
            <a:pPr marL="342900" indent="-342900" defTabSz="457200">
              <a:spcBef>
                <a:spcPts val="400"/>
              </a:spcBef>
              <a:defRPr sz="2000"/>
            </a:pPr>
            <a:r>
              <a:t>LEARNING: slower and less capacity.</a:t>
            </a:r>
          </a:p>
          <a:p>
            <a:pPr marL="342900" indent="-342900" defTabSz="457200">
              <a:spcBef>
                <a:spcPts val="400"/>
              </a:spcBef>
              <a:defRPr sz="2000"/>
            </a:pPr>
            <a:r>
              <a:t>SOCIAL: sometimes misread social cues; overtrusting.</a:t>
            </a:r>
          </a:p>
          <a:p>
            <a:pPr marL="342900" indent="-342900" defTabSz="457200">
              <a:spcBef>
                <a:spcPts val="400"/>
              </a:spcBef>
              <a:defRPr sz="2000"/>
            </a:pPr>
            <a:r>
              <a:t>SEXUAL: historically very controversial. Have been successful parents with support.</a:t>
            </a:r>
          </a:p>
          <a:p>
            <a:pPr marL="342900" indent="-342900" defTabSz="457200">
              <a:spcBef>
                <a:spcPts val="400"/>
              </a:spcBef>
              <a:defRPr sz="2000"/>
            </a:pPr>
            <a:r>
              <a:t>OTHER DISABILITIES</a:t>
            </a:r>
          </a:p>
        </p:txBody>
      </p:sp>
      <p:sp>
        <p:nvSpPr>
          <p:cNvPr id="179" name="Line"/>
          <p:cNvSpPr/>
          <p:nvPr/>
        </p:nvSpPr>
        <p:spPr>
          <a:xfrm>
            <a:off x="990600" y="1676400"/>
            <a:ext cx="7162800" cy="0"/>
          </a:xfrm>
          <a:prstGeom prst="line">
            <a:avLst/>
          </a:prstGeom>
          <a:ln>
            <a:solidFill>
              <a:srgbClr val="000000"/>
            </a:solidFill>
          </a:ln>
        </p:spPr>
        <p:txBody>
          <a:bodyPr lIns="45719" rIns="45719"/>
          <a:lstStyle/>
          <a:p>
            <a:pPr/>
          </a:p>
        </p:txBody>
      </p:sp>
      <p:grpSp>
        <p:nvGrpSpPr>
          <p:cNvPr id="182" name="Group"/>
          <p:cNvGrpSpPr/>
          <p:nvPr/>
        </p:nvGrpSpPr>
        <p:grpSpPr>
          <a:xfrm>
            <a:off x="838200" y="380999"/>
            <a:ext cx="7772400" cy="1143002"/>
            <a:chOff x="0" y="0"/>
            <a:chExt cx="7772400" cy="1143000"/>
          </a:xfrm>
        </p:grpSpPr>
        <p:sp>
          <p:nvSpPr>
            <p:cNvPr id="180"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sz="3600"/>
              </a:pPr>
            </a:p>
          </p:txBody>
        </p:sp>
        <p:sp>
          <p:nvSpPr>
            <p:cNvPr id="181" name="Cognitive Disability previously mental retardation…"/>
            <p:cNvSpPr txBox="1"/>
            <p:nvPr/>
          </p:nvSpPr>
          <p:spPr>
            <a:xfrm>
              <a:off x="46038" y="12166"/>
              <a:ext cx="7680325" cy="11186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Cognitive Disability</a:t>
              </a:r>
              <a:br/>
              <a:r>
                <a:rPr b="0" i="1" sz="1600"/>
                <a:t>previously mental retardation</a:t>
              </a:r>
            </a:p>
            <a:p>
              <a:pPr algn="ctr" defTabSz="457200">
                <a:defRPr b="1" sz="2800">
                  <a:latin typeface="+mn-lt"/>
                  <a:ea typeface="+mn-ea"/>
                  <a:cs typeface="+mn-cs"/>
                  <a:sym typeface="Arial"/>
                </a:defRPr>
              </a:pPr>
              <a:r>
                <a:t>Impacts of Disability</a:t>
              </a:r>
            </a:p>
          </p:txBody>
        </p:sp>
      </p:gr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5" name="PRESENT TYPICAL APPROACHES…"/>
          <p:cNvSpPr txBox="1"/>
          <p:nvPr/>
        </p:nvSpPr>
        <p:spPr>
          <a:xfrm>
            <a:off x="731837" y="1752600"/>
            <a:ext cx="3717925" cy="338074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2000">
                <a:latin typeface="+mj-lt"/>
                <a:ea typeface="+mj-ea"/>
                <a:cs typeface="+mj-cs"/>
                <a:sym typeface="Helvetica"/>
              </a:defRPr>
            </a:pPr>
            <a:r>
              <a:t>PRESENT TYPICAL APPROACHES</a:t>
            </a:r>
          </a:p>
          <a:p>
            <a:pPr marL="342900" indent="-342900" defTabSz="457200">
              <a:spcBef>
                <a:spcPts val="400"/>
              </a:spcBef>
              <a:defRPr sz="2000">
                <a:latin typeface="+mj-lt"/>
                <a:ea typeface="+mj-ea"/>
                <a:cs typeface="+mj-cs"/>
                <a:sym typeface="Helvetica"/>
              </a:defRPr>
            </a:pPr>
            <a:r>
              <a:t>Institutions for persons with severe behavioral challenges</a:t>
            </a:r>
          </a:p>
          <a:p>
            <a:pPr marL="342900" indent="-342900" defTabSz="457200">
              <a:spcBef>
                <a:spcPts val="400"/>
              </a:spcBef>
              <a:defRPr sz="2000">
                <a:latin typeface="+mj-lt"/>
                <a:ea typeface="+mj-ea"/>
                <a:cs typeface="+mj-cs"/>
                <a:sym typeface="Helvetica"/>
              </a:defRPr>
            </a:pPr>
            <a:r>
              <a:t>Separate school or class</a:t>
            </a:r>
          </a:p>
          <a:p>
            <a:pPr marL="342900" indent="-342900" defTabSz="457200">
              <a:spcBef>
                <a:spcPts val="400"/>
              </a:spcBef>
              <a:defRPr sz="2000">
                <a:latin typeface="+mj-lt"/>
                <a:ea typeface="+mj-ea"/>
                <a:cs typeface="+mj-cs"/>
                <a:sym typeface="Helvetica"/>
              </a:defRPr>
            </a:pPr>
            <a:r>
              <a:t>Special work place: sheltered workshop</a:t>
            </a:r>
          </a:p>
          <a:p>
            <a:pPr marL="342900" indent="-342900" defTabSz="457200">
              <a:spcBef>
                <a:spcPts val="400"/>
              </a:spcBef>
              <a:defRPr sz="2000">
                <a:latin typeface="+mj-lt"/>
                <a:ea typeface="+mj-ea"/>
                <a:cs typeface="+mj-cs"/>
                <a:sym typeface="Helvetica"/>
              </a:defRPr>
            </a:pPr>
            <a:r>
              <a:t>Special living place: group home. </a:t>
            </a:r>
          </a:p>
        </p:txBody>
      </p:sp>
      <p:sp>
        <p:nvSpPr>
          <p:cNvPr id="186" name="CURRENT BEST PRACTICES…"/>
          <p:cNvSpPr txBox="1"/>
          <p:nvPr/>
        </p:nvSpPr>
        <p:spPr>
          <a:xfrm>
            <a:off x="4465637" y="1752600"/>
            <a:ext cx="4098925" cy="3795269"/>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2000">
                <a:latin typeface="+mj-lt"/>
                <a:ea typeface="+mj-ea"/>
                <a:cs typeface="+mj-cs"/>
                <a:sym typeface="Helvetica"/>
              </a:defRPr>
            </a:pPr>
            <a:r>
              <a:t>CURRENT BEST PRACTICES</a:t>
            </a:r>
          </a:p>
          <a:p>
            <a:pPr marL="342900" indent="-342900" defTabSz="457200">
              <a:spcBef>
                <a:spcPts val="400"/>
              </a:spcBef>
              <a:defRPr sz="2000">
                <a:latin typeface="+mj-lt"/>
                <a:ea typeface="+mj-ea"/>
                <a:cs typeface="+mj-cs"/>
                <a:sym typeface="Helvetica"/>
              </a:defRPr>
            </a:pPr>
            <a:r>
              <a:t>Inclusion with other children in the neighborhood, churches, temples, or synagogues</a:t>
            </a:r>
          </a:p>
          <a:p>
            <a:pPr marL="342900" indent="-342900" defTabSz="457200">
              <a:spcBef>
                <a:spcPts val="400"/>
              </a:spcBef>
              <a:defRPr sz="2000">
                <a:latin typeface="+mj-lt"/>
                <a:ea typeface="+mj-ea"/>
                <a:cs typeface="+mj-cs"/>
                <a:sym typeface="Helvetica"/>
              </a:defRPr>
            </a:pPr>
            <a:r>
              <a:t>Inclusive education--regular classes with supports</a:t>
            </a:r>
          </a:p>
          <a:p>
            <a:pPr marL="342900" indent="-342900" defTabSz="457200">
              <a:spcBef>
                <a:spcPts val="400"/>
              </a:spcBef>
              <a:defRPr sz="2000">
                <a:latin typeface="+mj-lt"/>
                <a:ea typeface="+mj-ea"/>
                <a:cs typeface="+mj-cs"/>
                <a:sym typeface="Helvetica"/>
              </a:defRPr>
            </a:pPr>
            <a:r>
              <a:t>Supported employment</a:t>
            </a:r>
          </a:p>
          <a:p>
            <a:pPr marL="342900" indent="-342900" defTabSz="457200">
              <a:spcBef>
                <a:spcPts val="400"/>
              </a:spcBef>
              <a:defRPr sz="2000">
                <a:latin typeface="+mj-lt"/>
                <a:ea typeface="+mj-ea"/>
                <a:cs typeface="+mj-cs"/>
                <a:sym typeface="Helvetica"/>
              </a:defRPr>
            </a:pPr>
            <a:r>
              <a:t>Supported living--own home or apartment with supports</a:t>
            </a:r>
          </a:p>
          <a:p>
            <a:pPr marL="342900" indent="-342900" defTabSz="457200">
              <a:spcBef>
                <a:spcPts val="400"/>
              </a:spcBef>
              <a:defRPr sz="2000"/>
            </a:pPr>
          </a:p>
        </p:txBody>
      </p:sp>
      <p:sp>
        <p:nvSpPr>
          <p:cNvPr id="187" name="Line"/>
          <p:cNvSpPr/>
          <p:nvPr/>
        </p:nvSpPr>
        <p:spPr>
          <a:xfrm>
            <a:off x="685800" y="1447800"/>
            <a:ext cx="7848600" cy="0"/>
          </a:xfrm>
          <a:prstGeom prst="line">
            <a:avLst/>
          </a:prstGeom>
          <a:ln>
            <a:solidFill>
              <a:srgbClr val="000000"/>
            </a:solidFill>
          </a:ln>
        </p:spPr>
        <p:txBody>
          <a:bodyPr lIns="45719" rIns="45719"/>
          <a:lstStyle/>
          <a:p>
            <a:pPr/>
          </a:p>
        </p:txBody>
      </p:sp>
      <p:grpSp>
        <p:nvGrpSpPr>
          <p:cNvPr id="190" name="Group"/>
          <p:cNvGrpSpPr/>
          <p:nvPr/>
        </p:nvGrpSpPr>
        <p:grpSpPr>
          <a:xfrm>
            <a:off x="838200" y="304799"/>
            <a:ext cx="7772400" cy="1143002"/>
            <a:chOff x="0" y="0"/>
            <a:chExt cx="7772400" cy="1143000"/>
          </a:xfrm>
        </p:grpSpPr>
        <p:sp>
          <p:nvSpPr>
            <p:cNvPr id="188"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sz="3600"/>
              </a:pPr>
            </a:p>
          </p:txBody>
        </p:sp>
        <p:sp>
          <p:nvSpPr>
            <p:cNvPr id="189" name="Community Involvement of…"/>
            <p:cNvSpPr txBox="1"/>
            <p:nvPr/>
          </p:nvSpPr>
          <p:spPr>
            <a:xfrm>
              <a:off x="46038" y="126466"/>
              <a:ext cx="7680325" cy="8900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Community Involvement of </a:t>
              </a:r>
            </a:p>
            <a:p>
              <a:pPr algn="ctr" defTabSz="457200">
                <a:defRPr b="1" sz="2800">
                  <a:latin typeface="+mn-lt"/>
                  <a:ea typeface="+mn-ea"/>
                  <a:cs typeface="+mn-cs"/>
                  <a:sym typeface="Arial"/>
                </a:defRPr>
              </a:pPr>
              <a:r>
                <a:t>Individuals with a Cognitive Disability</a:t>
              </a:r>
            </a:p>
          </p:txBody>
        </p:sp>
      </p:gr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3" name="Key Principles…"/>
          <p:cNvSpPr txBox="1"/>
          <p:nvPr/>
        </p:nvSpPr>
        <p:spPr>
          <a:xfrm>
            <a:off x="427037" y="1600200"/>
            <a:ext cx="3717925" cy="231902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165100" indent="-165100" defTabSz="457200">
              <a:spcBef>
                <a:spcPts val="400"/>
              </a:spcBef>
              <a:defRPr b="1" sz="1800"/>
            </a:pPr>
            <a:r>
              <a:t>Key Principles</a:t>
            </a:r>
          </a:p>
          <a:p>
            <a:pPr lvl="1" marL="568325" indent="-288925" defTabSz="457200">
              <a:spcBef>
                <a:spcPts val="400"/>
              </a:spcBef>
              <a:buClr>
                <a:srgbClr val="C481CF"/>
              </a:buClr>
              <a:buSzPct val="55000"/>
              <a:buChar char="■"/>
              <a:defRPr sz="1800"/>
            </a:pPr>
            <a:r>
              <a:t>Age-appropriate</a:t>
            </a:r>
          </a:p>
          <a:p>
            <a:pPr lvl="1" marL="568325" indent="-288925" defTabSz="457200">
              <a:spcBef>
                <a:spcPts val="400"/>
              </a:spcBef>
              <a:buClr>
                <a:srgbClr val="C481CF"/>
              </a:buClr>
              <a:buSzPct val="55000"/>
              <a:buChar char="■"/>
              <a:defRPr sz="1800"/>
            </a:pPr>
            <a:r>
              <a:t>Community-based</a:t>
            </a:r>
          </a:p>
          <a:p>
            <a:pPr lvl="1" marL="568325" indent="-288925" defTabSz="457200">
              <a:spcBef>
                <a:spcPts val="400"/>
              </a:spcBef>
              <a:buClr>
                <a:srgbClr val="C481CF"/>
              </a:buClr>
              <a:buSzPct val="55000"/>
              <a:buChar char="■"/>
              <a:defRPr sz="1800"/>
            </a:pPr>
            <a:r>
              <a:t>Natural proportions</a:t>
            </a:r>
          </a:p>
          <a:p>
            <a:pPr lvl="1" marL="568325" indent="-288925" defTabSz="457200">
              <a:spcBef>
                <a:spcPts val="400"/>
              </a:spcBef>
              <a:buClr>
                <a:srgbClr val="C481CF"/>
              </a:buClr>
              <a:buSzPct val="55000"/>
              <a:buChar char="■"/>
              <a:defRPr sz="1800"/>
            </a:pPr>
            <a:r>
              <a:t>Self-determination and choices</a:t>
            </a:r>
          </a:p>
        </p:txBody>
      </p:sp>
      <p:sp>
        <p:nvSpPr>
          <p:cNvPr id="194" name="Strategies:…"/>
          <p:cNvSpPr txBox="1"/>
          <p:nvPr/>
        </p:nvSpPr>
        <p:spPr>
          <a:xfrm>
            <a:off x="3779837" y="1600200"/>
            <a:ext cx="5546725" cy="2987549"/>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1800"/>
            </a:pPr>
            <a:r>
              <a:t>Strategies:</a:t>
            </a:r>
          </a:p>
          <a:p>
            <a:pPr marL="342900" indent="-342900" defTabSz="457200">
              <a:spcBef>
                <a:spcPts val="400"/>
              </a:spcBef>
              <a:buClr>
                <a:srgbClr val="76B749"/>
              </a:buClr>
              <a:buSzPct val="60000"/>
              <a:buChar char="•"/>
              <a:defRPr sz="1800"/>
            </a:pPr>
            <a:r>
              <a:t>Multi-level teaching.</a:t>
            </a:r>
          </a:p>
          <a:p>
            <a:pPr marL="342900" indent="-342900" defTabSz="457200">
              <a:spcBef>
                <a:spcPts val="400"/>
              </a:spcBef>
              <a:buClr>
                <a:srgbClr val="76B749"/>
              </a:buClr>
              <a:buSzPct val="60000"/>
              <a:buChar char="•"/>
              <a:defRPr sz="1800"/>
            </a:pPr>
            <a:r>
              <a:t>Partial participation.</a:t>
            </a:r>
          </a:p>
          <a:p>
            <a:pPr marL="342900" indent="-342900" defTabSz="457200">
              <a:spcBef>
                <a:spcPts val="400"/>
              </a:spcBef>
              <a:buClr>
                <a:srgbClr val="76B749"/>
              </a:buClr>
              <a:buSzPct val="60000"/>
              <a:buChar char="•"/>
              <a:defRPr sz="1800"/>
            </a:pPr>
            <a:r>
              <a:t>Assistance and support from other students.</a:t>
            </a:r>
          </a:p>
          <a:p>
            <a:pPr marL="342900" indent="-342900" defTabSz="457200">
              <a:spcBef>
                <a:spcPts val="400"/>
              </a:spcBef>
              <a:buClr>
                <a:srgbClr val="76B749"/>
              </a:buClr>
              <a:buSzPct val="60000"/>
              <a:buChar char="•"/>
              <a:defRPr sz="1800"/>
            </a:pPr>
            <a:r>
              <a:t>Picture cues and technology -- eg. Speaking software. </a:t>
            </a:r>
          </a:p>
          <a:p>
            <a:pPr marL="342900" indent="-342900" defTabSz="457200">
              <a:spcBef>
                <a:spcPts val="400"/>
              </a:spcBef>
              <a:buClr>
                <a:srgbClr val="76B749"/>
              </a:buClr>
              <a:buSzPct val="60000"/>
              <a:buChar char="•"/>
              <a:defRPr sz="1800"/>
            </a:pPr>
            <a:r>
              <a:t>Smaller, simpler assignments</a:t>
            </a:r>
          </a:p>
          <a:p>
            <a:pPr marL="342900" indent="-342900" defTabSz="457200">
              <a:spcBef>
                <a:spcPts val="400"/>
              </a:spcBef>
              <a:buClr>
                <a:srgbClr val="76B749"/>
              </a:buClr>
              <a:buSzPct val="60000"/>
              <a:buChar char="•"/>
              <a:defRPr sz="1800"/>
            </a:pPr>
            <a:r>
              <a:t>Link to life goals, home,and community.</a:t>
            </a:r>
          </a:p>
          <a:p>
            <a:pPr marL="342900" indent="-342900" defTabSz="457200">
              <a:spcBef>
                <a:spcPts val="400"/>
              </a:spcBef>
              <a:buClr>
                <a:srgbClr val="76B749"/>
              </a:buClr>
              <a:buSzPct val="60000"/>
              <a:buChar char="•"/>
              <a:defRPr sz="1800"/>
            </a:pPr>
            <a:r>
              <a:t>Authentic, real world learning</a:t>
            </a:r>
          </a:p>
        </p:txBody>
      </p:sp>
      <p:sp>
        <p:nvSpPr>
          <p:cNvPr id="195" name="Line"/>
          <p:cNvSpPr/>
          <p:nvPr/>
        </p:nvSpPr>
        <p:spPr>
          <a:xfrm>
            <a:off x="457199" y="1447801"/>
            <a:ext cx="8229601" cy="76198"/>
          </a:xfrm>
          <a:prstGeom prst="line">
            <a:avLst/>
          </a:prstGeom>
          <a:ln>
            <a:solidFill>
              <a:srgbClr val="000000"/>
            </a:solidFill>
          </a:ln>
        </p:spPr>
        <p:txBody>
          <a:bodyPr lIns="45719" rIns="45719"/>
          <a:lstStyle/>
          <a:p>
            <a:pPr/>
          </a:p>
        </p:txBody>
      </p:sp>
      <p:grpSp>
        <p:nvGrpSpPr>
          <p:cNvPr id="198" name="Group"/>
          <p:cNvGrpSpPr/>
          <p:nvPr/>
        </p:nvGrpSpPr>
        <p:grpSpPr>
          <a:xfrm>
            <a:off x="762000" y="228599"/>
            <a:ext cx="7772400" cy="1143002"/>
            <a:chOff x="0" y="0"/>
            <a:chExt cx="7772400" cy="1143000"/>
          </a:xfrm>
        </p:grpSpPr>
        <p:sp>
          <p:nvSpPr>
            <p:cNvPr id="196" name="Rectangle"/>
            <p:cNvSpPr/>
            <p:nvPr/>
          </p:nvSpPr>
          <p:spPr>
            <a:xfrm>
              <a:off x="0" y="-1"/>
              <a:ext cx="7772400" cy="1143002"/>
            </a:xfrm>
            <a:prstGeom prst="rect">
              <a:avLst/>
            </a:prstGeom>
            <a:solidFill>
              <a:srgbClr val="FFC6B5"/>
            </a:solidFill>
            <a:ln w="12700" cap="flat">
              <a:noFill/>
              <a:miter lim="400000"/>
            </a:ln>
            <a:effectLst/>
          </p:spPr>
          <p:txBody>
            <a:bodyPr wrap="square" lIns="45719" tIns="45719" rIns="45719" bIns="45719" numCol="1" anchor="ctr">
              <a:noAutofit/>
            </a:bodyPr>
            <a:lstStyle/>
            <a:p>
              <a:pPr algn="ctr" defTabSz="457200">
                <a:defRPr b="1" i="1" sz="1800">
                  <a:solidFill>
                    <a:schemeClr val="accent2"/>
                  </a:solidFill>
                  <a:latin typeface="+mn-lt"/>
                  <a:ea typeface="+mn-ea"/>
                  <a:cs typeface="+mn-cs"/>
                  <a:sym typeface="Arial"/>
                </a:defRPr>
              </a:pPr>
            </a:p>
          </p:txBody>
        </p:sp>
        <p:sp>
          <p:nvSpPr>
            <p:cNvPr id="197" name="Cognitive Disability previously mental retardation…"/>
            <p:cNvSpPr txBox="1"/>
            <p:nvPr/>
          </p:nvSpPr>
          <p:spPr>
            <a:xfrm>
              <a:off x="46038" y="79939"/>
              <a:ext cx="7680325" cy="9831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Cognitive Disability</a:t>
              </a:r>
              <a:br/>
              <a:r>
                <a:rPr b="0" i="1" sz="1600"/>
                <a:t>previously mental retardation</a:t>
              </a:r>
            </a:p>
            <a:p>
              <a:pPr algn="ctr" defTabSz="457200">
                <a:defRPr b="1" i="1" sz="1800">
                  <a:solidFill>
                    <a:schemeClr val="accent2"/>
                  </a:solidFill>
                  <a:latin typeface="+mn-lt"/>
                  <a:ea typeface="+mn-ea"/>
                  <a:cs typeface="+mn-cs"/>
                  <a:sym typeface="Arial"/>
                </a:defRPr>
              </a:pPr>
              <a:r>
                <a:t>Inclusive Teaching Strategies</a:t>
              </a:r>
            </a:p>
          </p:txBody>
        </p:sp>
      </p:gr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03" name="Group"/>
          <p:cNvGrpSpPr/>
          <p:nvPr/>
        </p:nvGrpSpPr>
        <p:grpSpPr>
          <a:xfrm>
            <a:off x="838200" y="304800"/>
            <a:ext cx="7793038" cy="838200"/>
            <a:chOff x="0" y="0"/>
            <a:chExt cx="7793037" cy="838200"/>
          </a:xfrm>
        </p:grpSpPr>
        <p:sp>
          <p:nvSpPr>
            <p:cNvPr id="201" name="Rectangle"/>
            <p:cNvSpPr/>
            <p:nvPr/>
          </p:nvSpPr>
          <p:spPr>
            <a:xfrm>
              <a:off x="0" y="0"/>
              <a:ext cx="7793038" cy="838200"/>
            </a:xfrm>
            <a:prstGeom prst="rect">
              <a:avLst/>
            </a:prstGeom>
            <a:solidFill>
              <a:srgbClr val="FDFFAA"/>
            </a:solidFill>
            <a:ln w="12700" cap="flat">
              <a:noFill/>
              <a:miter lim="400000"/>
            </a:ln>
            <a:effectLst/>
          </p:spPr>
          <p:txBody>
            <a:bodyPr wrap="square" lIns="45719" tIns="45719" rIns="45719" bIns="45719" numCol="1" anchor="b">
              <a:noAutofit/>
            </a:bodyPr>
            <a:lstStyle/>
            <a:p>
              <a:pPr defTabSz="457200">
                <a:defRPr b="1" sz="3200">
                  <a:latin typeface="+mn-lt"/>
                  <a:ea typeface="+mn-ea"/>
                  <a:cs typeface="+mn-cs"/>
                  <a:sym typeface="Arial"/>
                </a:defRPr>
              </a:pPr>
            </a:p>
          </p:txBody>
        </p:sp>
        <p:sp>
          <p:nvSpPr>
            <p:cNvPr id="202" name="Students with Traumatic Brain Injury"/>
            <p:cNvSpPr txBox="1"/>
            <p:nvPr/>
          </p:nvSpPr>
          <p:spPr>
            <a:xfrm>
              <a:off x="45719" y="290155"/>
              <a:ext cx="7701599" cy="54804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lvl1pPr defTabSz="457200">
                <a:defRPr b="1" sz="3200">
                  <a:latin typeface="+mn-lt"/>
                  <a:ea typeface="+mn-ea"/>
                  <a:cs typeface="+mn-cs"/>
                  <a:sym typeface="Arial"/>
                </a:defRPr>
              </a:lvl1pPr>
            </a:lstStyle>
            <a:p>
              <a:pPr/>
              <a:r>
                <a:t>Students with Traumatic Brain Injury</a:t>
              </a:r>
            </a:p>
          </p:txBody>
        </p:sp>
      </p:grpSp>
      <p:sp>
        <p:nvSpPr>
          <p:cNvPr id="204" name="10%"/>
          <p:cNvSpPr txBox="1"/>
          <p:nvPr/>
        </p:nvSpPr>
        <p:spPr>
          <a:xfrm>
            <a:off x="655319" y="1371600"/>
            <a:ext cx="3642361" cy="221349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457200">
              <a:spcBef>
                <a:spcPts val="400"/>
              </a:spcBef>
              <a:defRPr sz="2800">
                <a:latin typeface="+mn-lt"/>
                <a:ea typeface="+mn-ea"/>
                <a:cs typeface="+mn-cs"/>
                <a:sym typeface="Arial"/>
              </a:defRPr>
            </a:pPr>
          </a:p>
          <a:p>
            <a:pPr marL="342900" indent="-342900" defTabSz="457200">
              <a:spcBef>
                <a:spcPts val="600"/>
              </a:spcBef>
              <a:defRPr b="1" sz="2800">
                <a:latin typeface="+mn-lt"/>
                <a:ea typeface="+mn-ea"/>
                <a:cs typeface="+mn-cs"/>
                <a:sym typeface="Arial"/>
              </a:defRPr>
            </a:pPr>
            <a:r>
              <a:t>Impacts</a:t>
            </a:r>
            <a:endParaRPr>
              <a:solidFill>
                <a:srgbClr val="0066FF"/>
              </a:solidFill>
            </a:endParaRPr>
          </a:p>
          <a:p>
            <a:pPr marL="342900" indent="-342900" defTabSz="457200">
              <a:spcBef>
                <a:spcPts val="400"/>
              </a:spcBef>
              <a:buClr>
                <a:srgbClr val="C481CF"/>
              </a:buClr>
              <a:buSzPct val="55000"/>
              <a:buChar char="■"/>
              <a:defRPr sz="1800">
                <a:latin typeface="+mn-lt"/>
                <a:ea typeface="+mn-ea"/>
                <a:cs typeface="+mn-cs"/>
                <a:sym typeface="Arial"/>
              </a:defRPr>
            </a:pPr>
            <a:r>
              <a:t>Physical impairments</a:t>
            </a:r>
          </a:p>
          <a:p>
            <a:pPr marL="342900" indent="-342900" defTabSz="457200">
              <a:spcBef>
                <a:spcPts val="400"/>
              </a:spcBef>
              <a:buClr>
                <a:srgbClr val="C481CF"/>
              </a:buClr>
              <a:buSzPct val="55000"/>
              <a:buChar char="■"/>
              <a:defRPr sz="1800">
                <a:latin typeface="+mn-lt"/>
                <a:ea typeface="+mn-ea"/>
                <a:cs typeface="+mn-cs"/>
                <a:sym typeface="Arial"/>
              </a:defRPr>
            </a:pPr>
            <a:r>
              <a:t>Cognitive impairment</a:t>
            </a:r>
          </a:p>
          <a:p>
            <a:pPr marL="342900" indent="-342900" defTabSz="457200">
              <a:spcBef>
                <a:spcPts val="400"/>
              </a:spcBef>
              <a:buClr>
                <a:srgbClr val="C481CF"/>
              </a:buClr>
              <a:buSzPct val="55000"/>
              <a:buChar char="■"/>
              <a:defRPr sz="1800">
                <a:latin typeface="+mn-lt"/>
                <a:ea typeface="+mn-ea"/>
                <a:cs typeface="+mn-cs"/>
                <a:sym typeface="Arial"/>
              </a:defRPr>
            </a:pPr>
            <a:r>
              <a:t>Behavioral/emotional changes and difficulties</a:t>
            </a:r>
          </a:p>
        </p:txBody>
      </p:sp>
      <p:sp>
        <p:nvSpPr>
          <p:cNvPr id="205" name="Line"/>
          <p:cNvSpPr/>
          <p:nvPr/>
        </p:nvSpPr>
        <p:spPr>
          <a:xfrm>
            <a:off x="914400" y="1447800"/>
            <a:ext cx="7315200" cy="0"/>
          </a:xfrm>
          <a:prstGeom prst="line">
            <a:avLst/>
          </a:prstGeom>
          <a:ln>
            <a:solidFill>
              <a:srgbClr val="000000"/>
            </a:solidFill>
            <a:miter/>
          </a:ln>
        </p:spPr>
        <p:txBody>
          <a:bodyPr lIns="45719" rIns="45719"/>
          <a:lstStyle/>
          <a:p>
            <a:pPr/>
          </a:p>
        </p:txBody>
      </p:sp>
      <p:sp>
        <p:nvSpPr>
          <p:cNvPr id="206" name="10%"/>
          <p:cNvSpPr txBox="1"/>
          <p:nvPr/>
        </p:nvSpPr>
        <p:spPr>
          <a:xfrm>
            <a:off x="4693920" y="1371600"/>
            <a:ext cx="3642360" cy="339002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defTabSz="457200">
              <a:spcBef>
                <a:spcPts val="400"/>
              </a:spcBef>
              <a:defRPr sz="2800">
                <a:latin typeface="+mn-lt"/>
                <a:ea typeface="+mn-ea"/>
                <a:cs typeface="+mn-cs"/>
                <a:sym typeface="Arial"/>
              </a:defRPr>
            </a:pPr>
          </a:p>
          <a:p>
            <a:pPr marL="342900" indent="-342900" defTabSz="457200">
              <a:spcBef>
                <a:spcPts val="600"/>
              </a:spcBef>
              <a:defRPr b="1" sz="2800">
                <a:latin typeface="+mn-lt"/>
                <a:ea typeface="+mn-ea"/>
                <a:cs typeface="+mn-cs"/>
                <a:sym typeface="Arial"/>
              </a:defRPr>
            </a:pPr>
            <a:r>
              <a:t>Teaching strategies</a:t>
            </a:r>
            <a:endParaRPr>
              <a:solidFill>
                <a:srgbClr val="0066FF"/>
              </a:solidFill>
            </a:endParaRPr>
          </a:p>
          <a:p>
            <a:pPr marL="342900" indent="-342900" defTabSz="457200">
              <a:spcBef>
                <a:spcPts val="400"/>
              </a:spcBef>
              <a:buClr>
                <a:srgbClr val="C481CF"/>
              </a:buClr>
              <a:buSzPct val="55000"/>
              <a:buChar char="■"/>
              <a:defRPr sz="1800">
                <a:latin typeface="+mn-lt"/>
                <a:ea typeface="+mn-ea"/>
                <a:cs typeface="+mn-cs"/>
                <a:sym typeface="Arial"/>
              </a:defRPr>
            </a:pPr>
            <a:r>
              <a:t>Same as with students with learning and cognitive disabilities</a:t>
            </a:r>
          </a:p>
          <a:p>
            <a:pPr marL="342900" indent="-342900" defTabSz="457200">
              <a:spcBef>
                <a:spcPts val="400"/>
              </a:spcBef>
              <a:buClr>
                <a:srgbClr val="C481CF"/>
              </a:buClr>
              <a:buSzPct val="55000"/>
              <a:buChar char="■"/>
              <a:defRPr sz="1800">
                <a:latin typeface="+mn-lt"/>
                <a:ea typeface="+mn-ea"/>
                <a:cs typeface="+mn-cs"/>
                <a:sym typeface="Arial"/>
              </a:defRPr>
            </a:pPr>
            <a:r>
              <a:t>Provide emotional support</a:t>
            </a:r>
          </a:p>
          <a:p>
            <a:pPr marL="342900" indent="-342900" defTabSz="457200">
              <a:spcBef>
                <a:spcPts val="400"/>
              </a:spcBef>
              <a:buClr>
                <a:srgbClr val="C481CF"/>
              </a:buClr>
              <a:buSzPct val="55000"/>
              <a:buChar char="■"/>
              <a:defRPr sz="1800">
                <a:latin typeface="+mn-lt"/>
                <a:ea typeface="+mn-ea"/>
                <a:cs typeface="+mn-cs"/>
                <a:sym typeface="Arial"/>
              </a:defRPr>
            </a:pPr>
            <a:r>
              <a:t>May need a shorter school day at first</a:t>
            </a:r>
          </a:p>
          <a:p>
            <a:pPr marL="342900" indent="-342900" defTabSz="457200">
              <a:spcBef>
                <a:spcPts val="400"/>
              </a:spcBef>
              <a:buClr>
                <a:srgbClr val="C481CF"/>
              </a:buClr>
              <a:buSzPct val="55000"/>
              <a:buChar char="■"/>
              <a:defRPr sz="1800">
                <a:latin typeface="+mn-lt"/>
                <a:ea typeface="+mn-ea"/>
                <a:cs typeface="+mn-cs"/>
                <a:sym typeface="Arial"/>
              </a:defRPr>
            </a:pPr>
            <a:r>
              <a:t>Focus on strengths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2" presetID="2" grpId="1" fill="hold">
                                  <p:stCondLst>
                                    <p:cond delay="0"/>
                                  </p:stCondLst>
                                  <p:iterate type="el" backwards="0">
                                    <p:tmAbs val="0"/>
                                  </p:iterate>
                                  <p:childTnLst>
                                    <p:set>
                                      <p:cBhvr>
                                        <p:cTn id="6" fill="hold"/>
                                        <p:tgtEl>
                                          <p:spTgt spid="204">
                                            <p:txEl>
                                              <p:pRg st="1" end="1"/>
                                            </p:txEl>
                                          </p:spTgt>
                                        </p:tgtEl>
                                        <p:attrNameLst>
                                          <p:attrName>style.visibility</p:attrName>
                                        </p:attrNameLst>
                                      </p:cBhvr>
                                      <p:to>
                                        <p:strVal val="visible"/>
                                      </p:to>
                                    </p:set>
                                    <p:anim calcmode="lin" valueType="num">
                                      <p:cBhvr>
                                        <p:cTn id="7" dur="500" fill="hold"/>
                                        <p:tgtEl>
                                          <p:spTgt spid="204">
                                            <p:txEl>
                                              <p:pRg st="1" end="1"/>
                                            </p:txEl>
                                          </p:spTgt>
                                        </p:tgtEl>
                                        <p:attrNameLst>
                                          <p:attrName>ppt_x</p:attrName>
                                        </p:attrNameLst>
                                      </p:cBhvr>
                                      <p:tavLst>
                                        <p:tav tm="0">
                                          <p:val>
                                            <p:strVal val="1+#ppt_w/2"/>
                                          </p:val>
                                        </p:tav>
                                        <p:tav tm="100000">
                                          <p:val>
                                            <p:strVal val="#ppt_x"/>
                                          </p:val>
                                        </p:tav>
                                      </p:tavLst>
                                    </p:anim>
                                    <p:anim calcmode="lin" valueType="num">
                                      <p:cBhvr>
                                        <p:cTn id="8" dur="500" fill="hold"/>
                                        <p:tgtEl>
                                          <p:spTgt spid="2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2" presetID="2" grpId="1" fill="hold">
                                  <p:stCondLst>
                                    <p:cond delay="0"/>
                                  </p:stCondLst>
                                  <p:iterate type="el" backwards="0">
                                    <p:tmAbs val="0"/>
                                  </p:iterate>
                                  <p:childTnLst>
                                    <p:set>
                                      <p:cBhvr>
                                        <p:cTn id="12" fill="hold"/>
                                        <p:tgtEl>
                                          <p:spTgt spid="204">
                                            <p:txEl>
                                              <p:pRg st="2" end="2"/>
                                            </p:txEl>
                                          </p:spTgt>
                                        </p:tgtEl>
                                        <p:attrNameLst>
                                          <p:attrName>style.visibility</p:attrName>
                                        </p:attrNameLst>
                                      </p:cBhvr>
                                      <p:to>
                                        <p:strVal val="visible"/>
                                      </p:to>
                                    </p:set>
                                    <p:anim calcmode="lin" valueType="num">
                                      <p:cBhvr>
                                        <p:cTn id="13" dur="500" fill="hold"/>
                                        <p:tgtEl>
                                          <p:spTgt spid="204">
                                            <p:txEl>
                                              <p:pRg st="2" end="2"/>
                                            </p:txEl>
                                          </p:spTgt>
                                        </p:tgtEl>
                                        <p:attrNameLst>
                                          <p:attrName>ppt_x</p:attrName>
                                        </p:attrNameLst>
                                      </p:cBhvr>
                                      <p:tavLst>
                                        <p:tav tm="0">
                                          <p:val>
                                            <p:strVal val="1+#ppt_w/2"/>
                                          </p:val>
                                        </p:tav>
                                        <p:tav tm="100000">
                                          <p:val>
                                            <p:strVal val="#ppt_x"/>
                                          </p:val>
                                        </p:tav>
                                      </p:tavLst>
                                    </p:anim>
                                    <p:anim calcmode="lin" valueType="num">
                                      <p:cBhvr>
                                        <p:cTn id="14" dur="500" fill="hold"/>
                                        <p:tgtEl>
                                          <p:spTgt spid="2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2" presetID="2" grpId="1" fill="hold">
                                  <p:stCondLst>
                                    <p:cond delay="0"/>
                                  </p:stCondLst>
                                  <p:iterate type="el" backwards="0">
                                    <p:tmAbs val="0"/>
                                  </p:iterate>
                                  <p:childTnLst>
                                    <p:set>
                                      <p:cBhvr>
                                        <p:cTn id="18" fill="hold"/>
                                        <p:tgtEl>
                                          <p:spTgt spid="204">
                                            <p:txEl>
                                              <p:pRg st="3" end="3"/>
                                            </p:txEl>
                                          </p:spTgt>
                                        </p:tgtEl>
                                        <p:attrNameLst>
                                          <p:attrName>style.visibility</p:attrName>
                                        </p:attrNameLst>
                                      </p:cBhvr>
                                      <p:to>
                                        <p:strVal val="visible"/>
                                      </p:to>
                                    </p:set>
                                    <p:anim calcmode="lin" valueType="num">
                                      <p:cBhvr>
                                        <p:cTn id="19" dur="500" fill="hold"/>
                                        <p:tgtEl>
                                          <p:spTgt spid="204">
                                            <p:txEl>
                                              <p:pRg st="3" end="3"/>
                                            </p:txEl>
                                          </p:spTgt>
                                        </p:tgtEl>
                                        <p:attrNameLst>
                                          <p:attrName>ppt_x</p:attrName>
                                        </p:attrNameLst>
                                      </p:cBhvr>
                                      <p:tavLst>
                                        <p:tav tm="0">
                                          <p:val>
                                            <p:strVal val="1+#ppt_w/2"/>
                                          </p:val>
                                        </p:tav>
                                        <p:tav tm="100000">
                                          <p:val>
                                            <p:strVal val="#ppt_x"/>
                                          </p:val>
                                        </p:tav>
                                      </p:tavLst>
                                    </p:anim>
                                    <p:anim calcmode="lin" valueType="num">
                                      <p:cBhvr>
                                        <p:cTn id="20" dur="500" fill="hold"/>
                                        <p:tgtEl>
                                          <p:spTgt spid="20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2" presetID="2" grpId="1" fill="hold">
                                  <p:stCondLst>
                                    <p:cond delay="0"/>
                                  </p:stCondLst>
                                  <p:iterate type="el" backwards="0">
                                    <p:tmAbs val="0"/>
                                  </p:iterate>
                                  <p:childTnLst>
                                    <p:set>
                                      <p:cBhvr>
                                        <p:cTn id="24" fill="hold"/>
                                        <p:tgtEl>
                                          <p:spTgt spid="204">
                                            <p:txEl>
                                              <p:pRg st="4" end="4"/>
                                            </p:txEl>
                                          </p:spTgt>
                                        </p:tgtEl>
                                        <p:attrNameLst>
                                          <p:attrName>style.visibility</p:attrName>
                                        </p:attrNameLst>
                                      </p:cBhvr>
                                      <p:to>
                                        <p:strVal val="visible"/>
                                      </p:to>
                                    </p:set>
                                    <p:anim calcmode="lin" valueType="num">
                                      <p:cBhvr>
                                        <p:cTn id="25" dur="500" fill="hold"/>
                                        <p:tgtEl>
                                          <p:spTgt spid="204">
                                            <p:txEl>
                                              <p:pRg st="4" end="4"/>
                                            </p:txEl>
                                          </p:spTgt>
                                        </p:tgtEl>
                                        <p:attrNameLst>
                                          <p:attrName>ppt_x</p:attrName>
                                        </p:attrNameLst>
                                      </p:cBhvr>
                                      <p:tavLst>
                                        <p:tav tm="0">
                                          <p:val>
                                            <p:strVal val="1+#ppt_w/2"/>
                                          </p:val>
                                        </p:tav>
                                        <p:tav tm="100000">
                                          <p:val>
                                            <p:strVal val="#ppt_x"/>
                                          </p:val>
                                        </p:tav>
                                      </p:tavLst>
                                    </p:anim>
                                    <p:anim calcmode="lin" valueType="num">
                                      <p:cBhvr>
                                        <p:cTn id="26" dur="500" fill="hold"/>
                                        <p:tgtEl>
                                          <p:spTgt spid="20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2" presetID="2" grpId="2" fill="hold">
                                  <p:stCondLst>
                                    <p:cond delay="0"/>
                                  </p:stCondLst>
                                  <p:iterate type="el" backwards="0">
                                    <p:tmAbs val="0"/>
                                  </p:iterate>
                                  <p:childTnLst>
                                    <p:set>
                                      <p:cBhvr>
                                        <p:cTn id="30" fill="hold"/>
                                        <p:tgtEl>
                                          <p:spTgt spid="206">
                                            <p:txEl>
                                              <p:pRg st="1" end="1"/>
                                            </p:txEl>
                                          </p:spTgt>
                                        </p:tgtEl>
                                        <p:attrNameLst>
                                          <p:attrName>style.visibility</p:attrName>
                                        </p:attrNameLst>
                                      </p:cBhvr>
                                      <p:to>
                                        <p:strVal val="visible"/>
                                      </p:to>
                                    </p:set>
                                    <p:anim calcmode="lin" valueType="num">
                                      <p:cBhvr>
                                        <p:cTn id="31" dur="500" fill="hold"/>
                                        <p:tgtEl>
                                          <p:spTgt spid="206">
                                            <p:txEl>
                                              <p:pRg st="1" end="1"/>
                                            </p:txEl>
                                          </p:spTgt>
                                        </p:tgtEl>
                                        <p:attrNameLst>
                                          <p:attrName>ppt_x</p:attrName>
                                        </p:attrNameLst>
                                      </p:cBhvr>
                                      <p:tavLst>
                                        <p:tav tm="0">
                                          <p:val>
                                            <p:strVal val="1+#ppt_w/2"/>
                                          </p:val>
                                        </p:tav>
                                        <p:tav tm="100000">
                                          <p:val>
                                            <p:strVal val="#ppt_x"/>
                                          </p:val>
                                        </p:tav>
                                      </p:tavLst>
                                    </p:anim>
                                    <p:anim calcmode="lin" valueType="num">
                                      <p:cBhvr>
                                        <p:cTn id="32" dur="500" fill="hold"/>
                                        <p:tgtEl>
                                          <p:spTgt spid="2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2" presetID="2" grpId="2" fill="hold">
                                  <p:stCondLst>
                                    <p:cond delay="0"/>
                                  </p:stCondLst>
                                  <p:iterate type="el" backwards="0">
                                    <p:tmAbs val="0"/>
                                  </p:iterate>
                                  <p:childTnLst>
                                    <p:set>
                                      <p:cBhvr>
                                        <p:cTn id="36" fill="hold"/>
                                        <p:tgtEl>
                                          <p:spTgt spid="206">
                                            <p:txEl>
                                              <p:pRg st="2" end="2"/>
                                            </p:txEl>
                                          </p:spTgt>
                                        </p:tgtEl>
                                        <p:attrNameLst>
                                          <p:attrName>style.visibility</p:attrName>
                                        </p:attrNameLst>
                                      </p:cBhvr>
                                      <p:to>
                                        <p:strVal val="visible"/>
                                      </p:to>
                                    </p:set>
                                    <p:anim calcmode="lin" valueType="num">
                                      <p:cBhvr>
                                        <p:cTn id="37" dur="500" fill="hold"/>
                                        <p:tgtEl>
                                          <p:spTgt spid="206">
                                            <p:txEl>
                                              <p:pRg st="2" end="2"/>
                                            </p:txEl>
                                          </p:spTgt>
                                        </p:tgtEl>
                                        <p:attrNameLst>
                                          <p:attrName>ppt_x</p:attrName>
                                        </p:attrNameLst>
                                      </p:cBhvr>
                                      <p:tavLst>
                                        <p:tav tm="0">
                                          <p:val>
                                            <p:strVal val="1+#ppt_w/2"/>
                                          </p:val>
                                        </p:tav>
                                        <p:tav tm="100000">
                                          <p:val>
                                            <p:strVal val="#ppt_x"/>
                                          </p:val>
                                        </p:tav>
                                      </p:tavLst>
                                    </p:anim>
                                    <p:anim calcmode="lin" valueType="num">
                                      <p:cBhvr>
                                        <p:cTn id="38" dur="500" fill="hold"/>
                                        <p:tgtEl>
                                          <p:spTgt spid="2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2" presetID="2" grpId="2" fill="hold">
                                  <p:stCondLst>
                                    <p:cond delay="0"/>
                                  </p:stCondLst>
                                  <p:iterate type="el" backwards="0">
                                    <p:tmAbs val="0"/>
                                  </p:iterate>
                                  <p:childTnLst>
                                    <p:set>
                                      <p:cBhvr>
                                        <p:cTn id="42" fill="hold"/>
                                        <p:tgtEl>
                                          <p:spTgt spid="206">
                                            <p:txEl>
                                              <p:pRg st="3" end="3"/>
                                            </p:txEl>
                                          </p:spTgt>
                                        </p:tgtEl>
                                        <p:attrNameLst>
                                          <p:attrName>style.visibility</p:attrName>
                                        </p:attrNameLst>
                                      </p:cBhvr>
                                      <p:to>
                                        <p:strVal val="visible"/>
                                      </p:to>
                                    </p:set>
                                    <p:anim calcmode="lin" valueType="num">
                                      <p:cBhvr>
                                        <p:cTn id="43" dur="500" fill="hold"/>
                                        <p:tgtEl>
                                          <p:spTgt spid="206">
                                            <p:txEl>
                                              <p:pRg st="3" end="3"/>
                                            </p:txEl>
                                          </p:spTgt>
                                        </p:tgtEl>
                                        <p:attrNameLst>
                                          <p:attrName>ppt_x</p:attrName>
                                        </p:attrNameLst>
                                      </p:cBhvr>
                                      <p:tavLst>
                                        <p:tav tm="0">
                                          <p:val>
                                            <p:strVal val="1+#ppt_w/2"/>
                                          </p:val>
                                        </p:tav>
                                        <p:tav tm="100000">
                                          <p:val>
                                            <p:strVal val="#ppt_x"/>
                                          </p:val>
                                        </p:tav>
                                      </p:tavLst>
                                    </p:anim>
                                    <p:anim calcmode="lin" valueType="num">
                                      <p:cBhvr>
                                        <p:cTn id="44" dur="500" fill="hold"/>
                                        <p:tgtEl>
                                          <p:spTgt spid="20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Class="entr" nodeType="clickEffect" presetSubtype="2" presetID="2" grpId="2" fill="hold">
                                  <p:stCondLst>
                                    <p:cond delay="0"/>
                                  </p:stCondLst>
                                  <p:iterate type="el" backwards="0">
                                    <p:tmAbs val="0"/>
                                  </p:iterate>
                                  <p:childTnLst>
                                    <p:set>
                                      <p:cBhvr>
                                        <p:cTn id="48" fill="hold"/>
                                        <p:tgtEl>
                                          <p:spTgt spid="206">
                                            <p:txEl>
                                              <p:pRg st="4" end="4"/>
                                            </p:txEl>
                                          </p:spTgt>
                                        </p:tgtEl>
                                        <p:attrNameLst>
                                          <p:attrName>style.visibility</p:attrName>
                                        </p:attrNameLst>
                                      </p:cBhvr>
                                      <p:to>
                                        <p:strVal val="visible"/>
                                      </p:to>
                                    </p:set>
                                    <p:anim calcmode="lin" valueType="num">
                                      <p:cBhvr>
                                        <p:cTn id="49" dur="500" fill="hold"/>
                                        <p:tgtEl>
                                          <p:spTgt spid="206">
                                            <p:txEl>
                                              <p:pRg st="4" end="4"/>
                                            </p:txEl>
                                          </p:spTgt>
                                        </p:tgtEl>
                                        <p:attrNameLst>
                                          <p:attrName>ppt_x</p:attrName>
                                        </p:attrNameLst>
                                      </p:cBhvr>
                                      <p:tavLst>
                                        <p:tav tm="0">
                                          <p:val>
                                            <p:strVal val="1+#ppt_w/2"/>
                                          </p:val>
                                        </p:tav>
                                        <p:tav tm="100000">
                                          <p:val>
                                            <p:strVal val="#ppt_x"/>
                                          </p:val>
                                        </p:tav>
                                      </p:tavLst>
                                    </p:anim>
                                    <p:anim calcmode="lin" valueType="num">
                                      <p:cBhvr>
                                        <p:cTn id="50" dur="500" fill="hold"/>
                                        <p:tgtEl>
                                          <p:spTgt spid="20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2" presetID="2" grpId="2" fill="hold">
                                  <p:stCondLst>
                                    <p:cond delay="0"/>
                                  </p:stCondLst>
                                  <p:iterate type="el" backwards="0">
                                    <p:tmAbs val="0"/>
                                  </p:iterate>
                                  <p:childTnLst>
                                    <p:set>
                                      <p:cBhvr>
                                        <p:cTn id="54" fill="hold"/>
                                        <p:tgtEl>
                                          <p:spTgt spid="206">
                                            <p:txEl>
                                              <p:pRg st="5" end="5"/>
                                            </p:txEl>
                                          </p:spTgt>
                                        </p:tgtEl>
                                        <p:attrNameLst>
                                          <p:attrName>style.visibility</p:attrName>
                                        </p:attrNameLst>
                                      </p:cBhvr>
                                      <p:to>
                                        <p:strVal val="visible"/>
                                      </p:to>
                                    </p:set>
                                    <p:anim calcmode="lin" valueType="num">
                                      <p:cBhvr>
                                        <p:cTn id="55" dur="500" fill="hold"/>
                                        <p:tgtEl>
                                          <p:spTgt spid="206">
                                            <p:txEl>
                                              <p:pRg st="5" end="5"/>
                                            </p:txEl>
                                          </p:spTgt>
                                        </p:tgtEl>
                                        <p:attrNameLst>
                                          <p:attrName>ppt_x</p:attrName>
                                        </p:attrNameLst>
                                      </p:cBhvr>
                                      <p:tavLst>
                                        <p:tav tm="0">
                                          <p:val>
                                            <p:strVal val="1+#ppt_w/2"/>
                                          </p:val>
                                        </p:tav>
                                        <p:tav tm="100000">
                                          <p:val>
                                            <p:strVal val="#ppt_x"/>
                                          </p:val>
                                        </p:tav>
                                      </p:tavLst>
                                    </p:anim>
                                    <p:anim calcmode="lin" valueType="num">
                                      <p:cBhvr>
                                        <p:cTn id="56" dur="500" fill="hold"/>
                                        <p:tgtEl>
                                          <p:spTgt spid="20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Class="entr" nodeType="clickEffect" presetSubtype="2" presetID="2" grpId="2" fill="hold">
                                  <p:stCondLst>
                                    <p:cond delay="0"/>
                                  </p:stCondLst>
                                  <p:iterate type="el" backwards="0">
                                    <p:tmAbs val="0"/>
                                  </p:iterate>
                                  <p:childTnLst>
                                    <p:set>
                                      <p:cBhvr>
                                        <p:cTn id="60" fill="hold"/>
                                        <p:tgtEl>
                                          <p:spTgt spid="206">
                                            <p:txEl>
                                              <p:pRg st="6" end="6"/>
                                            </p:txEl>
                                          </p:spTgt>
                                        </p:tgtEl>
                                        <p:attrNameLst>
                                          <p:attrName>style.visibility</p:attrName>
                                        </p:attrNameLst>
                                      </p:cBhvr>
                                      <p:to>
                                        <p:strVal val="visible"/>
                                      </p:to>
                                    </p:set>
                                    <p:anim calcmode="lin" valueType="num">
                                      <p:cBhvr>
                                        <p:cTn id="61" dur="500" fill="hold"/>
                                        <p:tgtEl>
                                          <p:spTgt spid="206">
                                            <p:txEl>
                                              <p:pRg st="6" end="6"/>
                                            </p:txEl>
                                          </p:spTgt>
                                        </p:tgtEl>
                                        <p:attrNameLst>
                                          <p:attrName>ppt_x</p:attrName>
                                        </p:attrNameLst>
                                      </p:cBhvr>
                                      <p:tavLst>
                                        <p:tav tm="0">
                                          <p:val>
                                            <p:strVal val="1+#ppt_w/2"/>
                                          </p:val>
                                        </p:tav>
                                        <p:tav tm="100000">
                                          <p:val>
                                            <p:strVal val="#ppt_x"/>
                                          </p:val>
                                        </p:tav>
                                      </p:tavLst>
                                    </p:anim>
                                    <p:anim calcmode="lin" valueType="num">
                                      <p:cBhvr>
                                        <p:cTn id="62" dur="500" fill="hold"/>
                                        <p:tgtEl>
                                          <p:spTgt spid="206">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04" grpId="1"/>
      <p:bldP build="p" bldLvl="5" animBg="1" rev="0" advAuto="0" spid="206" grpId="2"/>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 name="Teaching Individuals Not Groups…"/>
          <p:cNvSpPr txBox="1"/>
          <p:nvPr/>
        </p:nvSpPr>
        <p:spPr>
          <a:xfrm>
            <a:off x="1187866" y="609600"/>
            <a:ext cx="6779380" cy="11455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pPr>
            <a:r>
              <a:t>Teaching Individuals Not Groups</a:t>
            </a:r>
            <a:endParaRPr sz="1800"/>
          </a:p>
          <a:p>
            <a:pPr algn="ctr" defTabSz="457200">
              <a:defRPr b="1" sz="1800">
                <a:solidFill>
                  <a:schemeClr val="accent2"/>
                </a:solidFill>
              </a:defRPr>
            </a:pPr>
            <a:r>
              <a:t>An Inclusive Middle School</a:t>
            </a:r>
          </a:p>
        </p:txBody>
      </p:sp>
      <p:sp>
        <p:nvSpPr>
          <p:cNvPr id="39" name="Line"/>
          <p:cNvSpPr/>
          <p:nvPr/>
        </p:nvSpPr>
        <p:spPr>
          <a:xfrm>
            <a:off x="1295400" y="1600200"/>
            <a:ext cx="7086600" cy="0"/>
          </a:xfrm>
          <a:prstGeom prst="line">
            <a:avLst/>
          </a:prstGeom>
          <a:ln>
            <a:solidFill>
              <a:srgbClr val="000000"/>
            </a:solidFill>
            <a:miter/>
          </a:ln>
        </p:spPr>
        <p:txBody>
          <a:bodyPr lIns="45719" rIns="45719"/>
          <a:lstStyle/>
          <a:p>
            <a:pPr/>
          </a:p>
        </p:txBody>
      </p:sp>
      <p:sp>
        <p:nvSpPr>
          <p:cNvPr id="40" name="Multilevel writing assignments…"/>
          <p:cNvSpPr txBox="1"/>
          <p:nvPr/>
        </p:nvSpPr>
        <p:spPr>
          <a:xfrm>
            <a:off x="1828800" y="1828800"/>
            <a:ext cx="6019800" cy="2903362"/>
          </a:xfrm>
          <a:prstGeom prst="rect">
            <a:avLst/>
          </a:prstGeom>
          <a:solidFill>
            <a:srgbClr val="9DC4A5"/>
          </a:solidFill>
          <a:ln w="12700">
            <a:miter lim="400000"/>
          </a:ln>
          <a:extLst>
            <a:ext uri="{C572A759-6A51-4108-AA02-DFA0A04FC94B}">
              <ma14:wrappingTextBoxFlag xmlns:ma14="http://schemas.microsoft.com/office/mac/drawingml/2011/main" val="1"/>
            </a:ext>
          </a:extLst>
        </p:spPr>
        <p:txBody>
          <a:bodyPr lIns="45719" rIns="45719">
            <a:spAutoFit/>
          </a:bodyPr>
          <a:lstStyle/>
          <a:p>
            <a:pPr marL="571500" indent="-571500" defTabSz="457200">
              <a:spcBef>
                <a:spcPts val="1000"/>
              </a:spcBef>
              <a:buSzPct val="100000"/>
              <a:buChar char="❑"/>
              <a:defRPr sz="1800">
                <a:latin typeface="+mn-lt"/>
                <a:ea typeface="+mn-ea"/>
                <a:cs typeface="+mn-cs"/>
                <a:sym typeface="Arial"/>
              </a:defRPr>
            </a:pPr>
            <a:r>
              <a:t>Multilevel writing assignments </a:t>
            </a:r>
          </a:p>
          <a:p>
            <a:pPr marL="571500" indent="-571500" defTabSz="457200">
              <a:spcBef>
                <a:spcPts val="1000"/>
              </a:spcBef>
              <a:buSzPct val="100000"/>
              <a:buChar char="❑"/>
              <a:defRPr sz="1800">
                <a:latin typeface="+mn-lt"/>
                <a:ea typeface="+mn-ea"/>
                <a:cs typeface="+mn-cs"/>
                <a:sym typeface="Arial"/>
              </a:defRPr>
            </a:pPr>
            <a:r>
              <a:t>Cross-ability friendships</a:t>
            </a:r>
          </a:p>
          <a:p>
            <a:pPr marL="571500" indent="-571500" defTabSz="457200">
              <a:spcBef>
                <a:spcPts val="1000"/>
              </a:spcBef>
              <a:buSzPct val="100000"/>
              <a:buChar char="❑"/>
              <a:defRPr sz="1800">
                <a:latin typeface="+mn-lt"/>
                <a:ea typeface="+mn-ea"/>
                <a:cs typeface="+mn-cs"/>
                <a:sym typeface="Arial"/>
              </a:defRPr>
            </a:pPr>
            <a:r>
              <a:t>A place and support for students with special challenges</a:t>
            </a:r>
          </a:p>
          <a:p>
            <a:pPr marL="571500" indent="-571500" defTabSz="457200">
              <a:spcBef>
                <a:spcPts val="1000"/>
              </a:spcBef>
              <a:buSzPct val="100000"/>
              <a:buChar char="❑"/>
              <a:defRPr sz="1800">
                <a:latin typeface="+mn-lt"/>
                <a:ea typeface="+mn-ea"/>
                <a:cs typeface="+mn-cs"/>
                <a:sym typeface="Arial"/>
              </a:defRPr>
            </a:pPr>
            <a:r>
              <a:t>Multicultural, multi-ability, dvierse socio-economic status</a:t>
            </a:r>
          </a:p>
          <a:p>
            <a:pPr marL="571500" indent="-571500" defTabSz="457200">
              <a:spcBef>
                <a:spcPts val="1000"/>
              </a:spcBef>
              <a:buSzPct val="100000"/>
              <a:buChar char="❑"/>
              <a:defRPr sz="1800">
                <a:latin typeface="+mn-lt"/>
                <a:ea typeface="+mn-ea"/>
                <a:cs typeface="+mn-cs"/>
                <a:sym typeface="Arial"/>
              </a:defRPr>
            </a:pPr>
            <a:r>
              <a:t>Student’s capabilities complement one another</a:t>
            </a:r>
          </a:p>
          <a:p>
            <a:pPr marL="571500" indent="-571500" defTabSz="457200">
              <a:spcBef>
                <a:spcPts val="1000"/>
              </a:spcBef>
              <a:buSzPct val="100000"/>
              <a:buChar char="❑"/>
              <a:defRPr sz="1800">
                <a:latin typeface="+mn-lt"/>
                <a:ea typeface="+mn-ea"/>
                <a:cs typeface="+mn-cs"/>
                <a:sym typeface="Arial"/>
              </a:defRPr>
            </a:pPr>
            <a:r>
              <a:t>An interesting class!! NOT boring</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9" name="Students with Differing Academic Abilities…"/>
          <p:cNvSpPr txBox="1"/>
          <p:nvPr/>
        </p:nvSpPr>
        <p:spPr>
          <a:xfrm>
            <a:off x="1493519" y="0"/>
            <a:ext cx="6156961" cy="12904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3200">
                <a:latin typeface="+mn-lt"/>
                <a:ea typeface="+mn-ea"/>
                <a:cs typeface="+mn-cs"/>
                <a:sym typeface="Arial"/>
              </a:defRPr>
            </a:pPr>
            <a:r>
              <a:t>Students with Differing Academic Abilities </a:t>
            </a:r>
          </a:p>
          <a:p>
            <a:pPr algn="ctr" defTabSz="457200">
              <a:defRPr b="1" i="1" sz="1800">
                <a:solidFill>
                  <a:schemeClr val="accent2"/>
                </a:solidFill>
                <a:latin typeface="+mn-lt"/>
                <a:ea typeface="+mn-ea"/>
                <a:cs typeface="+mn-cs"/>
                <a:sym typeface="Arial"/>
              </a:defRPr>
            </a:pPr>
            <a:r>
              <a:t>Common Inclusive Teaching Strategies</a:t>
            </a:r>
          </a:p>
        </p:txBody>
      </p:sp>
      <p:sp>
        <p:nvSpPr>
          <p:cNvPr id="210" name="Line"/>
          <p:cNvSpPr/>
          <p:nvPr/>
        </p:nvSpPr>
        <p:spPr>
          <a:xfrm>
            <a:off x="1524000" y="1447800"/>
            <a:ext cx="6324600" cy="0"/>
          </a:xfrm>
          <a:prstGeom prst="line">
            <a:avLst/>
          </a:prstGeom>
          <a:ln>
            <a:solidFill>
              <a:srgbClr val="000000"/>
            </a:solidFill>
            <a:miter/>
          </a:ln>
        </p:spPr>
        <p:txBody>
          <a:bodyPr lIns="45719" rIns="45719"/>
          <a:lstStyle/>
          <a:p>
            <a:pPr/>
          </a:p>
        </p:txBody>
      </p:sp>
      <p:sp>
        <p:nvSpPr>
          <p:cNvPr id="211" name="High but reasonable expectations for learning of all students…"/>
          <p:cNvSpPr txBox="1"/>
          <p:nvPr/>
        </p:nvSpPr>
        <p:spPr>
          <a:xfrm>
            <a:off x="990600" y="1524000"/>
            <a:ext cx="7620000" cy="2504440"/>
          </a:xfrm>
          <a:prstGeom prst="rect">
            <a:avLst/>
          </a:prstGeom>
          <a:solidFill>
            <a:srgbClr val="FDFFAA"/>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buSzPct val="90000"/>
              <a:buChar char="❑"/>
              <a:defRPr sz="1800">
                <a:latin typeface="+mn-lt"/>
                <a:ea typeface="+mn-ea"/>
                <a:cs typeface="+mn-cs"/>
                <a:sym typeface="Arial"/>
              </a:defRPr>
            </a:pPr>
            <a:r>
              <a:t>High but reasonable expectations for learning of all students</a:t>
            </a:r>
          </a:p>
          <a:p>
            <a:pPr marL="457200" indent="-457200" defTabSz="457200">
              <a:buSzPct val="100000"/>
              <a:buChar char="❑"/>
              <a:defRPr sz="1800">
                <a:latin typeface="+mn-lt"/>
                <a:ea typeface="+mn-ea"/>
                <a:cs typeface="+mn-cs"/>
                <a:sym typeface="Arial"/>
              </a:defRPr>
            </a:pPr>
            <a:r>
              <a:t>Provide leadership opportunities for all </a:t>
            </a:r>
          </a:p>
          <a:p>
            <a:pPr marL="457200" indent="-457200" defTabSz="457200">
              <a:buSzPct val="100000"/>
              <a:buChar char="❑"/>
              <a:defRPr sz="1800">
                <a:latin typeface="+mn-lt"/>
                <a:ea typeface="+mn-ea"/>
                <a:cs typeface="+mn-cs"/>
                <a:sym typeface="Arial"/>
              </a:defRPr>
            </a:pPr>
            <a:r>
              <a:t>Learning materials at wide ranges of ability and high interest</a:t>
            </a:r>
          </a:p>
          <a:p>
            <a:pPr marL="457200" indent="-457200" defTabSz="457200">
              <a:buSzPct val="100000"/>
              <a:buChar char="❑"/>
              <a:defRPr sz="1800">
                <a:latin typeface="+mn-lt"/>
                <a:ea typeface="+mn-ea"/>
                <a:cs typeface="+mn-cs"/>
                <a:sym typeface="Arial"/>
              </a:defRPr>
            </a:pPr>
            <a:r>
              <a:t>Multilevel, differentiated instruction using authentic learning experiences</a:t>
            </a:r>
          </a:p>
          <a:p>
            <a:pPr marL="457200" indent="-457200" defTabSz="457200">
              <a:buSzPct val="100000"/>
              <a:buChar char="❑"/>
              <a:defRPr sz="1800">
                <a:latin typeface="+mn-lt"/>
                <a:ea typeface="+mn-ea"/>
                <a:cs typeface="+mn-cs"/>
                <a:sym typeface="Arial"/>
              </a:defRPr>
            </a:pPr>
            <a:r>
              <a:t>Focus on strengths and draw on multiple intelligences</a:t>
            </a:r>
          </a:p>
          <a:p>
            <a:pPr marL="457200" indent="-457200" defTabSz="457200">
              <a:buSzPct val="100000"/>
              <a:buChar char="❑"/>
              <a:defRPr sz="1800">
                <a:latin typeface="+mn-lt"/>
                <a:ea typeface="+mn-ea"/>
                <a:cs typeface="+mn-cs"/>
                <a:sym typeface="Arial"/>
              </a:defRPr>
            </a:pPr>
            <a:r>
              <a:t>Provide scaffolds and supports</a:t>
            </a:r>
          </a:p>
          <a:p>
            <a:pPr marL="457200" indent="-457200" defTabSz="457200">
              <a:buSzPct val="100000"/>
              <a:buChar char="❑"/>
              <a:defRPr sz="1800">
                <a:latin typeface="+mn-lt"/>
                <a:ea typeface="+mn-ea"/>
                <a:cs typeface="+mn-cs"/>
                <a:sym typeface="Arial"/>
              </a:defRPr>
            </a:pPr>
            <a:r>
              <a:t>Heterogeneous, multi-ability learning groups </a:t>
            </a:r>
          </a:p>
          <a:p>
            <a:pPr marL="457200" indent="-457200" defTabSz="457200">
              <a:buSzPct val="100000"/>
              <a:buChar char="❑"/>
              <a:defRPr sz="1800">
                <a:latin typeface="+mn-lt"/>
                <a:ea typeface="+mn-ea"/>
                <a:cs typeface="+mn-cs"/>
                <a:sym typeface="Arial"/>
              </a:defRPr>
            </a:pPr>
            <a:r>
              <a:t>Collabor</a:t>
            </a:r>
            <a:r>
              <a:rPr>
                <a:latin typeface="ヒラギノ角ゴ Pro W3"/>
                <a:ea typeface="ヒラギノ角ゴ Pro W3"/>
                <a:cs typeface="ヒラギノ角ゴ Pro W3"/>
                <a:sym typeface="ヒラギノ角ゴ Pro W3"/>
              </a:rPr>
              <a:t>ate with other professionals</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4" name="Students with Behavioral…"/>
          <p:cNvSpPr txBox="1"/>
          <p:nvPr/>
        </p:nvSpPr>
        <p:spPr>
          <a:xfrm>
            <a:off x="1676400" y="457200"/>
            <a:ext cx="5385951" cy="1082040"/>
          </a:xfrm>
          <a:prstGeom prst="rect">
            <a:avLst/>
          </a:prstGeom>
          <a:solidFill>
            <a:srgbClr val="C6FFC0"/>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defTabSz="457200">
              <a:defRPr b="1" sz="3200"/>
            </a:pPr>
            <a:r>
              <a:t>Students with Behavioral </a:t>
            </a:r>
          </a:p>
          <a:p>
            <a:pPr defTabSz="457200">
              <a:defRPr b="1" sz="3200"/>
            </a:pPr>
            <a:r>
              <a:t>and Emotional Challenges</a:t>
            </a:r>
          </a:p>
        </p:txBody>
      </p:sp>
      <p:sp>
        <p:nvSpPr>
          <p:cNvPr id="215" name="ADHD…"/>
          <p:cNvSpPr txBox="1"/>
          <p:nvPr/>
        </p:nvSpPr>
        <p:spPr>
          <a:xfrm>
            <a:off x="1569719" y="2057400"/>
            <a:ext cx="6056646" cy="2345487"/>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marL="457200" indent="-457200" defTabSz="457200">
              <a:spcBef>
                <a:spcPts val="1600"/>
              </a:spcBef>
              <a:buSzPct val="100000"/>
              <a:buChar char="❑"/>
              <a:defRPr sz="2800">
                <a:latin typeface="+mn-lt"/>
                <a:ea typeface="+mn-ea"/>
                <a:cs typeface="+mn-cs"/>
                <a:sym typeface="Arial"/>
              </a:defRPr>
            </a:pPr>
            <a:r>
              <a:t> ADHD</a:t>
            </a:r>
          </a:p>
          <a:p>
            <a:pPr marL="457200" indent="-457200" defTabSz="457200">
              <a:spcBef>
                <a:spcPts val="1600"/>
              </a:spcBef>
              <a:buSzPct val="100000"/>
              <a:buChar char="❑"/>
              <a:defRPr sz="2800">
                <a:latin typeface="+mn-lt"/>
                <a:ea typeface="+mn-ea"/>
                <a:cs typeface="+mn-cs"/>
                <a:sym typeface="Arial"/>
              </a:defRPr>
            </a:pPr>
            <a:r>
              <a:t> Emotional disturbance</a:t>
            </a:r>
          </a:p>
          <a:p>
            <a:pPr marL="457200" indent="-457200" defTabSz="457200">
              <a:spcBef>
                <a:spcPts val="1600"/>
              </a:spcBef>
              <a:buSzPct val="100000"/>
              <a:buChar char="❑"/>
              <a:defRPr sz="2800">
                <a:latin typeface="+mn-lt"/>
                <a:ea typeface="+mn-ea"/>
                <a:cs typeface="+mn-cs"/>
                <a:sym typeface="Arial"/>
              </a:defRPr>
            </a:pPr>
            <a:r>
              <a:t> Autism Spectrum Disorder (ASD)</a:t>
            </a:r>
          </a:p>
          <a:p>
            <a:pPr marL="457200" indent="-457200" defTabSz="457200">
              <a:spcBef>
                <a:spcPts val="1600"/>
              </a:spcBef>
              <a:buSzPct val="100000"/>
              <a:buChar char="❑"/>
              <a:defRPr sz="2800">
                <a:latin typeface="+mn-lt"/>
                <a:ea typeface="+mn-ea"/>
                <a:cs typeface="+mn-cs"/>
                <a:sym typeface="Arial"/>
              </a:defRPr>
            </a:pPr>
            <a:r>
              <a:t> Students with other life challenges</a:t>
            </a:r>
          </a:p>
        </p:txBody>
      </p:sp>
      <p:sp>
        <p:nvSpPr>
          <p:cNvPr id="216" name="Line"/>
          <p:cNvSpPr/>
          <p:nvPr/>
        </p:nvSpPr>
        <p:spPr>
          <a:xfrm>
            <a:off x="1600200" y="1676400"/>
            <a:ext cx="65532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9" name="Attention Deficit/…"/>
          <p:cNvSpPr txBox="1"/>
          <p:nvPr/>
        </p:nvSpPr>
        <p:spPr>
          <a:xfrm>
            <a:off x="1493519" y="228600"/>
            <a:ext cx="6004561" cy="129900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2800">
                <a:latin typeface="+mn-lt"/>
                <a:ea typeface="+mn-ea"/>
                <a:cs typeface="+mn-cs"/>
                <a:sym typeface="Arial"/>
              </a:defRPr>
            </a:pPr>
            <a:r>
              <a:t>Attention Deficit/</a:t>
            </a:r>
          </a:p>
          <a:p>
            <a:pPr algn="ctr" defTabSz="457200">
              <a:defRPr b="1" sz="2800">
                <a:latin typeface="+mn-lt"/>
                <a:ea typeface="+mn-ea"/>
                <a:cs typeface="+mn-cs"/>
                <a:sym typeface="Arial"/>
              </a:defRPr>
            </a:pPr>
            <a:r>
              <a:t>Hyperactivity Disorder</a:t>
            </a:r>
          </a:p>
        </p:txBody>
      </p:sp>
      <p:sp>
        <p:nvSpPr>
          <p:cNvPr id="220" name="Three subtypes:…"/>
          <p:cNvSpPr txBox="1"/>
          <p:nvPr/>
        </p:nvSpPr>
        <p:spPr>
          <a:xfrm>
            <a:off x="2133600" y="1524000"/>
            <a:ext cx="4816475" cy="2934132"/>
          </a:xfrm>
          <a:prstGeom prst="rect">
            <a:avLst/>
          </a:prstGeom>
          <a:solidFill>
            <a:srgbClr val="9DC4A5"/>
          </a:solidFill>
          <a:ln>
            <a:solidFill>
              <a:srgbClr val="000000"/>
            </a:solidFill>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Three subtypes: </a:t>
            </a:r>
          </a:p>
          <a:p>
            <a:pPr marL="457200" indent="-457200" defTabSz="457200">
              <a:defRPr sz="2800">
                <a:latin typeface="+mn-lt"/>
                <a:ea typeface="+mn-ea"/>
                <a:cs typeface="+mn-cs"/>
                <a:sym typeface="Arial"/>
              </a:defRPr>
            </a:pPr>
          </a:p>
          <a:p>
            <a:pPr marL="457200" indent="-457200" defTabSz="457200">
              <a:buSzPct val="100000"/>
              <a:buAutoNum type="arabicPeriod" startAt="1"/>
              <a:defRPr sz="2800">
                <a:latin typeface="+mn-lt"/>
                <a:ea typeface="+mn-ea"/>
                <a:cs typeface="+mn-cs"/>
                <a:sym typeface="Arial"/>
              </a:defRPr>
            </a:pPr>
            <a:r>
              <a:t>Inattention</a:t>
            </a:r>
          </a:p>
          <a:p>
            <a:pPr marL="457200" indent="-457200" defTabSz="457200">
              <a:buSzPct val="100000"/>
              <a:buAutoNum type="arabicPeriod" startAt="1"/>
              <a:defRPr sz="2800">
                <a:latin typeface="+mn-lt"/>
                <a:ea typeface="+mn-ea"/>
                <a:cs typeface="+mn-cs"/>
                <a:sym typeface="Arial"/>
              </a:defRPr>
            </a:pPr>
            <a:r>
              <a:t>Impulsive and hyperactive</a:t>
            </a:r>
          </a:p>
          <a:p>
            <a:pPr marL="457200" indent="-457200" defTabSz="457200">
              <a:buSzPct val="100000"/>
              <a:buAutoNum type="arabicPeriod" startAt="1"/>
              <a:defRPr sz="2800">
                <a:latin typeface="+mn-lt"/>
                <a:ea typeface="+mn-ea"/>
                <a:cs typeface="+mn-cs"/>
                <a:sym typeface="Arial"/>
              </a:defRPr>
            </a:pPr>
            <a:r>
              <a:t>Combined -- all three challenges</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3" name="DSM IV CRITERIA FOR ADHD"/>
          <p:cNvSpPr txBox="1"/>
          <p:nvPr/>
        </p:nvSpPr>
        <p:spPr>
          <a:xfrm>
            <a:off x="1036319" y="-447041"/>
            <a:ext cx="7680961" cy="143764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algn="ctr" defTabSz="457200">
              <a:defRPr b="1" sz="4400"/>
            </a:pPr>
            <a:br/>
            <a:r>
              <a:t> </a:t>
            </a:r>
            <a:r>
              <a:rPr sz="3200"/>
              <a:t>DSM IV CRITERIA FOR ADHD</a:t>
            </a:r>
          </a:p>
        </p:txBody>
      </p:sp>
      <p:sp>
        <p:nvSpPr>
          <p:cNvPr id="224" name="Inattention…"/>
          <p:cNvSpPr txBox="1"/>
          <p:nvPr/>
        </p:nvSpPr>
        <p:spPr>
          <a:xfrm>
            <a:off x="45719" y="1143000"/>
            <a:ext cx="8747761" cy="50488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ctr" defTabSz="457200">
              <a:defRPr b="1" sz="2000">
                <a:latin typeface="+mn-lt"/>
                <a:ea typeface="+mn-ea"/>
                <a:cs typeface="+mn-cs"/>
                <a:sym typeface="Arial"/>
              </a:defRPr>
            </a:pPr>
            <a:r>
              <a:t>Inattention</a:t>
            </a:r>
          </a:p>
          <a:p>
            <a:pPr lvl="2" marL="1371600" indent="-457200" defTabSz="457200">
              <a:buSzPct val="100000"/>
              <a:buChar char="❑"/>
              <a:defRPr sz="2000">
                <a:latin typeface="+mn-lt"/>
                <a:ea typeface="+mn-ea"/>
                <a:cs typeface="+mn-cs"/>
                <a:sym typeface="Arial"/>
              </a:defRPr>
            </a:pPr>
            <a:r>
              <a:t>Often fails to give close attention to details or makes careless mistakes in school work, work, or other activities. </a:t>
            </a:r>
          </a:p>
          <a:p>
            <a:pPr lvl="2" marL="1371600" indent="-457200" defTabSz="457200">
              <a:buSzPct val="100000"/>
              <a:buChar char="❑"/>
              <a:defRPr sz="2000">
                <a:latin typeface="+mn-lt"/>
                <a:ea typeface="+mn-ea"/>
                <a:cs typeface="+mn-cs"/>
                <a:sym typeface="Arial"/>
              </a:defRPr>
            </a:pPr>
            <a:r>
              <a:t>Often has difficulty sustaining attention in tasks or play activities.</a:t>
            </a:r>
          </a:p>
          <a:p>
            <a:pPr lvl="2" marL="1371600" indent="-457200" defTabSz="457200">
              <a:buSzPct val="100000"/>
              <a:buChar char="❑"/>
              <a:defRPr sz="2000">
                <a:latin typeface="+mn-lt"/>
                <a:ea typeface="+mn-ea"/>
                <a:cs typeface="+mn-cs"/>
                <a:sym typeface="Arial"/>
              </a:defRPr>
            </a:pPr>
            <a:r>
              <a:t>Often does not seem to listen when spoken to directly. </a:t>
            </a:r>
          </a:p>
          <a:p>
            <a:pPr lvl="2" marL="1371600" indent="-457200" defTabSz="457200">
              <a:buSzPct val="100000"/>
              <a:buChar char="❑"/>
              <a:defRPr sz="2000">
                <a:latin typeface="+mn-lt"/>
                <a:ea typeface="+mn-ea"/>
                <a:cs typeface="+mn-cs"/>
                <a:sym typeface="Arial"/>
              </a:defRPr>
            </a:pPr>
            <a:r>
              <a:t>Often does not follow through on instructions and fails to finish schoolwork, chores, or duties in the workplace (not due to oppositional behavior or failure to understand instructions). </a:t>
            </a:r>
          </a:p>
          <a:p>
            <a:pPr lvl="2" marL="1371600" indent="-457200" defTabSz="457200">
              <a:buSzPct val="100000"/>
              <a:buChar char="❑"/>
              <a:defRPr sz="2000">
                <a:latin typeface="+mn-lt"/>
                <a:ea typeface="+mn-ea"/>
                <a:cs typeface="+mn-cs"/>
                <a:sym typeface="Arial"/>
              </a:defRPr>
            </a:pPr>
            <a:r>
              <a:t>Often has difficulty organizing tasks and activities.</a:t>
            </a:r>
          </a:p>
          <a:p>
            <a:pPr lvl="2" marL="1371600" indent="-457200" defTabSz="457200">
              <a:buSzPct val="100000"/>
              <a:buChar char="❑"/>
              <a:defRPr sz="2000">
                <a:latin typeface="+mn-lt"/>
                <a:ea typeface="+mn-ea"/>
                <a:cs typeface="+mn-cs"/>
                <a:sym typeface="Arial"/>
              </a:defRPr>
            </a:pPr>
            <a:r>
              <a:t>Often avoids, dislikes, or is reluctant to engage in tasks that require sustained mental effort (such as schoolwork or homework).</a:t>
            </a:r>
          </a:p>
          <a:p>
            <a:pPr lvl="2" marL="1371600" indent="-457200" defTabSz="457200">
              <a:buSzPct val="100000"/>
              <a:buChar char="❑"/>
              <a:defRPr sz="2000">
                <a:latin typeface="+mn-lt"/>
                <a:ea typeface="+mn-ea"/>
                <a:cs typeface="+mn-cs"/>
                <a:sym typeface="Arial"/>
              </a:defRPr>
            </a:pPr>
            <a:r>
              <a:t>Often loses things necessary for tasks or activities (eg. toys, school assignments, pencils, books, or tools). </a:t>
            </a:r>
          </a:p>
          <a:p>
            <a:pPr lvl="2" marL="1371600" indent="-457200" defTabSz="457200">
              <a:buSzPct val="100000"/>
              <a:buChar char="❑"/>
              <a:defRPr sz="2000">
                <a:latin typeface="+mn-lt"/>
                <a:ea typeface="+mn-ea"/>
                <a:cs typeface="+mn-cs"/>
                <a:sym typeface="Arial"/>
              </a:defRPr>
            </a:pPr>
            <a:r>
              <a:t>Is often easily distracted by extraneous stimuli.</a:t>
            </a:r>
          </a:p>
          <a:p>
            <a:pPr lvl="2" marL="1371600" indent="-457200" defTabSz="457200">
              <a:buSzPct val="100000"/>
              <a:buChar char="❑"/>
              <a:defRPr sz="2000">
                <a:latin typeface="+mn-lt"/>
                <a:ea typeface="+mn-ea"/>
                <a:cs typeface="+mn-cs"/>
                <a:sym typeface="Arial"/>
              </a:defRPr>
            </a:pPr>
            <a:r>
              <a:t>Is often forgetful in daily activities. </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7" name="Hyperactivity…"/>
          <p:cNvSpPr txBox="1"/>
          <p:nvPr/>
        </p:nvSpPr>
        <p:spPr>
          <a:xfrm>
            <a:off x="883919" y="1279525"/>
            <a:ext cx="7833361" cy="53409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457200" indent="0" algn="ctr" defTabSz="457200">
              <a:defRPr b="1" sz="2000">
                <a:latin typeface="+mn-lt"/>
                <a:ea typeface="+mn-ea"/>
                <a:cs typeface="+mn-cs"/>
                <a:sym typeface="Arial"/>
              </a:defRPr>
            </a:pPr>
            <a:r>
              <a:t>Hyperactivity</a:t>
            </a:r>
          </a:p>
          <a:p>
            <a:pPr lvl="1" marL="914400" indent="-457200" defTabSz="457200">
              <a:buSzPct val="100000"/>
              <a:buChar char="❑"/>
              <a:defRPr sz="2000">
                <a:latin typeface="+mn-lt"/>
                <a:ea typeface="+mn-ea"/>
                <a:cs typeface="+mn-cs"/>
                <a:sym typeface="Arial"/>
              </a:defRPr>
            </a:pPr>
            <a:r>
              <a:t>Often fidgets with hands or feet or squirms in seat. </a:t>
            </a:r>
          </a:p>
          <a:p>
            <a:pPr lvl="1" marL="914400" indent="-457200" defTabSz="457200">
              <a:buSzPct val="100000"/>
              <a:buChar char="❑"/>
              <a:defRPr sz="2000">
                <a:latin typeface="+mn-lt"/>
                <a:ea typeface="+mn-ea"/>
                <a:cs typeface="+mn-cs"/>
                <a:sym typeface="Arial"/>
              </a:defRPr>
            </a:pPr>
            <a:r>
              <a:t>Often leaves seat in classroom or in other situations in which it is inappropriate (in adolescents or adults, may be limited to subjective feelings of restlessness). </a:t>
            </a:r>
          </a:p>
          <a:p>
            <a:pPr lvl="1" marL="914400" indent="-457200" defTabSz="457200">
              <a:buSzPct val="100000"/>
              <a:buChar char="❑"/>
              <a:defRPr sz="2000">
                <a:latin typeface="+mn-lt"/>
                <a:ea typeface="+mn-ea"/>
                <a:cs typeface="+mn-cs"/>
                <a:sym typeface="Arial"/>
              </a:defRPr>
            </a:pPr>
            <a:r>
              <a:t>Often has difficulty playing or engaging in leisure activities quietly. </a:t>
            </a:r>
          </a:p>
          <a:p>
            <a:pPr lvl="1" marL="914400" indent="-457200" defTabSz="457200">
              <a:buSzPct val="100000"/>
              <a:buChar char="❑"/>
              <a:defRPr sz="2000">
                <a:latin typeface="+mn-lt"/>
                <a:ea typeface="+mn-ea"/>
                <a:cs typeface="+mn-cs"/>
                <a:sym typeface="Arial"/>
              </a:defRPr>
            </a:pPr>
            <a:r>
              <a:t>Is often ‘on the go’ or often acts as if ‘driven by a motor’. </a:t>
            </a:r>
          </a:p>
          <a:p>
            <a:pPr lvl="1" marL="914400" indent="-457200" defTabSz="457200">
              <a:buSzPct val="100000"/>
              <a:buChar char="❑"/>
              <a:defRPr sz="2000">
                <a:latin typeface="+mn-lt"/>
                <a:ea typeface="+mn-ea"/>
                <a:cs typeface="+mn-cs"/>
                <a:sym typeface="Arial"/>
              </a:defRPr>
            </a:pPr>
            <a:r>
              <a:t>Often talks excessively. </a:t>
            </a:r>
          </a:p>
          <a:p>
            <a:pPr lvl="1" marL="457200" indent="0" defTabSz="457200">
              <a:defRPr sz="2000">
                <a:latin typeface="+mn-lt"/>
                <a:ea typeface="+mn-ea"/>
                <a:cs typeface="+mn-cs"/>
                <a:sym typeface="Arial"/>
              </a:defRPr>
            </a:pPr>
          </a:p>
          <a:p>
            <a:pPr lvl="1" marL="457200" indent="0" algn="ctr" defTabSz="457200">
              <a:defRPr b="1" sz="2000">
                <a:latin typeface="+mn-lt"/>
                <a:ea typeface="+mn-ea"/>
                <a:cs typeface="+mn-cs"/>
                <a:sym typeface="Arial"/>
              </a:defRPr>
            </a:pPr>
            <a:r>
              <a:t>Impulsivity</a:t>
            </a:r>
          </a:p>
          <a:p>
            <a:pPr lvl="1" marL="914400" indent="-457200" defTabSz="457200">
              <a:buSzPct val="100000"/>
              <a:buChar char="❑"/>
              <a:defRPr sz="2000">
                <a:latin typeface="+mn-lt"/>
                <a:ea typeface="+mn-ea"/>
                <a:cs typeface="+mn-cs"/>
                <a:sym typeface="Arial"/>
              </a:defRPr>
            </a:pPr>
            <a:r>
              <a:t>Often blurts out answers before questions have been completed.</a:t>
            </a:r>
          </a:p>
          <a:p>
            <a:pPr lvl="1" marL="914400" indent="-457200" defTabSz="457200">
              <a:buSzPct val="100000"/>
              <a:buChar char="❑"/>
              <a:defRPr sz="2000">
                <a:latin typeface="+mn-lt"/>
                <a:ea typeface="+mn-ea"/>
                <a:cs typeface="+mn-cs"/>
                <a:sym typeface="Arial"/>
              </a:defRPr>
            </a:pPr>
            <a:r>
              <a:t>Often has difficulty waiting turn. </a:t>
            </a:r>
          </a:p>
          <a:p>
            <a:pPr lvl="1" marL="914400" indent="-457200" defTabSz="457200">
              <a:buSzPct val="100000"/>
              <a:buChar char="❑"/>
              <a:defRPr sz="2000">
                <a:latin typeface="+mn-lt"/>
                <a:ea typeface="+mn-ea"/>
                <a:cs typeface="+mn-cs"/>
                <a:sym typeface="Arial"/>
              </a:defRPr>
            </a:pPr>
            <a:r>
              <a:t>Often interrupts or intrudes on others (e.g. butts into conversations). </a:t>
            </a:r>
          </a:p>
          <a:p>
            <a:pPr lvl="1" marL="457200" indent="0" defTabSz="457200">
              <a:defRPr sz="2000">
                <a:latin typeface="+mn-lt"/>
                <a:ea typeface="+mn-ea"/>
                <a:cs typeface="+mn-cs"/>
                <a:sym typeface="Arial"/>
              </a:defRPr>
            </a:pPr>
          </a:p>
        </p:txBody>
      </p:sp>
      <p:sp>
        <p:nvSpPr>
          <p:cNvPr id="228" name="DSM IV CRITERIA FOR ADHD Part 2"/>
          <p:cNvSpPr txBox="1"/>
          <p:nvPr/>
        </p:nvSpPr>
        <p:spPr>
          <a:xfrm>
            <a:off x="1036319" y="-713740"/>
            <a:ext cx="7680961" cy="193294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algn="ctr" defTabSz="457200">
              <a:defRPr b="1" sz="4400"/>
            </a:pPr>
            <a:br/>
            <a:r>
              <a:t> </a:t>
            </a:r>
            <a:r>
              <a:rPr sz="3200"/>
              <a:t>DSM IV CRITERIA FOR ADHD</a:t>
            </a:r>
            <a:br>
              <a:rPr sz="3200"/>
            </a:br>
            <a:r>
              <a:rPr sz="3200"/>
              <a:t>Part 2</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1" name="RITALIN: Impacts of the Drug"/>
          <p:cNvSpPr txBox="1"/>
          <p:nvPr/>
        </p:nvSpPr>
        <p:spPr>
          <a:xfrm>
            <a:off x="1188719" y="304800"/>
            <a:ext cx="6116946" cy="609883"/>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defTabSz="457200">
              <a:defRPr b="1" sz="3600">
                <a:latin typeface="+mn-lt"/>
                <a:ea typeface="+mn-ea"/>
                <a:cs typeface="+mn-cs"/>
                <a:sym typeface="Arial"/>
              </a:defRPr>
            </a:pPr>
            <a:r>
              <a:t>RITALIN</a:t>
            </a:r>
            <a:r>
              <a:rPr b="0"/>
              <a:t>: </a:t>
            </a:r>
            <a:r>
              <a:rPr b="0" i="1"/>
              <a:t>Impacts of the Drug</a:t>
            </a:r>
          </a:p>
        </p:txBody>
      </p:sp>
      <p:sp>
        <p:nvSpPr>
          <p:cNvPr id="232" name="helps children and adults focus for a short time…"/>
          <p:cNvSpPr txBox="1"/>
          <p:nvPr/>
        </p:nvSpPr>
        <p:spPr>
          <a:xfrm>
            <a:off x="1143000" y="1219200"/>
            <a:ext cx="6324600" cy="4464631"/>
          </a:xfrm>
          <a:prstGeom prst="rect">
            <a:avLst/>
          </a:prstGeom>
          <a:solidFill>
            <a:srgbClr val="C6FFC0"/>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buSzPct val="100000"/>
              <a:buChar char="✓"/>
              <a:defRPr sz="2000">
                <a:latin typeface="+mn-lt"/>
                <a:ea typeface="+mn-ea"/>
                <a:cs typeface="+mn-cs"/>
                <a:sym typeface="Arial"/>
              </a:defRPr>
            </a:pPr>
            <a:r>
              <a:t>helps children and adults focus for a short time</a:t>
            </a:r>
          </a:p>
          <a:p>
            <a:pPr marL="457200" indent="-457200" defTabSz="457200">
              <a:buSzPct val="100000"/>
              <a:buChar char="✓"/>
              <a:defRPr sz="2000">
                <a:latin typeface="+mn-lt"/>
                <a:ea typeface="+mn-ea"/>
                <a:cs typeface="+mn-cs"/>
                <a:sym typeface="Arial"/>
              </a:defRPr>
            </a:pPr>
            <a:r>
              <a:t>reduces emotional responses</a:t>
            </a:r>
          </a:p>
          <a:p>
            <a:pPr marL="457200" indent="-457200" defTabSz="457200">
              <a:buSzPct val="100000"/>
              <a:buChar char="✓"/>
              <a:defRPr sz="2000">
                <a:latin typeface="+mn-lt"/>
                <a:ea typeface="+mn-ea"/>
                <a:cs typeface="+mn-cs"/>
                <a:sym typeface="Arial"/>
              </a:defRPr>
            </a:pPr>
            <a:r>
              <a:t>helps moderate impulsivity</a:t>
            </a:r>
          </a:p>
          <a:p>
            <a:pPr marL="457200" indent="-457200" defTabSz="457200">
              <a:buSzPct val="100000"/>
              <a:buChar char="✓"/>
              <a:defRPr sz="2000">
                <a:latin typeface="+mn-lt"/>
                <a:ea typeface="+mn-ea"/>
                <a:cs typeface="+mn-cs"/>
                <a:sym typeface="Arial"/>
              </a:defRPr>
            </a:pPr>
            <a:r>
              <a:t>works equally on all people</a:t>
            </a:r>
          </a:p>
          <a:p>
            <a:pPr marL="457200" indent="-457200" defTabSz="457200">
              <a:buSzPct val="100000"/>
              <a:buChar char="✓"/>
              <a:defRPr sz="2000">
                <a:latin typeface="+mn-lt"/>
                <a:ea typeface="+mn-ea"/>
                <a:cs typeface="+mn-cs"/>
                <a:sym typeface="Arial"/>
              </a:defRPr>
            </a:pPr>
            <a:r>
              <a:t>long term effects are not known</a:t>
            </a:r>
          </a:p>
          <a:p>
            <a:pPr marL="457200" indent="-457200" defTabSz="457200">
              <a:buSzPct val="100000"/>
              <a:buChar char="✓"/>
              <a:defRPr sz="2000">
                <a:latin typeface="+mn-lt"/>
                <a:ea typeface="+mn-ea"/>
                <a:cs typeface="+mn-cs"/>
                <a:sym typeface="Arial"/>
              </a:defRPr>
            </a:pPr>
            <a:r>
              <a:t>tendency to sap children of their spirit -- zombie effect</a:t>
            </a:r>
          </a:p>
          <a:p>
            <a:pPr marL="457200" indent="-457200" defTabSz="457200">
              <a:buSzPct val="100000"/>
              <a:buChar char="✓"/>
              <a:defRPr sz="2000">
                <a:latin typeface="+mn-lt"/>
                <a:ea typeface="+mn-ea"/>
                <a:cs typeface="+mn-cs"/>
                <a:sym typeface="Arial"/>
              </a:defRPr>
            </a:pPr>
            <a:r>
              <a:t>can worsen conditions designed to prevent – agitation, restlessness, insomnia – which can actually lead to increased dosages  </a:t>
            </a:r>
          </a:p>
          <a:p>
            <a:pPr marL="457200" indent="-457200" defTabSz="457200">
              <a:buSzPct val="100000"/>
              <a:buChar char="✓"/>
              <a:defRPr i="1" sz="2000">
                <a:latin typeface="+mn-lt"/>
                <a:ea typeface="+mn-ea"/>
                <a:cs typeface="+mn-cs"/>
                <a:sym typeface="Arial"/>
              </a:defRPr>
            </a:pPr>
            <a:r>
              <a:t>rebound effect </a:t>
            </a:r>
            <a:r>
              <a:rPr i="0"/>
              <a:t>may make the child’s behavior worse than it was before </a:t>
            </a:r>
          </a:p>
          <a:p>
            <a:pPr marL="457200" indent="-457200" defTabSz="457200">
              <a:buSzPct val="100000"/>
              <a:buChar char="✓"/>
              <a:defRPr sz="2000">
                <a:latin typeface="+mn-lt"/>
                <a:ea typeface="+mn-ea"/>
                <a:cs typeface="+mn-cs"/>
                <a:sym typeface="Arial"/>
              </a:defRPr>
            </a:pPr>
            <a:r>
              <a:t>reactions assure people the drug is needed </a:t>
            </a:r>
            <a:r>
              <a:rPr i="1"/>
              <a:t>and</a:t>
            </a:r>
            <a:r>
              <a:t> lead to increased dosages (a reinforcing negative cycle)</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5" name="Creative and  engaging learning activities…"/>
          <p:cNvSpPr txBox="1"/>
          <p:nvPr/>
        </p:nvSpPr>
        <p:spPr>
          <a:xfrm>
            <a:off x="426719" y="228600"/>
            <a:ext cx="4709161" cy="59251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b="1" sz="2000">
                <a:latin typeface="+mn-lt"/>
                <a:ea typeface="+mn-ea"/>
                <a:cs typeface="+mn-cs"/>
                <a:sym typeface="Arial"/>
              </a:defRPr>
            </a:pPr>
            <a:r>
              <a:t>Creative and  engaging learning activities</a:t>
            </a:r>
          </a:p>
          <a:p>
            <a:pPr marL="457200" indent="-457200" defTabSz="457200">
              <a:buSzPct val="100000"/>
              <a:buChar char="•"/>
              <a:defRPr sz="2000">
                <a:latin typeface="+mn-lt"/>
                <a:ea typeface="+mn-ea"/>
                <a:cs typeface="+mn-cs"/>
                <a:sym typeface="Arial"/>
              </a:defRPr>
            </a:pPr>
            <a:r>
              <a:t>Students propose alternative approaches to assignments. </a:t>
            </a:r>
          </a:p>
          <a:p>
            <a:pPr marL="457200" indent="-457200" defTabSz="457200">
              <a:buSzPct val="100000"/>
              <a:buChar char="•"/>
              <a:defRPr sz="2000">
                <a:latin typeface="+mn-lt"/>
                <a:ea typeface="+mn-ea"/>
                <a:cs typeface="+mn-cs"/>
                <a:sym typeface="Arial"/>
              </a:defRPr>
            </a:pPr>
            <a:r>
              <a:t>Multiple intelligences. </a:t>
            </a:r>
          </a:p>
          <a:p>
            <a:pPr marL="457200" indent="-457200" defTabSz="457200">
              <a:buSzPct val="100000"/>
              <a:buChar char="•"/>
              <a:defRPr sz="2000">
                <a:latin typeface="+mn-lt"/>
                <a:ea typeface="+mn-ea"/>
                <a:cs typeface="+mn-cs"/>
                <a:sym typeface="Arial"/>
              </a:defRPr>
            </a:pPr>
            <a:r>
              <a:t>Workshops, authentic learning, activity-based learning </a:t>
            </a:r>
          </a:p>
          <a:p>
            <a:pPr marL="457200" indent="-457200" defTabSz="457200">
              <a:buSzPct val="100000"/>
              <a:buChar char="•"/>
              <a:defRPr sz="2000">
                <a:latin typeface="+mn-lt"/>
                <a:ea typeface="+mn-ea"/>
                <a:cs typeface="+mn-cs"/>
                <a:sym typeface="Arial"/>
              </a:defRPr>
            </a:pPr>
            <a:r>
              <a:t>Story, pictures, manipulatives, games</a:t>
            </a:r>
          </a:p>
          <a:p>
            <a:pPr marL="457200" indent="-457200" defTabSz="457200">
              <a:defRPr b="1" sz="2000">
                <a:latin typeface="+mn-lt"/>
                <a:ea typeface="+mn-ea"/>
                <a:cs typeface="+mn-cs"/>
                <a:sym typeface="Arial"/>
              </a:defRPr>
            </a:pPr>
            <a:r>
              <a:t>Respond to individual needs</a:t>
            </a:r>
          </a:p>
          <a:p>
            <a:pPr marL="457200" indent="-457200" defTabSz="457200">
              <a:buSzPct val="100000"/>
              <a:buChar char="•"/>
              <a:defRPr sz="2000">
                <a:latin typeface="+mn-lt"/>
                <a:ea typeface="+mn-ea"/>
                <a:cs typeface="+mn-cs"/>
                <a:sym typeface="Arial"/>
              </a:defRPr>
            </a:pPr>
            <a:r>
              <a:t>Structures that encourage social interactions while working – tables, gathering places with pillows, or a small sofa. </a:t>
            </a:r>
          </a:p>
          <a:p>
            <a:pPr marL="457200" indent="-457200" defTabSz="457200">
              <a:buSzPct val="100000"/>
              <a:buChar char="•"/>
              <a:defRPr sz="2000">
                <a:latin typeface="+mn-lt"/>
                <a:ea typeface="+mn-ea"/>
                <a:cs typeface="+mn-cs"/>
                <a:sym typeface="Arial"/>
              </a:defRPr>
            </a:pPr>
            <a:r>
              <a:t>Places where students can be alone and it is quieter – desks or pillows in the hall, study carrels.</a:t>
            </a:r>
          </a:p>
          <a:p>
            <a:pPr marL="457200" indent="-457200" defTabSz="457200">
              <a:buSzPct val="100000"/>
              <a:buChar char="•"/>
              <a:defRPr sz="2000">
                <a:latin typeface="+mn-lt"/>
                <a:ea typeface="+mn-ea"/>
                <a:cs typeface="+mn-cs"/>
                <a:sym typeface="Arial"/>
              </a:defRPr>
            </a:pPr>
            <a:r>
              <a:t>Spaces for individual work – desks, floor work areas with pillows</a:t>
            </a:r>
          </a:p>
        </p:txBody>
      </p:sp>
      <p:sp>
        <p:nvSpPr>
          <p:cNvPr id="236" name="Inclusive Teaching Strategies For Students With…"/>
          <p:cNvSpPr txBox="1"/>
          <p:nvPr/>
        </p:nvSpPr>
        <p:spPr>
          <a:xfrm rot="1956850">
            <a:off x="4823177" y="1759205"/>
            <a:ext cx="4030664" cy="1957745"/>
          </a:xfrm>
          <a:prstGeom prst="rect">
            <a:avLst/>
          </a:prstGeom>
          <a:solidFill>
            <a:srgbClr val="C6FFC0"/>
          </a:solidFill>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3200">
                <a:latin typeface="+mn-lt"/>
                <a:ea typeface="+mn-ea"/>
                <a:cs typeface="+mn-cs"/>
                <a:sym typeface="Arial"/>
              </a:defRPr>
            </a:pPr>
            <a:r>
              <a:t>Inclusive Teaching Strategies For Students With</a:t>
            </a:r>
          </a:p>
          <a:p>
            <a:pPr algn="ctr" defTabSz="457200">
              <a:defRPr b="1" sz="3200">
                <a:latin typeface="+mn-lt"/>
                <a:ea typeface="+mn-ea"/>
                <a:cs typeface="+mn-cs"/>
                <a:sym typeface="Arial"/>
              </a:defRPr>
            </a:pPr>
            <a:r>
              <a:t>ADHD Behaviors</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9" name="Help students organize and structure their work…"/>
          <p:cNvSpPr txBox="1"/>
          <p:nvPr/>
        </p:nvSpPr>
        <p:spPr>
          <a:xfrm>
            <a:off x="4389120" y="304800"/>
            <a:ext cx="4328160" cy="56330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b="1" sz="2000">
                <a:latin typeface="+mn-lt"/>
                <a:ea typeface="+mn-ea"/>
                <a:cs typeface="+mn-cs"/>
                <a:sym typeface="Arial"/>
              </a:defRPr>
            </a:pPr>
            <a:r>
              <a:t>Help students organize and structure their work</a:t>
            </a:r>
            <a:endParaRPr i="1"/>
          </a:p>
          <a:p>
            <a:pPr marL="457200" indent="-457200" defTabSz="457200">
              <a:buSzPct val="100000"/>
              <a:buChar char="•"/>
              <a:defRPr sz="2000">
                <a:latin typeface="+mn-lt"/>
                <a:ea typeface="+mn-ea"/>
                <a:cs typeface="+mn-cs"/>
                <a:sym typeface="Arial"/>
              </a:defRPr>
            </a:pPr>
            <a:r>
              <a:t>Help students plan, break goals into short-term steps</a:t>
            </a:r>
          </a:p>
          <a:p>
            <a:pPr marL="457200" indent="-457200" defTabSz="457200">
              <a:buSzPct val="100000"/>
              <a:buChar char="•"/>
              <a:defRPr i="1" sz="2000">
                <a:latin typeface="+mn-lt"/>
                <a:ea typeface="+mn-ea"/>
                <a:cs typeface="+mn-cs"/>
                <a:sym typeface="Arial"/>
              </a:defRPr>
            </a:pPr>
            <a:r>
              <a:t>Tools</a:t>
            </a:r>
            <a:r>
              <a:rPr i="0"/>
              <a:t> -- a calendar, project task analysis, Gantt charts for schedules, daily and weekly schedules.</a:t>
            </a:r>
          </a:p>
          <a:p>
            <a:pPr marL="457200" indent="-457200" defTabSz="457200">
              <a:buSzPct val="100000"/>
              <a:buChar char="•"/>
              <a:defRPr i="1" sz="2000">
                <a:latin typeface="+mn-lt"/>
                <a:ea typeface="+mn-ea"/>
                <a:cs typeface="+mn-cs"/>
                <a:sym typeface="Arial"/>
              </a:defRPr>
            </a:pPr>
            <a:r>
              <a:t>Help organize work</a:t>
            </a:r>
            <a:r>
              <a:rPr i="0"/>
              <a:t> –student notebooks (3 ring binders, wire notebooks for each subject, etc.), filing systems (alphabetic, topical), </a:t>
            </a:r>
          </a:p>
          <a:p>
            <a:pPr marL="457200" indent="-457200" defTabSz="457200">
              <a:defRPr b="1" sz="2000">
                <a:latin typeface="+mn-lt"/>
                <a:ea typeface="+mn-ea"/>
                <a:cs typeface="+mn-cs"/>
                <a:sym typeface="Arial"/>
              </a:defRPr>
            </a:pPr>
            <a:r>
              <a:t>Understand and provide emotional support</a:t>
            </a:r>
          </a:p>
          <a:p>
            <a:pPr marL="457200" indent="-457200" defTabSz="457200">
              <a:buSzPct val="100000"/>
              <a:buFont typeface="Times Roman"/>
              <a:buChar char="•"/>
              <a:defRPr sz="2000">
                <a:latin typeface="+mn-lt"/>
                <a:ea typeface="+mn-ea"/>
                <a:cs typeface="+mn-cs"/>
                <a:sym typeface="Arial"/>
              </a:defRPr>
            </a:pPr>
            <a:r>
              <a:t>Listen, build on strengths. </a:t>
            </a:r>
          </a:p>
          <a:p>
            <a:pPr marL="457200" indent="-457200" defTabSz="457200">
              <a:buSzPct val="100000"/>
              <a:buFont typeface="Times Roman"/>
              <a:buChar char="•"/>
              <a:defRPr sz="2000">
                <a:latin typeface="+mn-lt"/>
                <a:ea typeface="+mn-ea"/>
                <a:cs typeface="+mn-cs"/>
                <a:sym typeface="Arial"/>
              </a:defRPr>
            </a:pPr>
            <a:r>
              <a:t>Structures for support --peer  mentors, cooperative learning.</a:t>
            </a:r>
          </a:p>
          <a:p>
            <a:pPr marL="457200" indent="-457200" defTabSz="457200">
              <a:buSzPct val="100000"/>
              <a:buFont typeface="Times Roman"/>
              <a:buChar char="•"/>
              <a:defRPr sz="2000">
                <a:latin typeface="+mn-lt"/>
                <a:ea typeface="+mn-ea"/>
                <a:cs typeface="+mn-cs"/>
                <a:sym typeface="Arial"/>
              </a:defRPr>
            </a:pPr>
            <a:r>
              <a:t>Positive energy outlets.</a:t>
            </a:r>
          </a:p>
        </p:txBody>
      </p:sp>
      <p:sp>
        <p:nvSpPr>
          <p:cNvPr id="240" name="Inclusive Teaching Strategies For Students With…"/>
          <p:cNvSpPr txBox="1"/>
          <p:nvPr/>
        </p:nvSpPr>
        <p:spPr>
          <a:xfrm rot="18866078">
            <a:off x="209007" y="1297644"/>
            <a:ext cx="4030663" cy="1957745"/>
          </a:xfrm>
          <a:prstGeom prst="rect">
            <a:avLst/>
          </a:prstGeom>
          <a:solidFill>
            <a:srgbClr val="C6FFC0"/>
          </a:solidFill>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3200">
                <a:latin typeface="+mn-lt"/>
                <a:ea typeface="+mn-ea"/>
                <a:cs typeface="+mn-cs"/>
                <a:sym typeface="Arial"/>
              </a:defRPr>
            </a:pPr>
            <a:r>
              <a:t>Inclusive Teaching Strategies For Students With</a:t>
            </a:r>
          </a:p>
          <a:p>
            <a:pPr algn="ctr" defTabSz="457200">
              <a:defRPr b="1" sz="3200">
                <a:latin typeface="+mn-lt"/>
                <a:ea typeface="+mn-ea"/>
                <a:cs typeface="+mn-cs"/>
                <a:sym typeface="Arial"/>
              </a:defRPr>
            </a:pPr>
            <a:r>
              <a:t>ADHD Behaviors</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3" name="Journey Inside the Classroom…"/>
          <p:cNvSpPr txBox="1"/>
          <p:nvPr/>
        </p:nvSpPr>
        <p:spPr>
          <a:xfrm>
            <a:off x="807719" y="152400"/>
            <a:ext cx="7985761" cy="129900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defTabSz="457200">
              <a:defRPr b="1" sz="2800">
                <a:latin typeface="+mn-lt"/>
                <a:ea typeface="+mn-ea"/>
                <a:cs typeface="+mn-cs"/>
                <a:sym typeface="Arial"/>
              </a:defRPr>
            </a:pPr>
            <a:r>
              <a:t>Journey Inside the Classroom</a:t>
            </a:r>
          </a:p>
          <a:p>
            <a:pPr algn="ctr" defTabSz="457200">
              <a:defRPr b="1" i="1" sz="2800">
                <a:latin typeface="+mn-lt"/>
                <a:ea typeface="+mn-ea"/>
                <a:cs typeface="+mn-cs"/>
                <a:sym typeface="Arial"/>
              </a:defRPr>
            </a:pPr>
            <a:r>
              <a:t>The Class Community Deals With A Fight At Recess</a:t>
            </a:r>
          </a:p>
        </p:txBody>
      </p:sp>
      <p:sp>
        <p:nvSpPr>
          <p:cNvPr id="244" name="At lunch 2 students were hitting one another and calling each other names…"/>
          <p:cNvSpPr txBox="1"/>
          <p:nvPr/>
        </p:nvSpPr>
        <p:spPr>
          <a:xfrm>
            <a:off x="914400" y="1600200"/>
            <a:ext cx="7391400" cy="2903362"/>
          </a:xfrm>
          <a:prstGeom prst="rect">
            <a:avLst/>
          </a:prstGeom>
          <a:solidFill>
            <a:srgbClr val="FFDD9E"/>
          </a:solidFill>
          <a:ln w="12700">
            <a:miter lim="400000"/>
          </a:ln>
          <a:extLst>
            <a:ext uri="{C572A759-6A51-4108-AA02-DFA0A04FC94B}">
              <ma14:wrappingTextBoxFlag xmlns:ma14="http://schemas.microsoft.com/office/mac/drawingml/2011/main" val="1"/>
            </a:ext>
          </a:extLst>
        </p:spPr>
        <p:txBody>
          <a:bodyPr lIns="45719" rIns="45719">
            <a:spAutoFit/>
          </a:bodyPr>
          <a:lstStyle/>
          <a:p>
            <a:pPr marL="520700" indent="-520700" defTabSz="457200">
              <a:spcBef>
                <a:spcPts val="1000"/>
              </a:spcBef>
              <a:buSzPct val="100000"/>
              <a:buChar char="❑"/>
              <a:defRPr sz="1800">
                <a:latin typeface="+mn-lt"/>
                <a:ea typeface="+mn-ea"/>
                <a:cs typeface="+mn-cs"/>
                <a:sym typeface="Arial"/>
              </a:defRPr>
            </a:pPr>
            <a:r>
              <a:t>At lunch 2 students were hitting one another and calling each other names</a:t>
            </a:r>
          </a:p>
          <a:p>
            <a:pPr marL="520700" indent="-520700" defTabSz="457200">
              <a:spcBef>
                <a:spcPts val="1000"/>
              </a:spcBef>
              <a:buSzPct val="100000"/>
              <a:buChar char="❑"/>
              <a:defRPr sz="1800">
                <a:latin typeface="+mn-lt"/>
                <a:ea typeface="+mn-ea"/>
                <a:cs typeface="+mn-cs"/>
                <a:sym typeface="Arial"/>
              </a:defRPr>
            </a:pPr>
            <a:r>
              <a:t>The teacher called a classroom meeting</a:t>
            </a:r>
          </a:p>
          <a:p>
            <a:pPr marL="520700" indent="-520700" defTabSz="457200">
              <a:spcBef>
                <a:spcPts val="1000"/>
              </a:spcBef>
              <a:buSzPct val="100000"/>
              <a:buChar char="❑"/>
              <a:defRPr sz="1800">
                <a:latin typeface="+mn-lt"/>
                <a:ea typeface="+mn-ea"/>
                <a:cs typeface="+mn-cs"/>
                <a:sym typeface="Arial"/>
              </a:defRPr>
            </a:pPr>
            <a:r>
              <a:t>Students told their understanding of what happened</a:t>
            </a:r>
          </a:p>
          <a:p>
            <a:pPr marL="520700" indent="-520700" defTabSz="457200">
              <a:spcBef>
                <a:spcPts val="1000"/>
              </a:spcBef>
              <a:buSzPct val="100000"/>
              <a:buChar char="❑"/>
              <a:defRPr sz="1800">
                <a:latin typeface="+mn-lt"/>
                <a:ea typeface="+mn-ea"/>
                <a:cs typeface="+mn-cs"/>
                <a:sym typeface="Arial"/>
              </a:defRPr>
            </a:pPr>
            <a:r>
              <a:t>One student felt left out and rejected</a:t>
            </a:r>
          </a:p>
          <a:p>
            <a:pPr marL="520700" indent="-520700" defTabSz="457200">
              <a:spcBef>
                <a:spcPts val="1000"/>
              </a:spcBef>
              <a:buSzPct val="100000"/>
              <a:buChar char="❑"/>
              <a:defRPr sz="1800">
                <a:latin typeface="+mn-lt"/>
                <a:ea typeface="+mn-ea"/>
                <a:cs typeface="+mn-cs"/>
                <a:sym typeface="Arial"/>
              </a:defRPr>
            </a:pPr>
            <a:r>
              <a:t>They developed ideas so everyone could play</a:t>
            </a:r>
          </a:p>
          <a:p>
            <a:pPr marL="520700" indent="-520700" defTabSz="457200">
              <a:spcBef>
                <a:spcPts val="1000"/>
              </a:spcBef>
              <a:buSzPct val="100000"/>
              <a:buChar char="❑"/>
              <a:defRPr sz="1800">
                <a:latin typeface="+mn-lt"/>
                <a:ea typeface="+mn-ea"/>
                <a:cs typeface="+mn-cs"/>
                <a:sym typeface="Arial"/>
              </a:defRPr>
            </a:pPr>
            <a:r>
              <a:t>They became friends again. The teacher fostered listening and learning responsibility</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49" name="Group"/>
          <p:cNvGrpSpPr/>
          <p:nvPr/>
        </p:nvGrpSpPr>
        <p:grpSpPr>
          <a:xfrm>
            <a:off x="838200" y="228600"/>
            <a:ext cx="7800975" cy="914401"/>
            <a:chOff x="0" y="0"/>
            <a:chExt cx="7800975" cy="914400"/>
          </a:xfrm>
        </p:grpSpPr>
        <p:sp>
          <p:nvSpPr>
            <p:cNvPr id="247" name="Rectangle"/>
            <p:cNvSpPr/>
            <p:nvPr/>
          </p:nvSpPr>
          <p:spPr>
            <a:xfrm>
              <a:off x="0" y="0"/>
              <a:ext cx="7800975" cy="914400"/>
            </a:xfrm>
            <a:prstGeom prst="rect">
              <a:avLst/>
            </a:prstGeom>
            <a:solidFill>
              <a:srgbClr val="B7C8FF"/>
            </a:solidFill>
            <a:ln w="12700" cap="flat">
              <a:noFill/>
              <a:miter lim="400000"/>
            </a:ln>
            <a:effectLst/>
          </p:spPr>
          <p:txBody>
            <a:bodyPr wrap="square" lIns="45719" tIns="45719" rIns="45719" bIns="45719" numCol="1" anchor="b">
              <a:noAutofit/>
            </a:bodyPr>
            <a:lstStyle/>
            <a:p>
              <a:pPr algn="ctr" defTabSz="457200">
                <a:defRPr b="1" i="1" sz="1800">
                  <a:solidFill>
                    <a:srgbClr val="000066"/>
                  </a:solidFill>
                  <a:latin typeface="+mn-lt"/>
                  <a:ea typeface="+mn-ea"/>
                  <a:cs typeface="+mn-cs"/>
                  <a:sym typeface="Arial"/>
                </a:defRPr>
              </a:pPr>
            </a:p>
          </p:txBody>
        </p:sp>
        <p:sp>
          <p:nvSpPr>
            <p:cNvPr id="248" name="Serious Emotional Disturbance…"/>
            <p:cNvSpPr txBox="1"/>
            <p:nvPr/>
          </p:nvSpPr>
          <p:spPr>
            <a:xfrm>
              <a:off x="46037" y="93202"/>
              <a:ext cx="7708901" cy="8211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algn="ctr" defTabSz="457200">
                <a:defRPr b="1" sz="3200">
                  <a:latin typeface="+mn-lt"/>
                  <a:ea typeface="+mn-ea"/>
                  <a:cs typeface="+mn-cs"/>
                  <a:sym typeface="Arial"/>
                </a:defRPr>
              </a:pPr>
              <a:r>
                <a:t>Serious Emotional Disturbance</a:t>
              </a:r>
            </a:p>
            <a:p>
              <a:pPr algn="ctr" defTabSz="457200">
                <a:defRPr b="1" i="1" sz="1800">
                  <a:solidFill>
                    <a:srgbClr val="000066"/>
                  </a:solidFill>
                  <a:latin typeface="+mn-lt"/>
                  <a:ea typeface="+mn-ea"/>
                  <a:cs typeface="+mn-cs"/>
                  <a:sym typeface="Arial"/>
                </a:defRPr>
              </a:pPr>
              <a:r>
                <a:t>Definition</a:t>
              </a:r>
            </a:p>
          </p:txBody>
        </p:sp>
      </p:grpSp>
      <p:sp>
        <p:nvSpPr>
          <p:cNvPr id="250" name="Tendency to develop physical symptoms or fears associated with personal or school problems…"/>
          <p:cNvSpPr txBox="1"/>
          <p:nvPr/>
        </p:nvSpPr>
        <p:spPr>
          <a:xfrm>
            <a:off x="655637" y="2743200"/>
            <a:ext cx="4022727" cy="2926139"/>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buClr>
                <a:srgbClr val="76B749"/>
              </a:buClr>
              <a:buSzPct val="60000"/>
              <a:buChar char="■"/>
              <a:defRPr sz="2000">
                <a:solidFill>
                  <a:srgbClr val="2B3E3C"/>
                </a:solidFill>
                <a:latin typeface="+mn-lt"/>
                <a:ea typeface="+mn-ea"/>
                <a:cs typeface="+mn-cs"/>
                <a:sym typeface="Arial"/>
              </a:defRPr>
            </a:pPr>
            <a:r>
              <a:t>Tendency to develop physical symptoms or fears associated with personal or school problems</a:t>
            </a:r>
          </a:p>
          <a:p>
            <a:pPr marL="342900" indent="-342900" defTabSz="457200">
              <a:lnSpc>
                <a:spcPct val="90000"/>
              </a:lnSpc>
              <a:spcBef>
                <a:spcPts val="400"/>
              </a:spcBef>
              <a:buClr>
                <a:srgbClr val="76B749"/>
              </a:buClr>
              <a:buSzPct val="60000"/>
              <a:buChar char="■"/>
              <a:defRPr sz="2000">
                <a:solidFill>
                  <a:srgbClr val="2B3E3C"/>
                </a:solidFill>
                <a:latin typeface="+mn-lt"/>
                <a:ea typeface="+mn-ea"/>
                <a:cs typeface="+mn-cs"/>
                <a:sym typeface="Arial"/>
              </a:defRPr>
            </a:pPr>
            <a:r>
              <a:t>A general pervasive mood of unhappiness or depression</a:t>
            </a:r>
          </a:p>
          <a:p>
            <a:pPr marL="342900" indent="-342900" defTabSz="457200">
              <a:lnSpc>
                <a:spcPct val="90000"/>
              </a:lnSpc>
              <a:spcBef>
                <a:spcPts val="400"/>
              </a:spcBef>
              <a:buClr>
                <a:srgbClr val="76B749"/>
              </a:buClr>
              <a:buSzPct val="60000"/>
              <a:buChar char="■"/>
              <a:defRPr sz="2000">
                <a:solidFill>
                  <a:srgbClr val="2B3E3C"/>
                </a:solidFill>
                <a:latin typeface="+mn-lt"/>
                <a:ea typeface="+mn-ea"/>
                <a:cs typeface="+mn-cs"/>
                <a:sym typeface="Arial"/>
              </a:defRPr>
            </a:pPr>
            <a:r>
              <a:t>An inability to learn that cannot be explained by intellectual, sensory, or health factors </a:t>
            </a:r>
            <a:endParaRPr i="1"/>
          </a:p>
        </p:txBody>
      </p:sp>
      <p:sp>
        <p:nvSpPr>
          <p:cNvPr id="251" name="An inability to build or maintaining satisfactory interpersonal relationships with peers and teachers’…"/>
          <p:cNvSpPr txBox="1"/>
          <p:nvPr/>
        </p:nvSpPr>
        <p:spPr>
          <a:xfrm>
            <a:off x="4694237" y="2743200"/>
            <a:ext cx="3946527" cy="3418787"/>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buClr>
                <a:srgbClr val="76B749"/>
              </a:buClr>
              <a:buSzPct val="60000"/>
              <a:buChar char="■"/>
              <a:defRPr sz="2000">
                <a:solidFill>
                  <a:srgbClr val="2B3E3C"/>
                </a:solidFill>
                <a:latin typeface="+mn-lt"/>
                <a:ea typeface="+mn-ea"/>
                <a:cs typeface="+mn-cs"/>
                <a:sym typeface="Arial"/>
              </a:defRPr>
            </a:pPr>
            <a:r>
              <a:t>An inability to build or maintaining satisfactory interpersonal relationships with peers and teachers’</a:t>
            </a:r>
          </a:p>
          <a:p>
            <a:pPr marL="342900" indent="-342900" defTabSz="457200">
              <a:spcBef>
                <a:spcPts val="400"/>
              </a:spcBef>
              <a:buClr>
                <a:srgbClr val="76B749"/>
              </a:buClr>
              <a:buSzPct val="60000"/>
              <a:buChar char="■"/>
              <a:defRPr sz="2000">
                <a:solidFill>
                  <a:srgbClr val="2B3E3C"/>
                </a:solidFill>
                <a:latin typeface="+mn-lt"/>
                <a:ea typeface="+mn-ea"/>
                <a:cs typeface="+mn-cs"/>
                <a:sym typeface="Arial"/>
              </a:defRPr>
            </a:pPr>
            <a:r>
              <a:t>Inappropriate types of behavior or feelings under normal circumstances</a:t>
            </a:r>
            <a:endParaRPr>
              <a:solidFill>
                <a:srgbClr val="76B749"/>
              </a:solidFill>
            </a:endParaRPr>
          </a:p>
          <a:p>
            <a:pPr lvl="4" marL="228600" indent="7162800" algn="r" defTabSz="457200">
              <a:spcBef>
                <a:spcPts val="400"/>
              </a:spcBef>
              <a:defRPr sz="2000">
                <a:latin typeface="+mn-lt"/>
                <a:ea typeface="+mn-ea"/>
                <a:cs typeface="+mn-cs"/>
                <a:sym typeface="Arial"/>
              </a:defRPr>
            </a:pPr>
            <a:r>
              <a:t>IDEA</a:t>
            </a:r>
          </a:p>
        </p:txBody>
      </p:sp>
      <p:sp>
        <p:nvSpPr>
          <p:cNvPr id="252" name="A condition exhibiting one or more of the following characteristics over a long period of time and to a marked degree that adversely affects a child’s educational performance:"/>
          <p:cNvSpPr txBox="1"/>
          <p:nvPr/>
        </p:nvSpPr>
        <p:spPr>
          <a:xfrm>
            <a:off x="655637" y="1600200"/>
            <a:ext cx="7985126" cy="903309"/>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lvl1pPr defTabSz="457200">
              <a:lnSpc>
                <a:spcPct val="90000"/>
              </a:lnSpc>
              <a:spcBef>
                <a:spcPts val="400"/>
              </a:spcBef>
              <a:defRPr sz="2000">
                <a:latin typeface="+mn-lt"/>
                <a:ea typeface="+mn-ea"/>
                <a:cs typeface="+mn-cs"/>
                <a:sym typeface="Arial"/>
              </a:defRPr>
            </a:lvl1pPr>
          </a:lstStyle>
          <a:p>
            <a:pPr/>
            <a:r>
              <a:t>A condition exhibiting one or more of the following characteristics over a long period of time and to a marked degree that adversely affects a child’s educational performance:</a:t>
            </a:r>
          </a:p>
        </p:txBody>
      </p:sp>
      <p:sp>
        <p:nvSpPr>
          <p:cNvPr id="253" name="Line"/>
          <p:cNvSpPr/>
          <p:nvPr/>
        </p:nvSpPr>
        <p:spPr>
          <a:xfrm>
            <a:off x="762000" y="1371600"/>
            <a:ext cx="7924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250">
                                            <p:bg/>
                                          </p:spTgt>
                                        </p:tgtEl>
                                        <p:attrNameLst>
                                          <p:attrName>style.visibility</p:attrName>
                                        </p:attrNameLst>
                                      </p:cBhvr>
                                      <p:to>
                                        <p:strVal val="visible"/>
                                      </p:to>
                                    </p:set>
                                    <p:anim calcmode="lin" valueType="num">
                                      <p:cBhvr>
                                        <p:cTn id="7" dur="500" fill="hold"/>
                                        <p:tgtEl>
                                          <p:spTgt spid="250">
                                            <p:bg/>
                                          </p:spTgt>
                                        </p:tgtEl>
                                        <p:attrNameLst>
                                          <p:attrName>ppt_x</p:attrName>
                                        </p:attrNameLst>
                                      </p:cBhvr>
                                      <p:tavLst>
                                        <p:tav tm="0">
                                          <p:val>
                                            <p:strVal val="0-#ppt_w/2"/>
                                          </p:val>
                                        </p:tav>
                                        <p:tav tm="100000">
                                          <p:val>
                                            <p:strVal val="#ppt_x"/>
                                          </p:val>
                                        </p:tav>
                                      </p:tavLst>
                                    </p:anim>
                                    <p:anim calcmode="lin" valueType="num">
                                      <p:cBhvr>
                                        <p:cTn id="8" dur="500" fill="hold"/>
                                        <p:tgtEl>
                                          <p:spTgt spid="250">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250">
                                            <p:txEl>
                                              <p:pRg st="0" end="0"/>
                                            </p:txEl>
                                          </p:spTgt>
                                        </p:tgtEl>
                                        <p:attrNameLst>
                                          <p:attrName>style.visibility</p:attrName>
                                        </p:attrNameLst>
                                      </p:cBhvr>
                                      <p:to>
                                        <p:strVal val="visible"/>
                                      </p:to>
                                    </p:set>
                                    <p:anim calcmode="lin" valueType="num">
                                      <p:cBhvr>
                                        <p:cTn id="11" dur="500" fill="hold"/>
                                        <p:tgtEl>
                                          <p:spTgt spid="250">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2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8" presetID="2" grpId="1" fill="hold">
                                  <p:stCondLst>
                                    <p:cond delay="0"/>
                                  </p:stCondLst>
                                  <p:iterate type="el" backwards="0">
                                    <p:tmAbs val="0"/>
                                  </p:iterate>
                                  <p:childTnLst>
                                    <p:set>
                                      <p:cBhvr>
                                        <p:cTn id="16" fill="hold"/>
                                        <p:tgtEl>
                                          <p:spTgt spid="250">
                                            <p:txEl>
                                              <p:pRg st="1" end="1"/>
                                            </p:txEl>
                                          </p:spTgt>
                                        </p:tgtEl>
                                        <p:attrNameLst>
                                          <p:attrName>style.visibility</p:attrName>
                                        </p:attrNameLst>
                                      </p:cBhvr>
                                      <p:to>
                                        <p:strVal val="visible"/>
                                      </p:to>
                                    </p:set>
                                    <p:anim calcmode="lin" valueType="num">
                                      <p:cBhvr>
                                        <p:cTn id="17" dur="500" fill="hold"/>
                                        <p:tgtEl>
                                          <p:spTgt spid="250">
                                            <p:txEl>
                                              <p:pRg st="1" end="1"/>
                                            </p:txEl>
                                          </p:spTgt>
                                        </p:tgtEl>
                                        <p:attrNameLst>
                                          <p:attrName>ppt_x</p:attrName>
                                        </p:attrNameLst>
                                      </p:cBhvr>
                                      <p:tavLst>
                                        <p:tav tm="0">
                                          <p:val>
                                            <p:strVal val="0-#ppt_w/2"/>
                                          </p:val>
                                        </p:tav>
                                        <p:tav tm="100000">
                                          <p:val>
                                            <p:strVal val="#ppt_x"/>
                                          </p:val>
                                        </p:tav>
                                      </p:tavLst>
                                    </p:anim>
                                    <p:anim calcmode="lin" valueType="num">
                                      <p:cBhvr>
                                        <p:cTn id="18" dur="500" fill="hold"/>
                                        <p:tgtEl>
                                          <p:spTgt spid="2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8" presetID="2" grpId="1" fill="hold">
                                  <p:stCondLst>
                                    <p:cond delay="0"/>
                                  </p:stCondLst>
                                  <p:iterate type="el" backwards="0">
                                    <p:tmAbs val="0"/>
                                  </p:iterate>
                                  <p:childTnLst>
                                    <p:set>
                                      <p:cBhvr>
                                        <p:cTn id="22" fill="hold"/>
                                        <p:tgtEl>
                                          <p:spTgt spid="250">
                                            <p:txEl>
                                              <p:pRg st="2" end="2"/>
                                            </p:txEl>
                                          </p:spTgt>
                                        </p:tgtEl>
                                        <p:attrNameLst>
                                          <p:attrName>style.visibility</p:attrName>
                                        </p:attrNameLst>
                                      </p:cBhvr>
                                      <p:to>
                                        <p:strVal val="visible"/>
                                      </p:to>
                                    </p:set>
                                    <p:anim calcmode="lin" valueType="num">
                                      <p:cBhvr>
                                        <p:cTn id="23" dur="500" fill="hold"/>
                                        <p:tgtEl>
                                          <p:spTgt spid="250">
                                            <p:txEl>
                                              <p:pRg st="2" end="2"/>
                                            </p:txEl>
                                          </p:spTgt>
                                        </p:tgtEl>
                                        <p:attrNameLst>
                                          <p:attrName>ppt_x</p:attrName>
                                        </p:attrNameLst>
                                      </p:cBhvr>
                                      <p:tavLst>
                                        <p:tav tm="0">
                                          <p:val>
                                            <p:strVal val="0-#ppt_w/2"/>
                                          </p:val>
                                        </p:tav>
                                        <p:tav tm="100000">
                                          <p:val>
                                            <p:strVal val="#ppt_x"/>
                                          </p:val>
                                        </p:tav>
                                      </p:tavLst>
                                    </p:anim>
                                    <p:anim calcmode="lin" valueType="num">
                                      <p:cBhvr>
                                        <p:cTn id="24" dur="500" fill="hold"/>
                                        <p:tgtEl>
                                          <p:spTgt spid="25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2" presetID="2" grpId="2" fill="hold">
                                  <p:stCondLst>
                                    <p:cond delay="0"/>
                                  </p:stCondLst>
                                  <p:iterate type="el" backwards="0">
                                    <p:tmAbs val="0"/>
                                  </p:iterate>
                                  <p:childTnLst>
                                    <p:set>
                                      <p:cBhvr>
                                        <p:cTn id="28" fill="hold"/>
                                        <p:tgtEl>
                                          <p:spTgt spid="251">
                                            <p:bg/>
                                          </p:spTgt>
                                        </p:tgtEl>
                                        <p:attrNameLst>
                                          <p:attrName>style.visibility</p:attrName>
                                        </p:attrNameLst>
                                      </p:cBhvr>
                                      <p:to>
                                        <p:strVal val="visible"/>
                                      </p:to>
                                    </p:set>
                                    <p:anim calcmode="lin" valueType="num">
                                      <p:cBhvr>
                                        <p:cTn id="29" dur="500" fill="hold"/>
                                        <p:tgtEl>
                                          <p:spTgt spid="251">
                                            <p:bg/>
                                          </p:spTgt>
                                        </p:tgtEl>
                                        <p:attrNameLst>
                                          <p:attrName>ppt_x</p:attrName>
                                        </p:attrNameLst>
                                      </p:cBhvr>
                                      <p:tavLst>
                                        <p:tav tm="0">
                                          <p:val>
                                            <p:strVal val="1+#ppt_w/2"/>
                                          </p:val>
                                        </p:tav>
                                        <p:tav tm="100000">
                                          <p:val>
                                            <p:strVal val="#ppt_x"/>
                                          </p:val>
                                        </p:tav>
                                      </p:tavLst>
                                    </p:anim>
                                    <p:anim calcmode="lin" valueType="num">
                                      <p:cBhvr>
                                        <p:cTn id="30" dur="500" fill="hold"/>
                                        <p:tgtEl>
                                          <p:spTgt spid="251">
                                            <p:bg/>
                                          </p:spTgt>
                                        </p:tgtEl>
                                        <p:attrNameLst>
                                          <p:attrName>ppt_y</p:attrName>
                                        </p:attrNameLst>
                                      </p:cBhvr>
                                      <p:tavLst>
                                        <p:tav tm="0">
                                          <p:val>
                                            <p:strVal val="#ppt_y"/>
                                          </p:val>
                                        </p:tav>
                                        <p:tav tm="100000">
                                          <p:val>
                                            <p:strVal val="#ppt_y"/>
                                          </p:val>
                                        </p:tav>
                                      </p:tavLst>
                                    </p:anim>
                                  </p:childTnLst>
                                </p:cTn>
                              </p:par>
                              <p:par>
                                <p:cTn id="31" presetClass="entr" nodeType="withEffect" presetSubtype="2" presetID="2" grpId="2" fill="hold">
                                  <p:stCondLst>
                                    <p:cond delay="0"/>
                                  </p:stCondLst>
                                  <p:iterate type="el" backwards="0">
                                    <p:tmAbs val="0"/>
                                  </p:iterate>
                                  <p:childTnLst>
                                    <p:set>
                                      <p:cBhvr>
                                        <p:cTn id="32" fill="hold"/>
                                        <p:tgtEl>
                                          <p:spTgt spid="251">
                                            <p:txEl>
                                              <p:pRg st="0" end="0"/>
                                            </p:txEl>
                                          </p:spTgt>
                                        </p:tgtEl>
                                        <p:attrNameLst>
                                          <p:attrName>style.visibility</p:attrName>
                                        </p:attrNameLst>
                                      </p:cBhvr>
                                      <p:to>
                                        <p:strVal val="visible"/>
                                      </p:to>
                                    </p:set>
                                    <p:anim calcmode="lin" valueType="num">
                                      <p:cBhvr>
                                        <p:cTn id="33" dur="500" fill="hold"/>
                                        <p:tgtEl>
                                          <p:spTgt spid="251">
                                            <p:txEl>
                                              <p:pRg st="0" end="0"/>
                                            </p:txEl>
                                          </p:spTgt>
                                        </p:tgtEl>
                                        <p:attrNameLst>
                                          <p:attrName>ppt_x</p:attrName>
                                        </p:attrNameLst>
                                      </p:cBhvr>
                                      <p:tavLst>
                                        <p:tav tm="0">
                                          <p:val>
                                            <p:strVal val="1+#ppt_w/2"/>
                                          </p:val>
                                        </p:tav>
                                        <p:tav tm="100000">
                                          <p:val>
                                            <p:strVal val="#ppt_x"/>
                                          </p:val>
                                        </p:tav>
                                      </p:tavLst>
                                    </p:anim>
                                    <p:anim calcmode="lin" valueType="num">
                                      <p:cBhvr>
                                        <p:cTn id="34" dur="500" fill="hold"/>
                                        <p:tgtEl>
                                          <p:spTgt spid="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2" presetID="2" grpId="2" fill="hold">
                                  <p:stCondLst>
                                    <p:cond delay="0"/>
                                  </p:stCondLst>
                                  <p:iterate type="el" backwards="0">
                                    <p:tmAbs val="0"/>
                                  </p:iterate>
                                  <p:childTnLst>
                                    <p:set>
                                      <p:cBhvr>
                                        <p:cTn id="38" fill="hold"/>
                                        <p:tgtEl>
                                          <p:spTgt spid="251">
                                            <p:txEl>
                                              <p:pRg st="1" end="1"/>
                                            </p:txEl>
                                          </p:spTgt>
                                        </p:tgtEl>
                                        <p:attrNameLst>
                                          <p:attrName>style.visibility</p:attrName>
                                        </p:attrNameLst>
                                      </p:cBhvr>
                                      <p:to>
                                        <p:strVal val="visible"/>
                                      </p:to>
                                    </p:set>
                                    <p:anim calcmode="lin" valueType="num">
                                      <p:cBhvr>
                                        <p:cTn id="39" dur="500" fill="hold"/>
                                        <p:tgtEl>
                                          <p:spTgt spid="251">
                                            <p:txEl>
                                              <p:pRg st="1" end="1"/>
                                            </p:txEl>
                                          </p:spTgt>
                                        </p:tgtEl>
                                        <p:attrNameLst>
                                          <p:attrName>ppt_x</p:attrName>
                                        </p:attrNameLst>
                                      </p:cBhvr>
                                      <p:tavLst>
                                        <p:tav tm="0">
                                          <p:val>
                                            <p:strVal val="1+#ppt_w/2"/>
                                          </p:val>
                                        </p:tav>
                                        <p:tav tm="100000">
                                          <p:val>
                                            <p:strVal val="#ppt_x"/>
                                          </p:val>
                                        </p:tav>
                                      </p:tavLst>
                                    </p:anim>
                                    <p:anim calcmode="lin" valueType="num">
                                      <p:cBhvr>
                                        <p:cTn id="40" dur="500" fill="hold"/>
                                        <p:tgtEl>
                                          <p:spTgt spid="251">
                                            <p:txEl>
                                              <p:pRg st="1" end="1"/>
                                            </p:txEl>
                                          </p:spTgt>
                                        </p:tgtEl>
                                        <p:attrNameLst>
                                          <p:attrName>ppt_y</p:attrName>
                                        </p:attrNameLst>
                                      </p:cBhvr>
                                      <p:tavLst>
                                        <p:tav tm="0">
                                          <p:val>
                                            <p:strVal val="#ppt_y"/>
                                          </p:val>
                                        </p:tav>
                                        <p:tav tm="100000">
                                          <p:val>
                                            <p:strVal val="#ppt_y"/>
                                          </p:val>
                                        </p:tav>
                                      </p:tavLst>
                                    </p:anim>
                                  </p:childTnLst>
                                </p:cTn>
                              </p:par>
                            </p:childTnLst>
                          </p:cTn>
                        </p:par>
                        <p:par>
                          <p:cTn id="41" fill="hold">
                            <p:stCondLst>
                              <p:cond delay="500"/>
                            </p:stCondLst>
                            <p:childTnLst>
                              <p:par>
                                <p:cTn id="42" presetClass="entr" nodeType="afterEffect" presetSubtype="2" presetID="2" grpId="2" fill="hold">
                                  <p:stCondLst>
                                    <p:cond delay="0"/>
                                  </p:stCondLst>
                                  <p:iterate type="el" backwards="0">
                                    <p:tmAbs val="0"/>
                                  </p:iterate>
                                  <p:childTnLst>
                                    <p:set>
                                      <p:cBhvr>
                                        <p:cTn id="43" fill="hold"/>
                                        <p:tgtEl>
                                          <p:spTgt spid="251">
                                            <p:txEl>
                                              <p:pRg st="2" end="2"/>
                                            </p:txEl>
                                          </p:spTgt>
                                        </p:tgtEl>
                                        <p:attrNameLst>
                                          <p:attrName>style.visibility</p:attrName>
                                        </p:attrNameLst>
                                      </p:cBhvr>
                                      <p:to>
                                        <p:strVal val="visible"/>
                                      </p:to>
                                    </p:set>
                                    <p:anim calcmode="lin" valueType="num">
                                      <p:cBhvr>
                                        <p:cTn id="44" dur="500" fill="hold"/>
                                        <p:tgtEl>
                                          <p:spTgt spid="251">
                                            <p:txEl>
                                              <p:pRg st="2" end="2"/>
                                            </p:txEl>
                                          </p:spTgt>
                                        </p:tgtEl>
                                        <p:attrNameLst>
                                          <p:attrName>ppt_x</p:attrName>
                                        </p:attrNameLst>
                                      </p:cBhvr>
                                      <p:tavLst>
                                        <p:tav tm="0">
                                          <p:val>
                                            <p:strVal val="1+#ppt_w/2"/>
                                          </p:val>
                                        </p:tav>
                                        <p:tav tm="100000">
                                          <p:val>
                                            <p:strVal val="#ppt_x"/>
                                          </p:val>
                                        </p:tav>
                                      </p:tavLst>
                                    </p:anim>
                                    <p:anim calcmode="lin" valueType="num">
                                      <p:cBhvr>
                                        <p:cTn id="45" dur="500" fill="hold"/>
                                        <p:tgtEl>
                                          <p:spTgt spid="2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Class="entr" nodeType="clickEffect" presetSubtype="9" presetID="2" grpId="3" fill="hold">
                                  <p:stCondLst>
                                    <p:cond delay="0"/>
                                  </p:stCondLst>
                                  <p:iterate type="el" backwards="0">
                                    <p:tmAbs val="0"/>
                                  </p:iterate>
                                  <p:childTnLst>
                                    <p:set>
                                      <p:cBhvr>
                                        <p:cTn id="49" fill="hold"/>
                                        <p:tgtEl>
                                          <p:spTgt spid="252"/>
                                        </p:tgtEl>
                                        <p:attrNameLst>
                                          <p:attrName>style.visibility</p:attrName>
                                        </p:attrNameLst>
                                      </p:cBhvr>
                                      <p:to>
                                        <p:strVal val="visible"/>
                                      </p:to>
                                    </p:set>
                                    <p:anim calcmode="lin" valueType="num">
                                      <p:cBhvr>
                                        <p:cTn id="50" dur="500" fill="hold"/>
                                        <p:tgtEl>
                                          <p:spTgt spid="252"/>
                                        </p:tgtEl>
                                        <p:attrNameLst>
                                          <p:attrName>ppt_x</p:attrName>
                                        </p:attrNameLst>
                                      </p:cBhvr>
                                      <p:tavLst>
                                        <p:tav tm="0">
                                          <p:val>
                                            <p:strVal val="0-#ppt_w/2"/>
                                          </p:val>
                                        </p:tav>
                                        <p:tav tm="100000">
                                          <p:val>
                                            <p:strVal val="#ppt_x"/>
                                          </p:val>
                                        </p:tav>
                                      </p:tavLst>
                                    </p:anim>
                                    <p:anim calcmode="lin" valueType="num">
                                      <p:cBhvr>
                                        <p:cTn id="51" dur="500" fill="hold"/>
                                        <p:tgtEl>
                                          <p:spTgt spid="252"/>
                                        </p:tgtEl>
                                        <p:attrNameLst>
                                          <p:attrName>ppt_y</p:attrName>
                                        </p:attrNameLst>
                                      </p:cBhvr>
                                      <p:tavLst>
                                        <p:tav tm="0">
                                          <p:val>
                                            <p:strVal val="0-#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Class="entr" nodeType="clickEffect" presetSubtype="8" presetID="2" grpId="1" fill="hold">
                                  <p:stCondLst>
                                    <p:cond delay="0"/>
                                  </p:stCondLst>
                                  <p:iterate type="el" backwards="0">
                                    <p:tmAbs val="0"/>
                                  </p:iterate>
                                  <p:childTnLst>
                                    <p:set>
                                      <p:cBhvr>
                                        <p:cTn id="55" fill="hold"/>
                                        <p:tgtEl>
                                          <p:spTgt spid="250">
                                            <p:txEl>
                                              <p:pRg st="3" end="3"/>
                                            </p:txEl>
                                          </p:spTgt>
                                        </p:tgtEl>
                                        <p:attrNameLst>
                                          <p:attrName>style.visibility</p:attrName>
                                        </p:attrNameLst>
                                      </p:cBhvr>
                                      <p:to>
                                        <p:strVal val="visible"/>
                                      </p:to>
                                    </p:set>
                                    <p:anim calcmode="lin" valueType="num">
                                      <p:cBhvr>
                                        <p:cTn id="56" dur="500" fill="hold"/>
                                        <p:tgtEl>
                                          <p:spTgt spid="250">
                                            <p:txEl>
                                              <p:pRg st="3" end="3"/>
                                            </p:txEl>
                                          </p:spTgt>
                                        </p:tgtEl>
                                        <p:attrNameLst>
                                          <p:attrName>ppt_x</p:attrName>
                                        </p:attrNameLst>
                                      </p:cBhvr>
                                      <p:tavLst>
                                        <p:tav tm="0">
                                          <p:val>
                                            <p:strVal val="0-#ppt_w/2"/>
                                          </p:val>
                                        </p:tav>
                                        <p:tav tm="100000">
                                          <p:val>
                                            <p:strVal val="#ppt_x"/>
                                          </p:val>
                                        </p:tav>
                                      </p:tavLst>
                                    </p:anim>
                                    <p:anim calcmode="lin" valueType="num">
                                      <p:cBhvr>
                                        <p:cTn id="57" dur="500" fill="hold"/>
                                        <p:tgtEl>
                                          <p:spTgt spid="25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52" grpId="3"/>
      <p:bldP build="p" bldLvl="5" animBg="1" rev="0" advAuto="0" spid="250" grpId="1"/>
      <p:bldP build="p" bldLvl="5" animBg="1" rev="0" advAuto="0" spid="251" grpId="2"/>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 name="Sights to See…"/>
          <p:cNvSpPr txBox="1"/>
          <p:nvPr/>
        </p:nvSpPr>
        <p:spPr>
          <a:xfrm>
            <a:off x="1411431" y="457200"/>
            <a:ext cx="6860888" cy="892607"/>
          </a:xfrm>
          <a:prstGeom prst="rect">
            <a:avLst/>
          </a:prstGeom>
          <a:solidFill>
            <a:srgbClr val="FFDD9E"/>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2800">
                <a:latin typeface="+mn-lt"/>
                <a:ea typeface="+mn-ea"/>
                <a:cs typeface="+mn-cs"/>
                <a:sym typeface="Arial"/>
              </a:defRPr>
            </a:pPr>
            <a:r>
              <a:t>Sights to See</a:t>
            </a:r>
          </a:p>
          <a:p>
            <a:pPr algn="ctr" defTabSz="457200">
              <a:defRPr b="1" i="1" sz="2800">
                <a:latin typeface="+mn-lt"/>
                <a:ea typeface="+mn-ea"/>
                <a:cs typeface="+mn-cs"/>
                <a:sym typeface="Arial"/>
              </a:defRPr>
            </a:pPr>
            <a:r>
              <a:t>Peanut Butter and Micah in High School</a:t>
            </a:r>
          </a:p>
        </p:txBody>
      </p:sp>
      <p:sp>
        <p:nvSpPr>
          <p:cNvPr id="44" name="Peanut Butter and Jelly Lesson…"/>
          <p:cNvSpPr txBox="1"/>
          <p:nvPr/>
        </p:nvSpPr>
        <p:spPr>
          <a:xfrm>
            <a:off x="3220132" y="1758766"/>
            <a:ext cx="3642361" cy="27509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sz="1800">
                <a:latin typeface="+mn-lt"/>
                <a:ea typeface="+mn-ea"/>
                <a:cs typeface="+mn-cs"/>
                <a:sym typeface="Arial"/>
              </a:defRPr>
            </a:pPr>
            <a:r>
              <a:t>Peanut Butter and Jelly Lesson</a:t>
            </a:r>
          </a:p>
          <a:p>
            <a:pPr defTabSz="457200">
              <a:defRPr sz="1800">
                <a:latin typeface="+mn-lt"/>
                <a:ea typeface="+mn-ea"/>
                <a:cs typeface="+mn-cs"/>
                <a:sym typeface="Arial"/>
              </a:defRPr>
            </a:pPr>
            <a:r>
              <a:t>crede.berkeley.edu/research/crede/products/multimedia/pbj.html</a:t>
            </a:r>
          </a:p>
          <a:p>
            <a:pPr defTabSz="457200">
              <a:defRPr sz="1800">
                <a:latin typeface="+mn-lt"/>
                <a:ea typeface="+mn-ea"/>
                <a:cs typeface="+mn-cs"/>
                <a:sym typeface="Arial"/>
              </a:defRPr>
            </a:pPr>
          </a:p>
          <a:p>
            <a:pPr defTabSz="457200">
              <a:defRPr b="1" sz="1800">
                <a:latin typeface="+mn-lt"/>
                <a:ea typeface="+mn-ea"/>
                <a:cs typeface="+mn-cs"/>
                <a:sym typeface="Arial"/>
              </a:defRPr>
            </a:pPr>
            <a:r>
              <a:t>Micah: Senior Year in High School </a:t>
            </a:r>
          </a:p>
          <a:p>
            <a:pPr defTabSz="457200">
              <a:defRPr sz="1800" u="sng">
                <a:solidFill>
                  <a:srgbClr val="0000FF"/>
                </a:solidFill>
                <a:latin typeface="+mn-lt"/>
                <a:ea typeface="+mn-ea"/>
                <a:cs typeface="+mn-cs"/>
                <a:sym typeface="Arial"/>
              </a:defRPr>
            </a:pPr>
            <a:r>
              <a:rPr>
                <a:solidFill>
                  <a:srgbClr val="C481CF"/>
                </a:solidFill>
                <a:uFill>
                  <a:solidFill>
                    <a:srgbClr val="C481CF"/>
                  </a:solidFill>
                </a:uFill>
                <a:hlinkClick r:id="rId2" invalidUrl="" action="" tgtFrame="" tooltip="" history="1" highlightClick="0" endSnd="0"/>
              </a:rPr>
              <a:t>www.</a:t>
            </a:r>
            <a:r>
              <a:rPr>
                <a:solidFill>
                  <a:srgbClr val="C481CF"/>
                </a:solidFill>
                <a:uFill>
                  <a:solidFill>
                    <a:srgbClr val="C481CF"/>
                  </a:solidFill>
                </a:uFill>
                <a:hlinkClick r:id="rId2" invalidUrl="" action="" tgtFrame="" tooltip="" history="1" highlightClick="0" endSnd="0"/>
              </a:rPr>
              <a:t>wholeschooling</a:t>
            </a:r>
            <a:r>
              <a:rPr>
                <a:solidFill>
                  <a:srgbClr val="C481CF"/>
                </a:solidFill>
                <a:uFill>
                  <a:solidFill>
                    <a:srgbClr val="C481CF"/>
                  </a:solidFill>
                </a:uFill>
                <a:hlinkClick r:id="rId2" invalidUrl="" action="" tgtFrame="" tooltip="" history="1" highlightClick="0" endSnd="0"/>
              </a:rPr>
              <a:t>.net/WS/Video/Micah.html</a:t>
            </a:r>
          </a:p>
          <a:p>
            <a:pPr defTabSz="457200">
              <a:defRPr sz="1800">
                <a:latin typeface="+mn-lt"/>
                <a:ea typeface="+mn-ea"/>
                <a:cs typeface="+mn-cs"/>
                <a:sym typeface="Arial"/>
              </a:defRPr>
            </a:pP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58" name="Group"/>
          <p:cNvGrpSpPr/>
          <p:nvPr/>
        </p:nvGrpSpPr>
        <p:grpSpPr>
          <a:xfrm>
            <a:off x="685800" y="381000"/>
            <a:ext cx="7793038" cy="609601"/>
            <a:chOff x="0" y="0"/>
            <a:chExt cx="7793037" cy="609600"/>
          </a:xfrm>
        </p:grpSpPr>
        <p:sp>
          <p:nvSpPr>
            <p:cNvPr id="256" name="Rectangle"/>
            <p:cNvSpPr/>
            <p:nvPr/>
          </p:nvSpPr>
          <p:spPr>
            <a:xfrm>
              <a:off x="0" y="0"/>
              <a:ext cx="7793038" cy="609600"/>
            </a:xfrm>
            <a:prstGeom prst="rect">
              <a:avLst/>
            </a:prstGeom>
            <a:solidFill>
              <a:srgbClr val="B7C8FF"/>
            </a:solidFill>
            <a:ln w="12700" cap="flat">
              <a:noFill/>
              <a:miter lim="400000"/>
            </a:ln>
            <a:effectLst/>
          </p:spPr>
          <p:txBody>
            <a:bodyPr wrap="square" lIns="45719" tIns="45719" rIns="45719" bIns="45719" numCol="1" anchor="b">
              <a:noAutofit/>
            </a:bodyPr>
            <a:lstStyle/>
            <a:p>
              <a:pPr defTabSz="457200">
                <a:defRPr b="1" sz="3200">
                  <a:latin typeface="+mn-lt"/>
                  <a:ea typeface="+mn-ea"/>
                  <a:cs typeface="+mn-cs"/>
                  <a:sym typeface="Arial"/>
                </a:defRPr>
              </a:pPr>
            </a:p>
          </p:txBody>
        </p:sp>
        <p:sp>
          <p:nvSpPr>
            <p:cNvPr id="257" name="Types of Emotional Disorders"/>
            <p:cNvSpPr txBox="1"/>
            <p:nvPr/>
          </p:nvSpPr>
          <p:spPr>
            <a:xfrm>
              <a:off x="46037" y="60919"/>
              <a:ext cx="7700964" cy="54868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lvl1pPr defTabSz="457200">
                <a:defRPr b="1" sz="3200">
                  <a:latin typeface="+mn-lt"/>
                  <a:ea typeface="+mn-ea"/>
                  <a:cs typeface="+mn-cs"/>
                  <a:sym typeface="Arial"/>
                </a:defRPr>
              </a:lvl1pPr>
            </a:lstStyle>
            <a:p>
              <a:pPr/>
              <a:r>
                <a:t>Types of Emotional Disorders</a:t>
              </a:r>
            </a:p>
          </p:txBody>
        </p:sp>
      </p:grpSp>
      <p:sp>
        <p:nvSpPr>
          <p:cNvPr id="259" name="EXTERNALIZING DISORDERS…"/>
          <p:cNvSpPr txBox="1"/>
          <p:nvPr/>
        </p:nvSpPr>
        <p:spPr>
          <a:xfrm>
            <a:off x="655637" y="1752600"/>
            <a:ext cx="4130677" cy="2256199"/>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EXTERNALIZING DISORDERS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Attention deficit/hyperactivity disorder (ADHD)</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Oppositional defiance disorder (ODD)</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Conduct disorder</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Pervasive developmental disorders (PDD)</a:t>
            </a:r>
          </a:p>
        </p:txBody>
      </p:sp>
      <p:sp>
        <p:nvSpPr>
          <p:cNvPr id="260" name="INTERNALIZING DISORDERS…"/>
          <p:cNvSpPr txBox="1"/>
          <p:nvPr/>
        </p:nvSpPr>
        <p:spPr>
          <a:xfrm>
            <a:off x="4802187" y="1781175"/>
            <a:ext cx="3717927" cy="2551841"/>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INTERNALIZING DISORDERS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Substance abuse</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Feeding and eating disorders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Anxiety and social withdrawal</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Depression</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Schizophrenia and psychosis</a:t>
            </a:r>
          </a:p>
        </p:txBody>
      </p:sp>
      <p:sp>
        <p:nvSpPr>
          <p:cNvPr id="261" name="Line"/>
          <p:cNvSpPr/>
          <p:nvPr/>
        </p:nvSpPr>
        <p:spPr>
          <a:xfrm>
            <a:off x="838200" y="1219200"/>
            <a:ext cx="7467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59">
                                            <p:bg/>
                                          </p:spTgt>
                                        </p:tgtEl>
                                        <p:attrNameLst>
                                          <p:attrName>style.visibility</p:attrName>
                                        </p:attrNameLst>
                                      </p:cBhvr>
                                      <p:to>
                                        <p:strVal val="visible"/>
                                      </p:to>
                                    </p:set>
                                    <p:anim calcmode="lin" valueType="num">
                                      <p:cBhvr>
                                        <p:cTn id="7" dur="500" fill="hold"/>
                                        <p:tgtEl>
                                          <p:spTgt spid="259">
                                            <p:bg/>
                                          </p:spTgt>
                                        </p:tgtEl>
                                        <p:attrNameLst>
                                          <p:attrName>ppt_x</p:attrName>
                                        </p:attrNameLst>
                                      </p:cBhvr>
                                      <p:tavLst>
                                        <p:tav tm="0">
                                          <p:val>
                                            <p:strVal val="#ppt_x"/>
                                          </p:val>
                                        </p:tav>
                                        <p:tav tm="100000">
                                          <p:val>
                                            <p:strVal val="#ppt_x"/>
                                          </p:val>
                                        </p:tav>
                                      </p:tavLst>
                                    </p:anim>
                                    <p:anim calcmode="lin" valueType="num">
                                      <p:cBhvr>
                                        <p:cTn id="8" dur="500" fill="hold"/>
                                        <p:tgtEl>
                                          <p:spTgt spid="25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59">
                                            <p:txEl>
                                              <p:pRg st="0" end="0"/>
                                            </p:txEl>
                                          </p:spTgt>
                                        </p:tgtEl>
                                        <p:attrNameLst>
                                          <p:attrName>style.visibility</p:attrName>
                                        </p:attrNameLst>
                                      </p:cBhvr>
                                      <p:to>
                                        <p:strVal val="visible"/>
                                      </p:to>
                                    </p:set>
                                    <p:anim calcmode="lin" valueType="num">
                                      <p:cBhvr>
                                        <p:cTn id="11" dur="500" fill="hold"/>
                                        <p:tgtEl>
                                          <p:spTgt spid="25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59">
                                            <p:txEl>
                                              <p:pRg st="1" end="1"/>
                                            </p:txEl>
                                          </p:spTgt>
                                        </p:tgtEl>
                                        <p:attrNameLst>
                                          <p:attrName>style.visibility</p:attrName>
                                        </p:attrNameLst>
                                      </p:cBhvr>
                                      <p:to>
                                        <p:strVal val="visible"/>
                                      </p:to>
                                    </p:set>
                                    <p:anim calcmode="lin" valueType="num">
                                      <p:cBhvr>
                                        <p:cTn id="17" dur="500" fill="hold"/>
                                        <p:tgtEl>
                                          <p:spTgt spid="25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59">
                                            <p:txEl>
                                              <p:pRg st="2" end="2"/>
                                            </p:txEl>
                                          </p:spTgt>
                                        </p:tgtEl>
                                        <p:attrNameLst>
                                          <p:attrName>style.visibility</p:attrName>
                                        </p:attrNameLst>
                                      </p:cBhvr>
                                      <p:to>
                                        <p:strVal val="visible"/>
                                      </p:to>
                                    </p:set>
                                    <p:anim calcmode="lin" valueType="num">
                                      <p:cBhvr>
                                        <p:cTn id="23" dur="500" fill="hold"/>
                                        <p:tgtEl>
                                          <p:spTgt spid="25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59">
                                            <p:txEl>
                                              <p:pRg st="3" end="3"/>
                                            </p:txEl>
                                          </p:spTgt>
                                        </p:tgtEl>
                                        <p:attrNameLst>
                                          <p:attrName>style.visibility</p:attrName>
                                        </p:attrNameLst>
                                      </p:cBhvr>
                                      <p:to>
                                        <p:strVal val="visible"/>
                                      </p:to>
                                    </p:set>
                                    <p:anim calcmode="lin" valueType="num">
                                      <p:cBhvr>
                                        <p:cTn id="29" dur="500" fill="hold"/>
                                        <p:tgtEl>
                                          <p:spTgt spid="25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59">
                                            <p:txEl>
                                              <p:pRg st="4" end="4"/>
                                            </p:txEl>
                                          </p:spTgt>
                                        </p:tgtEl>
                                        <p:attrNameLst>
                                          <p:attrName>style.visibility</p:attrName>
                                        </p:attrNameLst>
                                      </p:cBhvr>
                                      <p:to>
                                        <p:strVal val="visible"/>
                                      </p:to>
                                    </p:set>
                                    <p:anim calcmode="lin" valueType="num">
                                      <p:cBhvr>
                                        <p:cTn id="35" dur="500" fill="hold"/>
                                        <p:tgtEl>
                                          <p:spTgt spid="25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8" presetID="2" grpId="2" fill="hold">
                                  <p:stCondLst>
                                    <p:cond delay="0"/>
                                  </p:stCondLst>
                                  <p:iterate type="el" backwards="0">
                                    <p:tmAbs val="0"/>
                                  </p:iterate>
                                  <p:childTnLst>
                                    <p:set>
                                      <p:cBhvr>
                                        <p:cTn id="40" fill="hold"/>
                                        <p:tgtEl>
                                          <p:spTgt spid="260">
                                            <p:bg/>
                                          </p:spTgt>
                                        </p:tgtEl>
                                        <p:attrNameLst>
                                          <p:attrName>style.visibility</p:attrName>
                                        </p:attrNameLst>
                                      </p:cBhvr>
                                      <p:to>
                                        <p:strVal val="visible"/>
                                      </p:to>
                                    </p:set>
                                    <p:anim calcmode="lin" valueType="num">
                                      <p:cBhvr>
                                        <p:cTn id="41" dur="500" fill="hold"/>
                                        <p:tgtEl>
                                          <p:spTgt spid="260">
                                            <p:bg/>
                                          </p:spTgt>
                                        </p:tgtEl>
                                        <p:attrNameLst>
                                          <p:attrName>ppt_x</p:attrName>
                                        </p:attrNameLst>
                                      </p:cBhvr>
                                      <p:tavLst>
                                        <p:tav tm="0">
                                          <p:val>
                                            <p:strVal val="0-#ppt_w/2"/>
                                          </p:val>
                                        </p:tav>
                                        <p:tav tm="100000">
                                          <p:val>
                                            <p:strVal val="#ppt_x"/>
                                          </p:val>
                                        </p:tav>
                                      </p:tavLst>
                                    </p:anim>
                                    <p:anim calcmode="lin" valueType="num">
                                      <p:cBhvr>
                                        <p:cTn id="42" dur="500" fill="hold"/>
                                        <p:tgtEl>
                                          <p:spTgt spid="260">
                                            <p:bg/>
                                          </p:spTgt>
                                        </p:tgtEl>
                                        <p:attrNameLst>
                                          <p:attrName>ppt_y</p:attrName>
                                        </p:attrNameLst>
                                      </p:cBhvr>
                                      <p:tavLst>
                                        <p:tav tm="0">
                                          <p:val>
                                            <p:strVal val="#ppt_y"/>
                                          </p:val>
                                        </p:tav>
                                        <p:tav tm="100000">
                                          <p:val>
                                            <p:strVal val="#ppt_y"/>
                                          </p:val>
                                        </p:tav>
                                      </p:tavLst>
                                    </p:anim>
                                  </p:childTnLst>
                                </p:cTn>
                              </p:par>
                              <p:par>
                                <p:cTn id="43" presetClass="entr" nodeType="withEffect" presetSubtype="8" presetID="2" grpId="2" fill="hold">
                                  <p:stCondLst>
                                    <p:cond delay="0"/>
                                  </p:stCondLst>
                                  <p:iterate type="el" backwards="0">
                                    <p:tmAbs val="0"/>
                                  </p:iterate>
                                  <p:childTnLst>
                                    <p:set>
                                      <p:cBhvr>
                                        <p:cTn id="44" fill="hold"/>
                                        <p:tgtEl>
                                          <p:spTgt spid="260">
                                            <p:txEl>
                                              <p:pRg st="0" end="0"/>
                                            </p:txEl>
                                          </p:spTgt>
                                        </p:tgtEl>
                                        <p:attrNameLst>
                                          <p:attrName>style.visibility</p:attrName>
                                        </p:attrNameLst>
                                      </p:cBhvr>
                                      <p:to>
                                        <p:strVal val="visible"/>
                                      </p:to>
                                    </p:set>
                                    <p:anim calcmode="lin" valueType="num">
                                      <p:cBhvr>
                                        <p:cTn id="45" dur="500" fill="hold"/>
                                        <p:tgtEl>
                                          <p:spTgt spid="260">
                                            <p:txEl>
                                              <p:pRg st="0" end="0"/>
                                            </p:txEl>
                                          </p:spTgt>
                                        </p:tgtEl>
                                        <p:attrNameLst>
                                          <p:attrName>ppt_x</p:attrName>
                                        </p:attrNameLst>
                                      </p:cBhvr>
                                      <p:tavLst>
                                        <p:tav tm="0">
                                          <p:val>
                                            <p:strVal val="0-#ppt_w/2"/>
                                          </p:val>
                                        </p:tav>
                                        <p:tav tm="100000">
                                          <p:val>
                                            <p:strVal val="#ppt_x"/>
                                          </p:val>
                                        </p:tav>
                                      </p:tavLst>
                                    </p:anim>
                                    <p:anim calcmode="lin" valueType="num">
                                      <p:cBhvr>
                                        <p:cTn id="46" dur="500" fill="hold"/>
                                        <p:tgtEl>
                                          <p:spTgt spid="26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8" presetID="2" grpId="2" fill="hold">
                                  <p:stCondLst>
                                    <p:cond delay="0"/>
                                  </p:stCondLst>
                                  <p:iterate type="el" backwards="0">
                                    <p:tmAbs val="0"/>
                                  </p:iterate>
                                  <p:childTnLst>
                                    <p:set>
                                      <p:cBhvr>
                                        <p:cTn id="50" fill="hold"/>
                                        <p:tgtEl>
                                          <p:spTgt spid="260">
                                            <p:txEl>
                                              <p:pRg st="1" end="1"/>
                                            </p:txEl>
                                          </p:spTgt>
                                        </p:tgtEl>
                                        <p:attrNameLst>
                                          <p:attrName>style.visibility</p:attrName>
                                        </p:attrNameLst>
                                      </p:cBhvr>
                                      <p:to>
                                        <p:strVal val="visible"/>
                                      </p:to>
                                    </p:set>
                                    <p:anim calcmode="lin" valueType="num">
                                      <p:cBhvr>
                                        <p:cTn id="51" dur="500" fill="hold"/>
                                        <p:tgtEl>
                                          <p:spTgt spid="260">
                                            <p:txEl>
                                              <p:pRg st="1" end="1"/>
                                            </p:txEl>
                                          </p:spTgt>
                                        </p:tgtEl>
                                        <p:attrNameLst>
                                          <p:attrName>ppt_x</p:attrName>
                                        </p:attrNameLst>
                                      </p:cBhvr>
                                      <p:tavLst>
                                        <p:tav tm="0">
                                          <p:val>
                                            <p:strVal val="0-#ppt_w/2"/>
                                          </p:val>
                                        </p:tav>
                                        <p:tav tm="100000">
                                          <p:val>
                                            <p:strVal val="#ppt_x"/>
                                          </p:val>
                                        </p:tav>
                                      </p:tavLst>
                                    </p:anim>
                                    <p:anim calcmode="lin" valueType="num">
                                      <p:cBhvr>
                                        <p:cTn id="52" dur="500" fill="hold"/>
                                        <p:tgtEl>
                                          <p:spTgt spid="26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Class="entr" nodeType="clickEffect" presetSubtype="8" presetID="2" grpId="2" fill="hold">
                                  <p:stCondLst>
                                    <p:cond delay="0"/>
                                  </p:stCondLst>
                                  <p:iterate type="el" backwards="0">
                                    <p:tmAbs val="0"/>
                                  </p:iterate>
                                  <p:childTnLst>
                                    <p:set>
                                      <p:cBhvr>
                                        <p:cTn id="56" fill="hold"/>
                                        <p:tgtEl>
                                          <p:spTgt spid="260">
                                            <p:txEl>
                                              <p:pRg st="2" end="2"/>
                                            </p:txEl>
                                          </p:spTgt>
                                        </p:tgtEl>
                                        <p:attrNameLst>
                                          <p:attrName>style.visibility</p:attrName>
                                        </p:attrNameLst>
                                      </p:cBhvr>
                                      <p:to>
                                        <p:strVal val="visible"/>
                                      </p:to>
                                    </p:set>
                                    <p:anim calcmode="lin" valueType="num">
                                      <p:cBhvr>
                                        <p:cTn id="57" dur="500" fill="hold"/>
                                        <p:tgtEl>
                                          <p:spTgt spid="260">
                                            <p:txEl>
                                              <p:pRg st="2" end="2"/>
                                            </p:txEl>
                                          </p:spTgt>
                                        </p:tgtEl>
                                        <p:attrNameLst>
                                          <p:attrName>ppt_x</p:attrName>
                                        </p:attrNameLst>
                                      </p:cBhvr>
                                      <p:tavLst>
                                        <p:tav tm="0">
                                          <p:val>
                                            <p:strVal val="0-#ppt_w/2"/>
                                          </p:val>
                                        </p:tav>
                                        <p:tav tm="100000">
                                          <p:val>
                                            <p:strVal val="#ppt_x"/>
                                          </p:val>
                                        </p:tav>
                                      </p:tavLst>
                                    </p:anim>
                                    <p:anim calcmode="lin" valueType="num">
                                      <p:cBhvr>
                                        <p:cTn id="58" dur="500" fill="hold"/>
                                        <p:tgtEl>
                                          <p:spTgt spid="26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8" presetID="2" grpId="2" fill="hold">
                                  <p:stCondLst>
                                    <p:cond delay="0"/>
                                  </p:stCondLst>
                                  <p:iterate type="el" backwards="0">
                                    <p:tmAbs val="0"/>
                                  </p:iterate>
                                  <p:childTnLst>
                                    <p:set>
                                      <p:cBhvr>
                                        <p:cTn id="62" fill="hold"/>
                                        <p:tgtEl>
                                          <p:spTgt spid="260">
                                            <p:txEl>
                                              <p:pRg st="3" end="3"/>
                                            </p:txEl>
                                          </p:spTgt>
                                        </p:tgtEl>
                                        <p:attrNameLst>
                                          <p:attrName>style.visibility</p:attrName>
                                        </p:attrNameLst>
                                      </p:cBhvr>
                                      <p:to>
                                        <p:strVal val="visible"/>
                                      </p:to>
                                    </p:set>
                                    <p:anim calcmode="lin" valueType="num">
                                      <p:cBhvr>
                                        <p:cTn id="63" dur="500" fill="hold"/>
                                        <p:tgtEl>
                                          <p:spTgt spid="260">
                                            <p:txEl>
                                              <p:pRg st="3" end="3"/>
                                            </p:txEl>
                                          </p:spTgt>
                                        </p:tgtEl>
                                        <p:attrNameLst>
                                          <p:attrName>ppt_x</p:attrName>
                                        </p:attrNameLst>
                                      </p:cBhvr>
                                      <p:tavLst>
                                        <p:tav tm="0">
                                          <p:val>
                                            <p:strVal val="0-#ppt_w/2"/>
                                          </p:val>
                                        </p:tav>
                                        <p:tav tm="100000">
                                          <p:val>
                                            <p:strVal val="#ppt_x"/>
                                          </p:val>
                                        </p:tav>
                                      </p:tavLst>
                                    </p:anim>
                                    <p:anim calcmode="lin" valueType="num">
                                      <p:cBhvr>
                                        <p:cTn id="64" dur="500" fill="hold"/>
                                        <p:tgtEl>
                                          <p:spTgt spid="26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Class="entr" nodeType="clickEffect" presetSubtype="8" presetID="2" grpId="2" fill="hold">
                                  <p:stCondLst>
                                    <p:cond delay="0"/>
                                  </p:stCondLst>
                                  <p:iterate type="el" backwards="0">
                                    <p:tmAbs val="0"/>
                                  </p:iterate>
                                  <p:childTnLst>
                                    <p:set>
                                      <p:cBhvr>
                                        <p:cTn id="68" fill="hold"/>
                                        <p:tgtEl>
                                          <p:spTgt spid="260">
                                            <p:txEl>
                                              <p:pRg st="4" end="4"/>
                                            </p:txEl>
                                          </p:spTgt>
                                        </p:tgtEl>
                                        <p:attrNameLst>
                                          <p:attrName>style.visibility</p:attrName>
                                        </p:attrNameLst>
                                      </p:cBhvr>
                                      <p:to>
                                        <p:strVal val="visible"/>
                                      </p:to>
                                    </p:set>
                                    <p:anim calcmode="lin" valueType="num">
                                      <p:cBhvr>
                                        <p:cTn id="69" dur="500" fill="hold"/>
                                        <p:tgtEl>
                                          <p:spTgt spid="260">
                                            <p:txEl>
                                              <p:pRg st="4" end="4"/>
                                            </p:txEl>
                                          </p:spTgt>
                                        </p:tgtEl>
                                        <p:attrNameLst>
                                          <p:attrName>ppt_x</p:attrName>
                                        </p:attrNameLst>
                                      </p:cBhvr>
                                      <p:tavLst>
                                        <p:tav tm="0">
                                          <p:val>
                                            <p:strVal val="0-#ppt_w/2"/>
                                          </p:val>
                                        </p:tav>
                                        <p:tav tm="100000">
                                          <p:val>
                                            <p:strVal val="#ppt_x"/>
                                          </p:val>
                                        </p:tav>
                                      </p:tavLst>
                                    </p:anim>
                                    <p:anim calcmode="lin" valueType="num">
                                      <p:cBhvr>
                                        <p:cTn id="70" dur="500" fill="hold"/>
                                        <p:tgtEl>
                                          <p:spTgt spid="26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Class="entr" nodeType="clickEffect" presetSubtype="8" presetID="2" grpId="2" fill="hold">
                                  <p:stCondLst>
                                    <p:cond delay="0"/>
                                  </p:stCondLst>
                                  <p:iterate type="el" backwards="0">
                                    <p:tmAbs val="0"/>
                                  </p:iterate>
                                  <p:childTnLst>
                                    <p:set>
                                      <p:cBhvr>
                                        <p:cTn id="74" fill="hold"/>
                                        <p:tgtEl>
                                          <p:spTgt spid="260">
                                            <p:txEl>
                                              <p:pRg st="5" end="5"/>
                                            </p:txEl>
                                          </p:spTgt>
                                        </p:tgtEl>
                                        <p:attrNameLst>
                                          <p:attrName>style.visibility</p:attrName>
                                        </p:attrNameLst>
                                      </p:cBhvr>
                                      <p:to>
                                        <p:strVal val="visible"/>
                                      </p:to>
                                    </p:set>
                                    <p:anim calcmode="lin" valueType="num">
                                      <p:cBhvr>
                                        <p:cTn id="75" dur="500" fill="hold"/>
                                        <p:tgtEl>
                                          <p:spTgt spid="260">
                                            <p:txEl>
                                              <p:pRg st="5" end="5"/>
                                            </p:txEl>
                                          </p:spTgt>
                                        </p:tgtEl>
                                        <p:attrNameLst>
                                          <p:attrName>ppt_x</p:attrName>
                                        </p:attrNameLst>
                                      </p:cBhvr>
                                      <p:tavLst>
                                        <p:tav tm="0">
                                          <p:val>
                                            <p:strVal val="0-#ppt_w/2"/>
                                          </p:val>
                                        </p:tav>
                                        <p:tav tm="100000">
                                          <p:val>
                                            <p:strVal val="#ppt_x"/>
                                          </p:val>
                                        </p:tav>
                                      </p:tavLst>
                                    </p:anim>
                                    <p:anim calcmode="lin" valueType="num">
                                      <p:cBhvr>
                                        <p:cTn id="76" dur="500" fill="hold"/>
                                        <p:tgtEl>
                                          <p:spTgt spid="26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59" grpId="1"/>
      <p:bldP build="p" bldLvl="5" animBg="1" rev="0" advAuto="0" spid="260" grpId="2"/>
    </p:bldLst>
  </p:timing>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66" name="Group"/>
          <p:cNvGrpSpPr/>
          <p:nvPr/>
        </p:nvGrpSpPr>
        <p:grpSpPr>
          <a:xfrm>
            <a:off x="609600" y="380999"/>
            <a:ext cx="7793038" cy="1143002"/>
            <a:chOff x="0" y="0"/>
            <a:chExt cx="7793037" cy="1143000"/>
          </a:xfrm>
        </p:grpSpPr>
        <p:sp>
          <p:nvSpPr>
            <p:cNvPr id="264" name="Rectangle"/>
            <p:cNvSpPr/>
            <p:nvPr/>
          </p:nvSpPr>
          <p:spPr>
            <a:xfrm>
              <a:off x="0" y="-1"/>
              <a:ext cx="7793038" cy="1143002"/>
            </a:xfrm>
            <a:prstGeom prst="rect">
              <a:avLst/>
            </a:prstGeom>
            <a:solidFill>
              <a:srgbClr val="B7C8FF"/>
            </a:solidFill>
            <a:ln w="12700" cap="flat">
              <a:noFill/>
              <a:miter lim="400000"/>
            </a:ln>
            <a:effectLst/>
          </p:spPr>
          <p:txBody>
            <a:bodyPr wrap="square" lIns="45719" tIns="45719" rIns="45719" bIns="45719" numCol="1" anchor="b">
              <a:noAutofit/>
            </a:bodyPr>
            <a:lstStyle/>
            <a:p>
              <a:pPr algn="ctr" defTabSz="457200">
                <a:defRPr b="1" sz="2800">
                  <a:latin typeface="+mn-lt"/>
                  <a:ea typeface="+mn-ea"/>
                  <a:cs typeface="+mn-cs"/>
                  <a:sym typeface="Arial"/>
                </a:defRPr>
              </a:pPr>
            </a:p>
          </p:txBody>
        </p:sp>
        <p:sp>
          <p:nvSpPr>
            <p:cNvPr id="265" name="The Demographics Of Emotional Disturbance"/>
            <p:cNvSpPr txBox="1"/>
            <p:nvPr/>
          </p:nvSpPr>
          <p:spPr>
            <a:xfrm>
              <a:off x="46037" y="249757"/>
              <a:ext cx="7700964" cy="89324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lvl1pPr algn="ctr" defTabSz="457200">
                <a:defRPr b="1" sz="2800">
                  <a:latin typeface="+mn-lt"/>
                  <a:ea typeface="+mn-ea"/>
                  <a:cs typeface="+mn-cs"/>
                  <a:sym typeface="Arial"/>
                </a:defRPr>
              </a:lvl1pPr>
            </a:lstStyle>
            <a:p>
              <a:pPr/>
              <a:r>
                <a:t>The Demographics Of Emotional Disturbance</a:t>
              </a:r>
            </a:p>
          </p:txBody>
        </p:sp>
      </p:grpSp>
      <p:sp>
        <p:nvSpPr>
          <p:cNvPr id="267" name="Disproportionately…"/>
          <p:cNvSpPr txBox="1"/>
          <p:nvPr/>
        </p:nvSpPr>
        <p:spPr>
          <a:xfrm>
            <a:off x="2408236" y="1752600"/>
            <a:ext cx="3717928" cy="3080782"/>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defRPr sz="1800" u="sng">
                <a:latin typeface="+mn-lt"/>
                <a:ea typeface="+mn-ea"/>
                <a:cs typeface="+mn-cs"/>
                <a:sym typeface="Arial"/>
              </a:defRPr>
            </a:pPr>
            <a:r>
              <a:t>Disproportionately</a:t>
            </a:r>
          </a:p>
          <a:p>
            <a:pPr lvl="1" marL="742950" indent="-285750" defTabSz="457200">
              <a:spcBef>
                <a:spcPts val="400"/>
              </a:spcBef>
              <a:buClr>
                <a:srgbClr val="C481CF"/>
              </a:buClr>
              <a:buSzPct val="55000"/>
              <a:buChar char="■"/>
              <a:defRPr sz="1800">
                <a:latin typeface="+mn-lt"/>
                <a:ea typeface="+mn-ea"/>
                <a:cs typeface="+mn-cs"/>
                <a:sym typeface="Arial"/>
              </a:defRPr>
            </a:pPr>
            <a:r>
              <a:t>Male</a:t>
            </a:r>
          </a:p>
          <a:p>
            <a:pPr lvl="1" marL="742950" indent="-285750" defTabSz="457200">
              <a:spcBef>
                <a:spcPts val="400"/>
              </a:spcBef>
              <a:buClr>
                <a:srgbClr val="C481CF"/>
              </a:buClr>
              <a:buSzPct val="55000"/>
              <a:buChar char="■"/>
              <a:defRPr sz="1800">
                <a:latin typeface="+mn-lt"/>
                <a:ea typeface="+mn-ea"/>
                <a:cs typeface="+mn-cs"/>
                <a:sym typeface="Arial"/>
              </a:defRPr>
            </a:pPr>
            <a:r>
              <a:t>African American</a:t>
            </a:r>
          </a:p>
          <a:p>
            <a:pPr lvl="1" marL="742950" indent="-285750" defTabSz="457200">
              <a:spcBef>
                <a:spcPts val="400"/>
              </a:spcBef>
              <a:buClr>
                <a:srgbClr val="C481CF"/>
              </a:buClr>
              <a:buSzPct val="55000"/>
              <a:buChar char="■"/>
              <a:defRPr sz="1800">
                <a:latin typeface="+mn-lt"/>
                <a:ea typeface="+mn-ea"/>
                <a:cs typeface="+mn-cs"/>
                <a:sym typeface="Arial"/>
              </a:defRPr>
            </a:pPr>
            <a:r>
              <a:t>Economically disadvantaged</a:t>
            </a:r>
          </a:p>
          <a:p>
            <a:pPr lvl="1" marL="742950" indent="-285750" defTabSz="457200">
              <a:spcBef>
                <a:spcPts val="400"/>
              </a:spcBef>
              <a:buClr>
                <a:srgbClr val="C481CF"/>
              </a:buClr>
              <a:buSzPct val="55000"/>
              <a:buChar char="■"/>
              <a:defRPr sz="1800">
                <a:latin typeface="+mn-lt"/>
                <a:ea typeface="+mn-ea"/>
                <a:cs typeface="+mn-cs"/>
                <a:sym typeface="Arial"/>
              </a:defRPr>
            </a:pPr>
            <a:r>
              <a:t>In secondary school</a:t>
            </a:r>
          </a:p>
          <a:p>
            <a:pPr lvl="1" marL="742950" indent="-285750" defTabSz="457200">
              <a:spcBef>
                <a:spcPts val="400"/>
              </a:spcBef>
              <a:buClr>
                <a:srgbClr val="C481CF"/>
              </a:buClr>
              <a:buSzPct val="55000"/>
              <a:buChar char="■"/>
              <a:defRPr sz="1800">
                <a:latin typeface="+mn-lt"/>
                <a:ea typeface="+mn-ea"/>
                <a:cs typeface="+mn-cs"/>
                <a:sym typeface="Arial"/>
              </a:defRPr>
            </a:pPr>
            <a:r>
              <a:t>Living with one parent, in foster care, or other alternative arrangement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6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26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26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26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1" fill="hold">
                                  <p:stCondLst>
                                    <p:cond delay="0"/>
                                  </p:stCondLst>
                                  <p:iterate type="el" backwards="0">
                                    <p:tmAbs val="0"/>
                                  </p:iterate>
                                  <p:childTnLst>
                                    <p:set>
                                      <p:cBhvr>
                                        <p:cTn id="24" fill="hold"/>
                                        <p:tgtEl>
                                          <p:spTgt spid="26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0" presetID="1" grpId="1" fill="hold">
                                  <p:stCondLst>
                                    <p:cond delay="0"/>
                                  </p:stCondLst>
                                  <p:iterate type="el" backwards="0">
                                    <p:tmAbs val="0"/>
                                  </p:iterate>
                                  <p:childTnLst>
                                    <p:set>
                                      <p:cBhvr>
                                        <p:cTn id="28" fill="hold"/>
                                        <p:tgtEl>
                                          <p:spTgt spid="26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Class="entr" nodeType="clickEffect" presetSubtype="0" presetID="1" grpId="1" fill="hold">
                                  <p:stCondLst>
                                    <p:cond delay="0"/>
                                  </p:stCondLst>
                                  <p:iterate type="el" backwards="0">
                                    <p:tmAbs val="0"/>
                                  </p:iterate>
                                  <p:childTnLst>
                                    <p:set>
                                      <p:cBhvr>
                                        <p:cTn id="32" fill="hold"/>
                                        <p:tgtEl>
                                          <p:spTgt spid="267">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67" grpId="1"/>
    </p:bldLst>
  </p:timing>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9"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0" name="Oval"/>
          <p:cNvSpPr/>
          <p:nvPr/>
        </p:nvSpPr>
        <p:spPr>
          <a:xfrm>
            <a:off x="2057400" y="1524000"/>
            <a:ext cx="5257800" cy="3810000"/>
          </a:xfrm>
          <a:prstGeom prst="ellipse">
            <a:avLst/>
          </a:prstGeom>
          <a:solidFill>
            <a:srgbClr val="9DC4A5"/>
          </a:solidFill>
          <a:ln w="12700">
            <a:miter lim="400000"/>
          </a:ln>
        </p:spPr>
        <p:txBody>
          <a:bodyPr lIns="45719" rIns="45719"/>
          <a:lstStyle/>
          <a:p>
            <a:pPr defTabSz="457200">
              <a:defRPr sz="1800">
                <a:latin typeface="+mn-lt"/>
                <a:ea typeface="+mn-ea"/>
                <a:cs typeface="+mn-cs"/>
                <a:sym typeface="Arial"/>
              </a:defRPr>
            </a:pPr>
          </a:p>
        </p:txBody>
      </p:sp>
      <p:grpSp>
        <p:nvGrpSpPr>
          <p:cNvPr id="273" name="Group"/>
          <p:cNvGrpSpPr/>
          <p:nvPr/>
        </p:nvGrpSpPr>
        <p:grpSpPr>
          <a:xfrm>
            <a:off x="990600" y="304799"/>
            <a:ext cx="7793038" cy="1143002"/>
            <a:chOff x="0" y="0"/>
            <a:chExt cx="7793037" cy="1143000"/>
          </a:xfrm>
        </p:grpSpPr>
        <p:sp>
          <p:nvSpPr>
            <p:cNvPr id="271" name="Rectangle"/>
            <p:cNvSpPr/>
            <p:nvPr/>
          </p:nvSpPr>
          <p:spPr>
            <a:xfrm>
              <a:off x="0" y="-1"/>
              <a:ext cx="7793038" cy="1143002"/>
            </a:xfrm>
            <a:prstGeom prst="rect">
              <a:avLst/>
            </a:prstGeom>
            <a:solidFill>
              <a:srgbClr val="B7C8FF"/>
            </a:solidFill>
            <a:ln w="12700" cap="flat">
              <a:noFill/>
              <a:miter lim="400000"/>
            </a:ln>
            <a:effectLst/>
          </p:spPr>
          <p:txBody>
            <a:bodyPr wrap="square" lIns="45719" tIns="45719" rIns="45719" bIns="45719" numCol="1" anchor="b">
              <a:noAutofit/>
            </a:bodyPr>
            <a:lstStyle/>
            <a:p>
              <a:pPr defTabSz="457200">
                <a:defRPr b="1" sz="3600">
                  <a:solidFill>
                    <a:srgbClr val="2B3E3C"/>
                  </a:solidFill>
                  <a:latin typeface="+mn-lt"/>
                  <a:ea typeface="+mn-ea"/>
                  <a:cs typeface="+mn-cs"/>
                  <a:sym typeface="Arial"/>
                </a:defRPr>
              </a:pPr>
            </a:p>
          </p:txBody>
        </p:sp>
        <p:sp>
          <p:nvSpPr>
            <p:cNvPr id="272" name="What Causes Emotional Disturbance and Behavioral Problems?"/>
            <p:cNvSpPr txBox="1"/>
            <p:nvPr/>
          </p:nvSpPr>
          <p:spPr>
            <a:xfrm>
              <a:off x="46037" y="249757"/>
              <a:ext cx="7700964" cy="89324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lvl1pPr defTabSz="457200">
                <a:defRPr b="1" sz="2800">
                  <a:latin typeface="+mn-lt"/>
                  <a:ea typeface="+mn-ea"/>
                  <a:cs typeface="+mn-cs"/>
                  <a:sym typeface="Arial"/>
                </a:defRPr>
              </a:lvl1pPr>
            </a:lstStyle>
            <a:p>
              <a:pPr/>
              <a:r>
                <a:t>What Causes Emotional Disturbance and Behavioral Problems?</a:t>
              </a:r>
            </a:p>
          </p:txBody>
        </p:sp>
      </p:grpSp>
      <p:sp>
        <p:nvSpPr>
          <p:cNvPr id="274" name="poverty"/>
          <p:cNvSpPr txBox="1"/>
          <p:nvPr/>
        </p:nvSpPr>
        <p:spPr>
          <a:xfrm rot="21540000">
            <a:off x="3321732" y="1907305"/>
            <a:ext cx="930550"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poverty</a:t>
            </a:r>
          </a:p>
        </p:txBody>
      </p:sp>
      <p:sp>
        <p:nvSpPr>
          <p:cNvPr id="275" name="homelessness"/>
          <p:cNvSpPr txBox="1"/>
          <p:nvPr/>
        </p:nvSpPr>
        <p:spPr>
          <a:xfrm rot="720000">
            <a:off x="2724877" y="2427615"/>
            <a:ext cx="1680420"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homelessness</a:t>
            </a:r>
          </a:p>
        </p:txBody>
      </p:sp>
      <p:sp>
        <p:nvSpPr>
          <p:cNvPr id="276" name="Family conflict"/>
          <p:cNvSpPr txBox="1"/>
          <p:nvPr/>
        </p:nvSpPr>
        <p:spPr>
          <a:xfrm rot="18600000">
            <a:off x="5264139" y="4196501"/>
            <a:ext cx="1705312"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Family conflict</a:t>
            </a:r>
          </a:p>
        </p:txBody>
      </p:sp>
      <p:sp>
        <p:nvSpPr>
          <p:cNvPr id="277" name="Inconsistent…"/>
          <p:cNvSpPr txBox="1"/>
          <p:nvPr/>
        </p:nvSpPr>
        <p:spPr>
          <a:xfrm rot="20940000">
            <a:off x="4136033" y="3474156"/>
            <a:ext cx="1476712" cy="884699"/>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p>
            <a:pPr defTabSz="457200">
              <a:defRPr b="1" sz="1800">
                <a:solidFill>
                  <a:srgbClr val="2B3E3C"/>
                </a:solidFill>
                <a:latin typeface="+mn-lt"/>
                <a:ea typeface="+mn-ea"/>
                <a:cs typeface="+mn-cs"/>
                <a:sym typeface="Arial"/>
              </a:defRPr>
            </a:pPr>
            <a:r>
              <a:t>Inconsistent</a:t>
            </a:r>
          </a:p>
          <a:p>
            <a:pPr defTabSz="457200">
              <a:defRPr b="1" sz="1800">
                <a:solidFill>
                  <a:srgbClr val="2B3E3C"/>
                </a:solidFill>
                <a:latin typeface="+mn-lt"/>
                <a:ea typeface="+mn-ea"/>
                <a:cs typeface="+mn-cs"/>
                <a:sym typeface="Arial"/>
              </a:defRPr>
            </a:pPr>
            <a:r>
              <a:t>child rearing</a:t>
            </a:r>
          </a:p>
          <a:p>
            <a:pPr defTabSz="457200">
              <a:defRPr b="1" sz="1800">
                <a:solidFill>
                  <a:srgbClr val="2B3E3C"/>
                </a:solidFill>
                <a:latin typeface="+mn-lt"/>
                <a:ea typeface="+mn-ea"/>
                <a:cs typeface="+mn-cs"/>
                <a:sym typeface="Arial"/>
              </a:defRPr>
            </a:pPr>
            <a:r>
              <a:t>practices</a:t>
            </a:r>
          </a:p>
        </p:txBody>
      </p:sp>
      <p:sp>
        <p:nvSpPr>
          <p:cNvPr id="278" name="Child abuse"/>
          <p:cNvSpPr txBox="1"/>
          <p:nvPr/>
        </p:nvSpPr>
        <p:spPr>
          <a:xfrm rot="1440000">
            <a:off x="2587582" y="4170708"/>
            <a:ext cx="1400363" cy="351299"/>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Child abuse</a:t>
            </a:r>
          </a:p>
        </p:txBody>
      </p:sp>
      <p:sp>
        <p:nvSpPr>
          <p:cNvPr id="279" name="Sexual abuse"/>
          <p:cNvSpPr txBox="1"/>
          <p:nvPr/>
        </p:nvSpPr>
        <p:spPr>
          <a:xfrm rot="20160000">
            <a:off x="4921786" y="2691760"/>
            <a:ext cx="1566009"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p>
            <a:pPr defTabSz="457200">
              <a:defRPr b="1" sz="1800">
                <a:solidFill>
                  <a:srgbClr val="2B3E3C"/>
                </a:solidFill>
                <a:latin typeface="+mn-lt"/>
                <a:ea typeface="+mn-ea"/>
                <a:cs typeface="+mn-cs"/>
                <a:sym typeface="Arial"/>
              </a:defRPr>
            </a:pPr>
            <a:r>
              <a:t>Sexual</a:t>
            </a:r>
            <a:r>
              <a:rPr b="0"/>
              <a:t> </a:t>
            </a:r>
            <a:r>
              <a:t>abuse</a:t>
            </a:r>
          </a:p>
        </p:txBody>
      </p:sp>
      <p:sp>
        <p:nvSpPr>
          <p:cNvPr id="280" name="divorce"/>
          <p:cNvSpPr txBox="1"/>
          <p:nvPr/>
        </p:nvSpPr>
        <p:spPr>
          <a:xfrm rot="19260000">
            <a:off x="4824644" y="2098122"/>
            <a:ext cx="917936"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divorce</a:t>
            </a:r>
          </a:p>
        </p:txBody>
      </p:sp>
      <p:sp>
        <p:nvSpPr>
          <p:cNvPr id="281" name="malnutrition"/>
          <p:cNvSpPr txBox="1"/>
          <p:nvPr/>
        </p:nvSpPr>
        <p:spPr>
          <a:xfrm rot="1020000">
            <a:off x="2204450" y="3140272"/>
            <a:ext cx="1425478" cy="351298"/>
          </a:xfrm>
          <a:prstGeom prst="rect">
            <a:avLst/>
          </a:prstGeom>
          <a:ln w="12700">
            <a:miter lim="400000"/>
          </a:ln>
          <a:extLst>
            <a:ext uri="{C572A759-6A51-4108-AA02-DFA0A04FC94B}">
              <ma14:wrappingTextBoxFlag xmlns:ma14="http://schemas.microsoft.com/office/mac/drawingml/2011/main" val="1"/>
            </a:ext>
          </a:extLst>
        </p:spPr>
        <p:txBody>
          <a:bodyPr wrap="none" lIns="46037" tIns="46037" rIns="46037" bIns="46037">
            <a:spAutoFit/>
          </a:bodyPr>
          <a:lstStyle>
            <a:lvl1pPr defTabSz="457200">
              <a:defRPr b="1" sz="1800">
                <a:solidFill>
                  <a:srgbClr val="2B3E3C"/>
                </a:solidFill>
                <a:latin typeface="+mn-lt"/>
                <a:ea typeface="+mn-ea"/>
                <a:cs typeface="+mn-cs"/>
                <a:sym typeface="Arial"/>
              </a:defRPr>
            </a:lvl1pPr>
          </a:lstStyle>
          <a:p>
            <a:pPr/>
            <a:r>
              <a:t>malnutrition</a:t>
            </a:r>
          </a:p>
        </p:txBody>
      </p:sp>
      <p:sp>
        <p:nvSpPr>
          <p:cNvPr id="282" name="Associated Factors"/>
          <p:cNvSpPr txBox="1"/>
          <p:nvPr/>
        </p:nvSpPr>
        <p:spPr>
          <a:xfrm>
            <a:off x="3246436" y="5410200"/>
            <a:ext cx="3641728" cy="351298"/>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lvl1pPr defTabSz="457200">
              <a:spcBef>
                <a:spcPts val="1000"/>
              </a:spcBef>
              <a:defRPr b="1" sz="1800">
                <a:latin typeface="+mn-lt"/>
                <a:ea typeface="+mn-ea"/>
                <a:cs typeface="+mn-cs"/>
                <a:sym typeface="Arial"/>
              </a:defRPr>
            </a:lvl1pPr>
          </a:lstStyle>
          <a:p>
            <a:pPr/>
            <a:r>
              <a:t>Associated Factors</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87" name="Group"/>
          <p:cNvGrpSpPr/>
          <p:nvPr/>
        </p:nvGrpSpPr>
        <p:grpSpPr>
          <a:xfrm>
            <a:off x="762000" y="380999"/>
            <a:ext cx="7793038" cy="1143002"/>
            <a:chOff x="0" y="0"/>
            <a:chExt cx="7793037" cy="1143000"/>
          </a:xfrm>
        </p:grpSpPr>
        <p:sp>
          <p:nvSpPr>
            <p:cNvPr id="285" name="Rectangle"/>
            <p:cNvSpPr/>
            <p:nvPr/>
          </p:nvSpPr>
          <p:spPr>
            <a:xfrm>
              <a:off x="0" y="-1"/>
              <a:ext cx="7793038" cy="1143002"/>
            </a:xfrm>
            <a:prstGeom prst="rect">
              <a:avLst/>
            </a:prstGeom>
            <a:solidFill>
              <a:srgbClr val="B7C8FF"/>
            </a:solidFill>
            <a:ln w="12700" cap="flat">
              <a:noFill/>
              <a:miter lim="400000"/>
            </a:ln>
            <a:effectLst/>
          </p:spPr>
          <p:txBody>
            <a:bodyPr wrap="square" lIns="45719" tIns="45719" rIns="45719" bIns="45719" numCol="1" anchor="b">
              <a:noAutofit/>
            </a:bodyPr>
            <a:lstStyle/>
            <a:p>
              <a:pPr defTabSz="457200">
                <a:defRPr b="1" sz="3200">
                  <a:latin typeface="+mn-lt"/>
                  <a:ea typeface="+mn-ea"/>
                  <a:cs typeface="+mn-cs"/>
                  <a:sym typeface="Arial"/>
                </a:defRPr>
              </a:pPr>
            </a:p>
          </p:txBody>
        </p:sp>
        <p:sp>
          <p:nvSpPr>
            <p:cNvPr id="286" name="Inclusive Strategies for Students with Emotional Disturbance"/>
            <p:cNvSpPr txBox="1"/>
            <p:nvPr/>
          </p:nvSpPr>
          <p:spPr>
            <a:xfrm>
              <a:off x="46037" y="124419"/>
              <a:ext cx="7700964" cy="101858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lvl1pPr defTabSz="457200">
                <a:defRPr b="1" sz="3200">
                  <a:latin typeface="+mn-lt"/>
                  <a:ea typeface="+mn-ea"/>
                  <a:cs typeface="+mn-cs"/>
                  <a:sym typeface="Arial"/>
                </a:defRPr>
              </a:lvl1pPr>
            </a:lstStyle>
            <a:p>
              <a:pPr/>
              <a:r>
                <a:t>Inclusive Strategies for Students with Emotional Disturbance </a:t>
              </a:r>
            </a:p>
          </p:txBody>
        </p:sp>
      </p:grpSp>
      <p:sp>
        <p:nvSpPr>
          <p:cNvPr id="288" name="School-wide Planning – culture of child-centered orientation…"/>
          <p:cNvSpPr txBox="1"/>
          <p:nvPr/>
        </p:nvSpPr>
        <p:spPr>
          <a:xfrm>
            <a:off x="731837" y="1828800"/>
            <a:ext cx="4632327" cy="4685249"/>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buClr>
                <a:srgbClr val="76B749"/>
              </a:buClr>
              <a:buSzPct val="60000"/>
              <a:buChar char="❑"/>
              <a:defRPr b="1" sz="2000">
                <a:latin typeface="+mn-lt"/>
                <a:ea typeface="+mn-ea"/>
                <a:cs typeface="+mn-cs"/>
                <a:sym typeface="Arial"/>
              </a:defRPr>
            </a:pPr>
            <a:r>
              <a:t>School-wide Planning</a:t>
            </a:r>
            <a:r>
              <a:rPr b="0"/>
              <a:t> – </a:t>
            </a:r>
            <a:r>
              <a:rPr b="0" i="1"/>
              <a:t>culture of child-centered orientation</a:t>
            </a:r>
            <a:endParaRPr i="1"/>
          </a:p>
          <a:p>
            <a:pPr marL="342900" indent="-342900" defTabSz="457200">
              <a:lnSpc>
                <a:spcPct val="90000"/>
              </a:lnSpc>
              <a:spcBef>
                <a:spcPts val="400"/>
              </a:spcBef>
              <a:buClr>
                <a:srgbClr val="76B749"/>
              </a:buClr>
              <a:buSzPct val="60000"/>
              <a:buChar char="❑"/>
              <a:defRPr b="1" sz="2000">
                <a:latin typeface="+mn-lt"/>
                <a:ea typeface="+mn-ea"/>
                <a:cs typeface="+mn-cs"/>
                <a:sym typeface="Arial"/>
              </a:defRPr>
            </a:pPr>
            <a:r>
              <a:t>Problem Solving</a:t>
            </a:r>
            <a:r>
              <a:rPr b="0"/>
              <a:t> – </a:t>
            </a:r>
            <a:r>
              <a:rPr b="0" i="1"/>
              <a:t>work to keep all students engaged, “zero reject”</a:t>
            </a:r>
            <a:endParaRPr i="1"/>
          </a:p>
          <a:p>
            <a:pPr marL="342900" indent="-342900" defTabSz="457200">
              <a:lnSpc>
                <a:spcPct val="90000"/>
              </a:lnSpc>
              <a:spcBef>
                <a:spcPts val="400"/>
              </a:spcBef>
              <a:buClr>
                <a:srgbClr val="76B749"/>
              </a:buClr>
              <a:buSzPct val="60000"/>
              <a:buChar char="❑"/>
              <a:defRPr b="1" sz="2000">
                <a:latin typeface="+mn-lt"/>
                <a:ea typeface="+mn-ea"/>
                <a:cs typeface="+mn-cs"/>
                <a:sym typeface="Arial"/>
              </a:defRPr>
            </a:pPr>
            <a:r>
              <a:t>Clear expectations and Proactive School-wide Discipline Plan</a:t>
            </a:r>
            <a:r>
              <a:rPr b="0"/>
              <a:t> – </a:t>
            </a:r>
            <a:r>
              <a:rPr b="0" i="1"/>
              <a:t>simple understandable expectations in positive terms</a:t>
            </a:r>
            <a:endParaRPr i="1"/>
          </a:p>
          <a:p>
            <a:pPr marL="342900" indent="-342900" defTabSz="457200">
              <a:lnSpc>
                <a:spcPct val="90000"/>
              </a:lnSpc>
              <a:spcBef>
                <a:spcPts val="400"/>
              </a:spcBef>
              <a:buClr>
                <a:srgbClr val="76B749"/>
              </a:buClr>
              <a:buSzPct val="60000"/>
              <a:buChar char="❑"/>
              <a:defRPr b="1" sz="2000">
                <a:latin typeface="+mn-lt"/>
                <a:ea typeface="+mn-ea"/>
                <a:cs typeface="+mn-cs"/>
                <a:sym typeface="Arial"/>
              </a:defRPr>
            </a:pPr>
            <a:r>
              <a:t>Social Support Structures and Options</a:t>
            </a:r>
            <a:r>
              <a:rPr b="0"/>
              <a:t> – </a:t>
            </a:r>
            <a:r>
              <a:rPr b="0" i="1"/>
              <a:t>support teams for staff, students, and families</a:t>
            </a:r>
            <a:endParaRPr i="1"/>
          </a:p>
          <a:p>
            <a:pPr marL="342900" indent="-342900" defTabSz="457200">
              <a:lnSpc>
                <a:spcPct val="90000"/>
              </a:lnSpc>
              <a:spcBef>
                <a:spcPts val="400"/>
              </a:spcBef>
              <a:buClr>
                <a:srgbClr val="76B749"/>
              </a:buClr>
              <a:buSzPct val="60000"/>
              <a:buChar char="❑"/>
              <a:defRPr b="1" sz="2000">
                <a:latin typeface="+mn-lt"/>
                <a:ea typeface="+mn-ea"/>
                <a:cs typeface="+mn-cs"/>
                <a:sym typeface="Arial"/>
              </a:defRPr>
            </a:pPr>
            <a:r>
              <a:t>Trust and Safety</a:t>
            </a:r>
            <a:r>
              <a:rPr b="0"/>
              <a:t> – </a:t>
            </a:r>
            <a:r>
              <a:rPr b="0" i="1"/>
              <a:t>positive behavioral supports, respect, and relationship building</a:t>
            </a:r>
            <a:endParaRPr i="1"/>
          </a:p>
          <a:p>
            <a:pPr marL="342900" indent="-342900" defTabSz="457200">
              <a:lnSpc>
                <a:spcPct val="90000"/>
              </a:lnSpc>
              <a:spcBef>
                <a:spcPts val="400"/>
              </a:spcBef>
              <a:buClr>
                <a:srgbClr val="76B749"/>
              </a:buClr>
              <a:buSzPct val="60000"/>
              <a:buChar char="■"/>
              <a:defRPr i="1" sz="2000">
                <a:latin typeface="+mn-lt"/>
                <a:ea typeface="+mn-ea"/>
                <a:cs typeface="+mn-cs"/>
                <a:sym typeface="Arial"/>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4" grpId="1" fill="hold">
                                  <p:stCondLst>
                                    <p:cond delay="0"/>
                                  </p:stCondLst>
                                  <p:iterate type="el" backwards="0">
                                    <p:tmAbs val="0"/>
                                  </p:iterate>
                                  <p:childTnLst>
                                    <p:set>
                                      <p:cBhvr>
                                        <p:cTn id="6" fill="hold"/>
                                        <p:tgtEl>
                                          <p:spTgt spid="288">
                                            <p:bg/>
                                          </p:spTgt>
                                        </p:tgtEl>
                                        <p:attrNameLst>
                                          <p:attrName>style.visibility</p:attrName>
                                        </p:attrNameLst>
                                      </p:cBhvr>
                                      <p:to>
                                        <p:strVal val="visible"/>
                                      </p:to>
                                    </p:set>
                                    <p:animEffect filter="box(in)" transition="in">
                                      <p:cBhvr>
                                        <p:cTn id="7" dur="500"/>
                                        <p:tgtEl>
                                          <p:spTgt spid="288">
                                            <p:bg/>
                                          </p:spTgt>
                                        </p:tgtEl>
                                      </p:cBhvr>
                                    </p:animEffect>
                                  </p:childTnLst>
                                </p:cTn>
                              </p:par>
                              <p:par>
                                <p:cTn id="8" presetClass="entr" nodeType="withEffect" presetSubtype="16" presetID="4" grpId="1" fill="hold">
                                  <p:stCondLst>
                                    <p:cond delay="0"/>
                                  </p:stCondLst>
                                  <p:iterate type="el" backwards="0">
                                    <p:tmAbs val="0"/>
                                  </p:iterate>
                                  <p:childTnLst>
                                    <p:set>
                                      <p:cBhvr>
                                        <p:cTn id="9" fill="hold"/>
                                        <p:tgtEl>
                                          <p:spTgt spid="288">
                                            <p:txEl>
                                              <p:pRg st="0" end="0"/>
                                            </p:txEl>
                                          </p:spTgt>
                                        </p:tgtEl>
                                        <p:attrNameLst>
                                          <p:attrName>style.visibility</p:attrName>
                                        </p:attrNameLst>
                                      </p:cBhvr>
                                      <p:to>
                                        <p:strVal val="visible"/>
                                      </p:to>
                                    </p:set>
                                    <p:animEffect filter="box(in)" transition="in">
                                      <p:cBhvr>
                                        <p:cTn id="10" dur="500"/>
                                        <p:tgtEl>
                                          <p:spTgt spid="28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16" presetID="4" grpId="1" fill="hold">
                                  <p:stCondLst>
                                    <p:cond delay="0"/>
                                  </p:stCondLst>
                                  <p:iterate type="el" backwards="0">
                                    <p:tmAbs val="0"/>
                                  </p:iterate>
                                  <p:childTnLst>
                                    <p:set>
                                      <p:cBhvr>
                                        <p:cTn id="14" fill="hold"/>
                                        <p:tgtEl>
                                          <p:spTgt spid="288">
                                            <p:txEl>
                                              <p:pRg st="1" end="1"/>
                                            </p:txEl>
                                          </p:spTgt>
                                        </p:tgtEl>
                                        <p:attrNameLst>
                                          <p:attrName>style.visibility</p:attrName>
                                        </p:attrNameLst>
                                      </p:cBhvr>
                                      <p:to>
                                        <p:strVal val="visible"/>
                                      </p:to>
                                    </p:set>
                                    <p:animEffect filter="box(in)" transition="in">
                                      <p:cBhvr>
                                        <p:cTn id="15" dur="500"/>
                                        <p:tgtEl>
                                          <p:spTgt spid="28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16" presetID="4" grpId="1" fill="hold">
                                  <p:stCondLst>
                                    <p:cond delay="0"/>
                                  </p:stCondLst>
                                  <p:iterate type="el" backwards="0">
                                    <p:tmAbs val="0"/>
                                  </p:iterate>
                                  <p:childTnLst>
                                    <p:set>
                                      <p:cBhvr>
                                        <p:cTn id="19" fill="hold"/>
                                        <p:tgtEl>
                                          <p:spTgt spid="288">
                                            <p:txEl>
                                              <p:pRg st="2" end="2"/>
                                            </p:txEl>
                                          </p:spTgt>
                                        </p:tgtEl>
                                        <p:attrNameLst>
                                          <p:attrName>style.visibility</p:attrName>
                                        </p:attrNameLst>
                                      </p:cBhvr>
                                      <p:to>
                                        <p:strVal val="visible"/>
                                      </p:to>
                                    </p:set>
                                    <p:animEffect filter="box(in)" transition="in">
                                      <p:cBhvr>
                                        <p:cTn id="20" dur="500"/>
                                        <p:tgtEl>
                                          <p:spTgt spid="28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16" presetID="4" grpId="1" fill="hold">
                                  <p:stCondLst>
                                    <p:cond delay="0"/>
                                  </p:stCondLst>
                                  <p:iterate type="el" backwards="0">
                                    <p:tmAbs val="0"/>
                                  </p:iterate>
                                  <p:childTnLst>
                                    <p:set>
                                      <p:cBhvr>
                                        <p:cTn id="24" fill="hold"/>
                                        <p:tgtEl>
                                          <p:spTgt spid="288">
                                            <p:txEl>
                                              <p:pRg st="3" end="3"/>
                                            </p:txEl>
                                          </p:spTgt>
                                        </p:tgtEl>
                                        <p:attrNameLst>
                                          <p:attrName>style.visibility</p:attrName>
                                        </p:attrNameLst>
                                      </p:cBhvr>
                                      <p:to>
                                        <p:strVal val="visible"/>
                                      </p:to>
                                    </p:set>
                                    <p:animEffect filter="box(in)" transition="in">
                                      <p:cBhvr>
                                        <p:cTn id="25" dur="500"/>
                                        <p:tgtEl>
                                          <p:spTgt spid="288">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Class="entr" nodeType="clickEffect" presetSubtype="16" presetID="4" grpId="1" fill="hold">
                                  <p:stCondLst>
                                    <p:cond delay="0"/>
                                  </p:stCondLst>
                                  <p:iterate type="el" backwards="0">
                                    <p:tmAbs val="0"/>
                                  </p:iterate>
                                  <p:childTnLst>
                                    <p:set>
                                      <p:cBhvr>
                                        <p:cTn id="29" fill="hold"/>
                                        <p:tgtEl>
                                          <p:spTgt spid="288">
                                            <p:txEl>
                                              <p:pRg st="4" end="4"/>
                                            </p:txEl>
                                          </p:spTgt>
                                        </p:tgtEl>
                                        <p:attrNameLst>
                                          <p:attrName>style.visibility</p:attrName>
                                        </p:attrNameLst>
                                      </p:cBhvr>
                                      <p:to>
                                        <p:strVal val="visible"/>
                                      </p:to>
                                    </p:set>
                                    <p:animEffect filter="box(in)" transition="in">
                                      <p:cBhvr>
                                        <p:cTn id="30" dur="500"/>
                                        <p:tgtEl>
                                          <p:spTgt spid="28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16" presetID="4" grpId="1" fill="hold">
                                  <p:stCondLst>
                                    <p:cond delay="0"/>
                                  </p:stCondLst>
                                  <p:iterate type="el" backwards="0">
                                    <p:tmAbs val="0"/>
                                  </p:iterate>
                                  <p:childTnLst>
                                    <p:set>
                                      <p:cBhvr>
                                        <p:cTn id="34" fill="hold"/>
                                        <p:tgtEl>
                                          <p:spTgt spid="288">
                                            <p:txEl>
                                              <p:pRg st="5" end="5"/>
                                            </p:txEl>
                                          </p:spTgt>
                                        </p:tgtEl>
                                        <p:attrNameLst>
                                          <p:attrName>style.visibility</p:attrName>
                                        </p:attrNameLst>
                                      </p:cBhvr>
                                      <p:to>
                                        <p:strVal val="visible"/>
                                      </p:to>
                                    </p:set>
                                    <p:animEffect filter="box(in)" transition="in">
                                      <p:cBhvr>
                                        <p:cTn id="35" dur="500"/>
                                        <p:tgtEl>
                                          <p:spTgt spid="288">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Class="entr" nodeType="clickEffect" presetSubtype="16" presetID="4" grpId="1" fill="hold">
                                  <p:stCondLst>
                                    <p:cond delay="0"/>
                                  </p:stCondLst>
                                  <p:iterate type="el" backwards="0">
                                    <p:tmAbs val="0"/>
                                  </p:iterate>
                                  <p:childTnLst>
                                    <p:set>
                                      <p:cBhvr>
                                        <p:cTn id="39" fill="hold"/>
                                        <p:tgtEl>
                                          <p:spTgt spid="288">
                                            <p:txEl>
                                              <p:pRg st="6" end="6"/>
                                            </p:txEl>
                                          </p:spTgt>
                                        </p:tgtEl>
                                        <p:attrNameLst>
                                          <p:attrName>style.visibility</p:attrName>
                                        </p:attrNameLst>
                                      </p:cBhvr>
                                      <p:to>
                                        <p:strVal val="visible"/>
                                      </p:to>
                                    </p:set>
                                    <p:animEffect filter="box(in)" transition="in">
                                      <p:cBhvr>
                                        <p:cTn id="40" dur="500"/>
                                        <p:tgtEl>
                                          <p:spTgt spid="288">
                                            <p:txEl>
                                              <p:pRg st="6" end="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88" grpId="1"/>
    </p:bldLst>
  </p:timing>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1" name="Positive Learning Opportunities – active, student-centered, engaging instruction…"/>
          <p:cNvSpPr txBox="1"/>
          <p:nvPr/>
        </p:nvSpPr>
        <p:spPr>
          <a:xfrm>
            <a:off x="2075338" y="1702827"/>
            <a:ext cx="5166361" cy="41541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06400" indent="-406400" defTabSz="457200">
              <a:lnSpc>
                <a:spcPct val="90000"/>
              </a:lnSpc>
              <a:spcBef>
                <a:spcPts val="400"/>
              </a:spcBef>
              <a:buClr>
                <a:srgbClr val="76B749"/>
              </a:buClr>
              <a:buSzPct val="60000"/>
              <a:buChar char="❑"/>
              <a:defRPr b="1" sz="2000">
                <a:latin typeface="+mn-lt"/>
                <a:ea typeface="+mn-ea"/>
                <a:cs typeface="+mn-cs"/>
                <a:sym typeface="Arial"/>
              </a:defRPr>
            </a:pPr>
            <a:r>
              <a:t>Positive Learning Opportunities</a:t>
            </a:r>
            <a:r>
              <a:rPr b="0"/>
              <a:t> – </a:t>
            </a:r>
            <a:r>
              <a:rPr b="0" i="1"/>
              <a:t>active, student-centered, engaging instruction</a:t>
            </a:r>
          </a:p>
          <a:p>
            <a:pPr marL="406400" indent="-406400" defTabSz="457200">
              <a:lnSpc>
                <a:spcPct val="90000"/>
              </a:lnSpc>
              <a:spcBef>
                <a:spcPts val="400"/>
              </a:spcBef>
              <a:buClr>
                <a:srgbClr val="76B749"/>
              </a:buClr>
              <a:buSzPct val="60000"/>
              <a:buChar char="❑"/>
              <a:defRPr b="1" sz="2000">
                <a:latin typeface="+mn-lt"/>
                <a:ea typeface="+mn-ea"/>
                <a:cs typeface="+mn-cs"/>
                <a:sym typeface="Arial"/>
              </a:defRPr>
            </a:pPr>
            <a:r>
              <a:t>Academic and Social Skills</a:t>
            </a:r>
            <a:r>
              <a:rPr b="0"/>
              <a:t> – </a:t>
            </a:r>
            <a:r>
              <a:rPr b="0" i="1"/>
              <a:t>purposefully address both academic and social skill development</a:t>
            </a:r>
            <a:endParaRPr i="1"/>
          </a:p>
          <a:p>
            <a:pPr marL="406400" indent="-406400" defTabSz="457200">
              <a:lnSpc>
                <a:spcPct val="90000"/>
              </a:lnSpc>
              <a:spcBef>
                <a:spcPts val="400"/>
              </a:spcBef>
              <a:buClr>
                <a:srgbClr val="76B749"/>
              </a:buClr>
              <a:buSzPct val="60000"/>
              <a:buChar char="❑"/>
              <a:defRPr b="1" sz="2000">
                <a:latin typeface="+mn-lt"/>
                <a:ea typeface="+mn-ea"/>
                <a:cs typeface="+mn-cs"/>
                <a:sym typeface="Arial"/>
              </a:defRPr>
            </a:pPr>
            <a:r>
              <a:t>Professional Support</a:t>
            </a:r>
            <a:r>
              <a:rPr b="0"/>
              <a:t> – </a:t>
            </a:r>
            <a:r>
              <a:rPr b="0" i="1"/>
              <a:t>traditional professional services are available</a:t>
            </a:r>
            <a:endParaRPr i="1"/>
          </a:p>
          <a:p>
            <a:pPr marL="406400" indent="-406400" defTabSz="457200">
              <a:lnSpc>
                <a:spcPct val="90000"/>
              </a:lnSpc>
              <a:spcBef>
                <a:spcPts val="1200"/>
              </a:spcBef>
              <a:buClr>
                <a:srgbClr val="76B749"/>
              </a:buClr>
              <a:buSzPct val="60000"/>
              <a:buChar char="❑"/>
              <a:defRPr b="1" sz="2000">
                <a:latin typeface="+mn-lt"/>
                <a:ea typeface="+mn-ea"/>
                <a:cs typeface="+mn-cs"/>
                <a:sym typeface="Arial"/>
              </a:defRPr>
            </a:pPr>
            <a:r>
              <a:t>Collaboration with and  Support for Families</a:t>
            </a:r>
            <a:r>
              <a:rPr b="0"/>
              <a:t> – </a:t>
            </a:r>
            <a:r>
              <a:rPr b="0" i="1"/>
              <a:t>wraparound services, partnerships, wide range of support</a:t>
            </a:r>
            <a:endParaRPr i="1"/>
          </a:p>
          <a:p>
            <a:pPr marL="406400" indent="-406400" defTabSz="457200">
              <a:lnSpc>
                <a:spcPct val="90000"/>
              </a:lnSpc>
              <a:spcBef>
                <a:spcPts val="1200"/>
              </a:spcBef>
              <a:buClr>
                <a:srgbClr val="76B749"/>
              </a:buClr>
              <a:buSzPct val="60000"/>
              <a:buChar char="❑"/>
              <a:defRPr b="1" sz="2000">
                <a:latin typeface="+mn-lt"/>
                <a:ea typeface="+mn-ea"/>
                <a:cs typeface="+mn-cs"/>
                <a:sym typeface="Arial"/>
              </a:defRPr>
            </a:pPr>
            <a:r>
              <a:t>Supporting Ourselves</a:t>
            </a:r>
            <a:r>
              <a:rPr b="0" i="1"/>
              <a:t> – behavioral consultation, support team, in-class collaboration</a:t>
            </a:r>
          </a:p>
        </p:txBody>
      </p:sp>
      <p:grpSp>
        <p:nvGrpSpPr>
          <p:cNvPr id="294" name="Group"/>
          <p:cNvGrpSpPr/>
          <p:nvPr/>
        </p:nvGrpSpPr>
        <p:grpSpPr>
          <a:xfrm>
            <a:off x="762000" y="228599"/>
            <a:ext cx="7793038" cy="1143002"/>
            <a:chOff x="0" y="0"/>
            <a:chExt cx="7793037" cy="1143000"/>
          </a:xfrm>
        </p:grpSpPr>
        <p:sp>
          <p:nvSpPr>
            <p:cNvPr id="292" name="Rectangle"/>
            <p:cNvSpPr/>
            <p:nvPr/>
          </p:nvSpPr>
          <p:spPr>
            <a:xfrm>
              <a:off x="0" y="-1"/>
              <a:ext cx="7793038" cy="1143002"/>
            </a:xfrm>
            <a:prstGeom prst="rect">
              <a:avLst/>
            </a:prstGeom>
            <a:solidFill>
              <a:srgbClr val="B7C8FF"/>
            </a:solidFill>
            <a:ln w="12700" cap="flat">
              <a:noFill/>
              <a:miter lim="400000"/>
            </a:ln>
            <a:effectLst/>
          </p:spPr>
          <p:txBody>
            <a:bodyPr wrap="square" lIns="45719" tIns="45719" rIns="45719" bIns="45719" numCol="1" anchor="b">
              <a:noAutofit/>
            </a:bodyPr>
            <a:lstStyle/>
            <a:p>
              <a:pPr defTabSz="457200">
                <a:defRPr b="1" sz="3200">
                  <a:latin typeface="+mn-lt"/>
                  <a:ea typeface="+mn-ea"/>
                  <a:cs typeface="+mn-cs"/>
                  <a:sym typeface="Arial"/>
                </a:defRPr>
              </a:pPr>
            </a:p>
          </p:txBody>
        </p:sp>
        <p:sp>
          <p:nvSpPr>
            <p:cNvPr id="293" name="Inclusive Strategies for Students with Emotional Disturbance"/>
            <p:cNvSpPr txBox="1"/>
            <p:nvPr/>
          </p:nvSpPr>
          <p:spPr>
            <a:xfrm>
              <a:off x="46037" y="124419"/>
              <a:ext cx="7700964" cy="101858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lvl1pPr defTabSz="457200">
                <a:defRPr b="1" sz="3200">
                  <a:latin typeface="+mn-lt"/>
                  <a:ea typeface="+mn-ea"/>
                  <a:cs typeface="+mn-cs"/>
                  <a:sym typeface="Arial"/>
                </a:defRPr>
              </a:lvl1pPr>
            </a:lstStyle>
            <a:p>
              <a:pPr/>
              <a:r>
                <a:t>Inclusive Strategies for Students with Emotional Disturbance </a:t>
              </a:r>
            </a:p>
          </p:txBody>
        </p:sp>
      </p:gr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99" name="Group"/>
          <p:cNvGrpSpPr/>
          <p:nvPr/>
        </p:nvGrpSpPr>
        <p:grpSpPr>
          <a:xfrm>
            <a:off x="1676400" y="304800"/>
            <a:ext cx="6019800" cy="914401"/>
            <a:chOff x="0" y="0"/>
            <a:chExt cx="6019800" cy="914400"/>
          </a:xfrm>
        </p:grpSpPr>
        <p:sp>
          <p:nvSpPr>
            <p:cNvPr id="297" name="Rectangle"/>
            <p:cNvSpPr/>
            <p:nvPr/>
          </p:nvSpPr>
          <p:spPr>
            <a:xfrm>
              <a:off x="0" y="0"/>
              <a:ext cx="6019800" cy="914400"/>
            </a:xfrm>
            <a:prstGeom prst="rect">
              <a:avLst/>
            </a:prstGeom>
            <a:solidFill>
              <a:srgbClr val="C2B872"/>
            </a:solidFill>
            <a:ln w="12700" cap="flat">
              <a:noFill/>
              <a:miter lim="400000"/>
            </a:ln>
            <a:effectLst/>
          </p:spPr>
          <p:txBody>
            <a:bodyPr wrap="square" lIns="45719" tIns="45719" rIns="45719" bIns="45719" numCol="1" anchor="b">
              <a:noAutofit/>
            </a:bodyPr>
            <a:lstStyle/>
            <a:p>
              <a:pPr defTabSz="457200">
                <a:defRPr sz="1800">
                  <a:latin typeface="+mn-lt"/>
                  <a:ea typeface="+mn-ea"/>
                  <a:cs typeface="+mn-cs"/>
                  <a:sym typeface="Arial"/>
                </a:defRPr>
              </a:pPr>
            </a:p>
          </p:txBody>
        </p:sp>
        <p:sp>
          <p:nvSpPr>
            <p:cNvPr id="298" name="Autism Spectrum Disorder (ASD) Typical Characteristics"/>
            <p:cNvSpPr txBox="1"/>
            <p:nvPr/>
          </p:nvSpPr>
          <p:spPr>
            <a:xfrm>
              <a:off x="46037" y="156702"/>
              <a:ext cx="5927727" cy="75769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defTabSz="457200">
                <a:defRPr b="1" sz="2800">
                  <a:latin typeface="+mn-lt"/>
                  <a:ea typeface="+mn-ea"/>
                  <a:cs typeface="+mn-cs"/>
                  <a:sym typeface="Arial"/>
                </a:defRPr>
              </a:pPr>
              <a:r>
                <a:t>Autism Spectrum Disorder (ASD) </a:t>
              </a:r>
              <a:r>
                <a:rPr b="0" i="1" sz="1800">
                  <a:solidFill>
                    <a:srgbClr val="000066"/>
                  </a:solidFill>
                </a:rPr>
                <a:t>Typical Characteristics</a:t>
              </a:r>
            </a:p>
          </p:txBody>
        </p:sp>
      </p:grpSp>
      <p:sp>
        <p:nvSpPr>
          <p:cNvPr id="300" name="Engagement in repetitive activities and stereotyped movements…"/>
          <p:cNvSpPr txBox="1"/>
          <p:nvPr/>
        </p:nvSpPr>
        <p:spPr>
          <a:xfrm>
            <a:off x="1493519" y="1295400"/>
            <a:ext cx="7071361" cy="30861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lnSpc>
                <a:spcPct val="90000"/>
              </a:lnSpc>
              <a:spcBef>
                <a:spcPts val="400"/>
              </a:spcBef>
              <a:defRPr sz="1800">
                <a:latin typeface="+mn-lt"/>
                <a:ea typeface="+mn-ea"/>
                <a:cs typeface="+mn-cs"/>
                <a:sym typeface="Arial"/>
              </a:defRPr>
            </a:pP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Engagement in repetitive activities and stereotyped movements</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Resistance to change</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Unusual responses to sensory experiences</a:t>
            </a:r>
          </a:p>
          <a:p>
            <a:pPr marL="457200" indent="-457200" defTabSz="457200">
              <a:spcBef>
                <a:spcPts val="400"/>
              </a:spcBef>
              <a:buClr>
                <a:srgbClr val="000000"/>
              </a:buClr>
              <a:buSzPct val="90000"/>
              <a:buChar char="❑"/>
              <a:defRPr sz="1800">
                <a:latin typeface="+mn-lt"/>
                <a:ea typeface="+mn-ea"/>
                <a:cs typeface="+mn-cs"/>
                <a:sym typeface="Arial"/>
              </a:defRPr>
            </a:pPr>
            <a:r>
              <a:t>Lack of language development</a:t>
            </a:r>
          </a:p>
          <a:p>
            <a:pPr marL="457200" indent="-457200" defTabSz="457200">
              <a:spcBef>
                <a:spcPts val="400"/>
              </a:spcBef>
              <a:buClr>
                <a:srgbClr val="000000"/>
              </a:buClr>
              <a:buSzPct val="90000"/>
              <a:buChar char="❑"/>
              <a:defRPr sz="1800">
                <a:latin typeface="+mn-lt"/>
                <a:ea typeface="+mn-ea"/>
                <a:cs typeface="+mn-cs"/>
                <a:sym typeface="Arial"/>
              </a:defRPr>
            </a:pPr>
            <a:r>
              <a:t>Self-stimulation</a:t>
            </a:r>
          </a:p>
          <a:p>
            <a:pPr marL="457200" indent="-457200" defTabSz="457200">
              <a:spcBef>
                <a:spcPts val="400"/>
              </a:spcBef>
              <a:buClr>
                <a:srgbClr val="000000"/>
              </a:buClr>
              <a:buSzPct val="90000"/>
              <a:buChar char="❑"/>
              <a:defRPr sz="1800">
                <a:latin typeface="+mn-lt"/>
                <a:ea typeface="+mn-ea"/>
                <a:cs typeface="+mn-cs"/>
                <a:sym typeface="Arial"/>
              </a:defRPr>
            </a:pPr>
            <a:r>
              <a:t>Self-injurious</a:t>
            </a:r>
          </a:p>
          <a:p>
            <a:pPr marL="457200" indent="-457200" defTabSz="457200">
              <a:spcBef>
                <a:spcPts val="400"/>
              </a:spcBef>
              <a:buClr>
                <a:srgbClr val="000000"/>
              </a:buClr>
              <a:buSzPct val="90000"/>
              <a:buChar char="❑"/>
              <a:defRPr sz="1800">
                <a:latin typeface="+mn-lt"/>
                <a:ea typeface="+mn-ea"/>
                <a:cs typeface="+mn-cs"/>
                <a:sym typeface="Arial"/>
              </a:defRPr>
            </a:pPr>
            <a:r>
              <a:t>Preoccupation with certain objects</a:t>
            </a:r>
          </a:p>
          <a:p>
            <a:pPr marL="457200" indent="-457200" defTabSz="457200">
              <a:spcBef>
                <a:spcPts val="400"/>
              </a:spcBef>
              <a:buClr>
                <a:srgbClr val="000000"/>
              </a:buClr>
              <a:buSzPct val="90000"/>
              <a:buChar char="❑"/>
              <a:defRPr sz="1800">
                <a:latin typeface="+mn-lt"/>
                <a:ea typeface="+mn-ea"/>
                <a:cs typeface="+mn-cs"/>
                <a:sym typeface="Arial"/>
              </a:defRPr>
            </a:pPr>
            <a:r>
              <a:t>Lack of social/communicative gestures and utterances</a:t>
            </a:r>
          </a:p>
        </p:txBody>
      </p:sp>
      <p:sp>
        <p:nvSpPr>
          <p:cNvPr id="301" name="Line"/>
          <p:cNvSpPr/>
          <p:nvPr/>
        </p:nvSpPr>
        <p:spPr>
          <a:xfrm>
            <a:off x="1066800" y="1447800"/>
            <a:ext cx="7086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4" name="Applied Behavior Analysis (ABA)…"/>
          <p:cNvSpPr txBox="1"/>
          <p:nvPr/>
        </p:nvSpPr>
        <p:spPr>
          <a:xfrm>
            <a:off x="839787" y="1857375"/>
            <a:ext cx="3717927" cy="1637554"/>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defRPr b="1" sz="1800">
                <a:latin typeface="+mn-lt"/>
                <a:ea typeface="+mn-ea"/>
                <a:cs typeface="+mn-cs"/>
                <a:sym typeface="Arial"/>
              </a:defRPr>
            </a:pPr>
            <a:r>
              <a:t>Applied Behavior Analysis (ABA)</a:t>
            </a:r>
          </a:p>
          <a:p>
            <a:pPr lvl="1" marL="742950" indent="-285750" defTabSz="457200">
              <a:spcBef>
                <a:spcPts val="400"/>
              </a:spcBef>
              <a:buClr>
                <a:srgbClr val="C481CF"/>
              </a:buClr>
              <a:buSzPct val="55000"/>
              <a:buChar char="■"/>
              <a:defRPr sz="1800">
                <a:latin typeface="+mn-lt"/>
                <a:ea typeface="+mn-ea"/>
                <a:cs typeface="+mn-cs"/>
                <a:sym typeface="Arial"/>
              </a:defRPr>
            </a:pPr>
            <a:r>
              <a:t>Controversial</a:t>
            </a:r>
          </a:p>
          <a:p>
            <a:pPr lvl="1" marL="742950" indent="-285750" defTabSz="457200">
              <a:spcBef>
                <a:spcPts val="400"/>
              </a:spcBef>
              <a:buClr>
                <a:srgbClr val="C481CF"/>
              </a:buClr>
              <a:buSzPct val="55000"/>
              <a:buChar char="■"/>
              <a:defRPr sz="1800">
                <a:latin typeface="+mn-lt"/>
                <a:ea typeface="+mn-ea"/>
                <a:cs typeface="+mn-cs"/>
                <a:sym typeface="Arial"/>
              </a:defRPr>
            </a:pPr>
            <a:r>
              <a:t>Expensive</a:t>
            </a:r>
          </a:p>
          <a:p>
            <a:pPr lvl="1" marL="742950" indent="-285750" defTabSz="457200">
              <a:spcBef>
                <a:spcPts val="400"/>
              </a:spcBef>
              <a:buClr>
                <a:srgbClr val="C481CF"/>
              </a:buClr>
              <a:buSzPct val="55000"/>
              <a:buChar char="■"/>
              <a:defRPr sz="1800">
                <a:latin typeface="+mn-lt"/>
                <a:ea typeface="+mn-ea"/>
                <a:cs typeface="+mn-cs"/>
                <a:sym typeface="Arial"/>
              </a:defRPr>
            </a:pPr>
            <a:r>
              <a:t>Three Year Program</a:t>
            </a:r>
          </a:p>
          <a:p>
            <a:pPr lvl="1" marL="742950" indent="-285750" defTabSz="457200">
              <a:spcBef>
                <a:spcPts val="400"/>
              </a:spcBef>
              <a:buClr>
                <a:srgbClr val="C481CF"/>
              </a:buClr>
              <a:buSzPct val="55000"/>
              <a:buChar char="■"/>
              <a:defRPr sz="1800">
                <a:latin typeface="+mn-lt"/>
                <a:ea typeface="+mn-ea"/>
                <a:cs typeface="+mn-cs"/>
                <a:sym typeface="Arial"/>
              </a:defRPr>
            </a:pPr>
            <a:r>
              <a:t>40 Hours Per Week</a:t>
            </a:r>
          </a:p>
        </p:txBody>
      </p:sp>
      <p:sp>
        <p:nvSpPr>
          <p:cNvPr id="305" name="TEACCH…"/>
          <p:cNvSpPr txBox="1"/>
          <p:nvPr/>
        </p:nvSpPr>
        <p:spPr>
          <a:xfrm>
            <a:off x="4846637" y="1828800"/>
            <a:ext cx="3717927" cy="2382790"/>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defRPr b="1" sz="1800">
                <a:latin typeface="+mn-lt"/>
                <a:ea typeface="+mn-ea"/>
                <a:cs typeface="+mn-cs"/>
                <a:sym typeface="Arial"/>
              </a:defRPr>
            </a:pPr>
            <a:r>
              <a:t>TEACCH</a:t>
            </a:r>
          </a:p>
          <a:p>
            <a:pPr lvl="1" marL="742950" indent="-285750" defTabSz="457200">
              <a:spcBef>
                <a:spcPts val="400"/>
              </a:spcBef>
              <a:buClr>
                <a:srgbClr val="C481CF"/>
              </a:buClr>
              <a:buSzPct val="55000"/>
              <a:buChar char="■"/>
              <a:defRPr sz="1800">
                <a:latin typeface="+mn-lt"/>
                <a:ea typeface="+mn-ea"/>
                <a:cs typeface="+mn-cs"/>
                <a:sym typeface="Arial"/>
              </a:defRPr>
            </a:pPr>
            <a:r>
              <a:t>Based On A Child’s Skills, Interests, And Needs</a:t>
            </a:r>
          </a:p>
          <a:p>
            <a:pPr lvl="1" marL="742950" indent="-285750" defTabSz="457200">
              <a:spcBef>
                <a:spcPts val="400"/>
              </a:spcBef>
              <a:buClr>
                <a:srgbClr val="C481CF"/>
              </a:buClr>
              <a:buSzPct val="55000"/>
              <a:buChar char="■"/>
              <a:defRPr sz="1800">
                <a:latin typeface="+mn-lt"/>
                <a:ea typeface="+mn-ea"/>
                <a:cs typeface="+mn-cs"/>
                <a:sym typeface="Arial"/>
              </a:defRPr>
            </a:pPr>
            <a:r>
              <a:t>Seeks To Foster Independence</a:t>
            </a:r>
          </a:p>
          <a:p>
            <a:pPr lvl="1" marL="742950" indent="-285750" defTabSz="457200">
              <a:spcBef>
                <a:spcPts val="400"/>
              </a:spcBef>
              <a:buClr>
                <a:srgbClr val="C481CF"/>
              </a:buClr>
              <a:buSzPct val="55000"/>
              <a:buChar char="■"/>
              <a:defRPr sz="1800">
                <a:latin typeface="+mn-lt"/>
                <a:ea typeface="+mn-ea"/>
                <a:cs typeface="+mn-cs"/>
                <a:sym typeface="Arial"/>
              </a:defRPr>
            </a:pPr>
            <a:r>
              <a:t>Clear Expectations, Organized Environment, Visual Materials</a:t>
            </a:r>
          </a:p>
        </p:txBody>
      </p:sp>
      <p:grpSp>
        <p:nvGrpSpPr>
          <p:cNvPr id="308" name="Group"/>
          <p:cNvGrpSpPr/>
          <p:nvPr/>
        </p:nvGrpSpPr>
        <p:grpSpPr>
          <a:xfrm>
            <a:off x="990600" y="457200"/>
            <a:ext cx="6019800" cy="914401"/>
            <a:chOff x="0" y="0"/>
            <a:chExt cx="6019800" cy="914400"/>
          </a:xfrm>
        </p:grpSpPr>
        <p:sp>
          <p:nvSpPr>
            <p:cNvPr id="306" name="Rectangle"/>
            <p:cNvSpPr/>
            <p:nvPr/>
          </p:nvSpPr>
          <p:spPr>
            <a:xfrm>
              <a:off x="0" y="0"/>
              <a:ext cx="6019800" cy="914400"/>
            </a:xfrm>
            <a:prstGeom prst="rect">
              <a:avLst/>
            </a:prstGeom>
            <a:solidFill>
              <a:srgbClr val="C2B872"/>
            </a:solidFill>
            <a:ln w="12700" cap="flat">
              <a:noFill/>
              <a:miter lim="400000"/>
            </a:ln>
            <a:effectLst/>
          </p:spPr>
          <p:txBody>
            <a:bodyPr wrap="square" lIns="45719" tIns="45719" rIns="45719" bIns="45719" numCol="1" anchor="b">
              <a:noAutofit/>
            </a:bodyPr>
            <a:lstStyle/>
            <a:p>
              <a:pPr defTabSz="457200">
                <a:defRPr sz="1800">
                  <a:latin typeface="+mn-lt"/>
                  <a:ea typeface="+mn-ea"/>
                  <a:cs typeface="+mn-cs"/>
                  <a:sym typeface="Arial"/>
                </a:defRPr>
              </a:pPr>
            </a:p>
          </p:txBody>
        </p:sp>
        <p:sp>
          <p:nvSpPr>
            <p:cNvPr id="307" name="Autism Spectrum Disorder (ASD) Treatment Approaches"/>
            <p:cNvSpPr txBox="1"/>
            <p:nvPr/>
          </p:nvSpPr>
          <p:spPr>
            <a:xfrm>
              <a:off x="46037" y="156702"/>
              <a:ext cx="5927727" cy="75769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defTabSz="457200">
                <a:defRPr b="1" sz="2800">
                  <a:latin typeface="+mn-lt"/>
                  <a:ea typeface="+mn-ea"/>
                  <a:cs typeface="+mn-cs"/>
                  <a:sym typeface="Arial"/>
                </a:defRPr>
              </a:pPr>
              <a:r>
                <a:t>Autism Spectrum Disorder (ASD) </a:t>
              </a:r>
              <a:r>
                <a:rPr b="0" i="1" sz="1800"/>
                <a:t>Treatment Approaches</a:t>
              </a:r>
            </a:p>
          </p:txBody>
        </p:sp>
      </p:grpSp>
      <p:sp>
        <p:nvSpPr>
          <p:cNvPr id="309" name="Line"/>
          <p:cNvSpPr/>
          <p:nvPr/>
        </p:nvSpPr>
        <p:spPr>
          <a:xfrm>
            <a:off x="914400" y="1447800"/>
            <a:ext cx="73914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304">
                                            <p:bg/>
                                          </p:spTgt>
                                        </p:tgtEl>
                                        <p:attrNameLst>
                                          <p:attrName>style.visibility</p:attrName>
                                        </p:attrNameLst>
                                      </p:cBhvr>
                                      <p:to>
                                        <p:strVal val="visible"/>
                                      </p:to>
                                    </p:set>
                                    <p:anim calcmode="lin" valueType="num">
                                      <p:cBhvr>
                                        <p:cTn id="7" dur="500" fill="hold"/>
                                        <p:tgtEl>
                                          <p:spTgt spid="304">
                                            <p:bg/>
                                          </p:spTgt>
                                        </p:tgtEl>
                                        <p:attrNameLst>
                                          <p:attrName>ppt_x</p:attrName>
                                        </p:attrNameLst>
                                      </p:cBhvr>
                                      <p:tavLst>
                                        <p:tav tm="0">
                                          <p:val>
                                            <p:strVal val="0-#ppt_w/2"/>
                                          </p:val>
                                        </p:tav>
                                        <p:tav tm="100000">
                                          <p:val>
                                            <p:strVal val="#ppt_x"/>
                                          </p:val>
                                        </p:tav>
                                      </p:tavLst>
                                    </p:anim>
                                    <p:anim calcmode="lin" valueType="num">
                                      <p:cBhvr>
                                        <p:cTn id="8" dur="500" fill="hold"/>
                                        <p:tgtEl>
                                          <p:spTgt spid="304">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304">
                                            <p:txEl>
                                              <p:pRg st="0" end="0"/>
                                            </p:txEl>
                                          </p:spTgt>
                                        </p:tgtEl>
                                        <p:attrNameLst>
                                          <p:attrName>style.visibility</p:attrName>
                                        </p:attrNameLst>
                                      </p:cBhvr>
                                      <p:to>
                                        <p:strVal val="visible"/>
                                      </p:to>
                                    </p:set>
                                    <p:anim calcmode="lin" valueType="num">
                                      <p:cBhvr>
                                        <p:cTn id="11" dur="500" fill="hold"/>
                                        <p:tgtEl>
                                          <p:spTgt spid="304">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3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8" presetID="2" grpId="1" fill="hold">
                                  <p:stCondLst>
                                    <p:cond delay="0"/>
                                  </p:stCondLst>
                                  <p:iterate type="el" backwards="0">
                                    <p:tmAbs val="0"/>
                                  </p:iterate>
                                  <p:childTnLst>
                                    <p:set>
                                      <p:cBhvr>
                                        <p:cTn id="16" fill="hold"/>
                                        <p:tgtEl>
                                          <p:spTgt spid="304">
                                            <p:txEl>
                                              <p:pRg st="1" end="1"/>
                                            </p:txEl>
                                          </p:spTgt>
                                        </p:tgtEl>
                                        <p:attrNameLst>
                                          <p:attrName>style.visibility</p:attrName>
                                        </p:attrNameLst>
                                      </p:cBhvr>
                                      <p:to>
                                        <p:strVal val="visible"/>
                                      </p:to>
                                    </p:set>
                                    <p:anim calcmode="lin" valueType="num">
                                      <p:cBhvr>
                                        <p:cTn id="17" dur="500" fill="hold"/>
                                        <p:tgtEl>
                                          <p:spTgt spid="304">
                                            <p:txEl>
                                              <p:pRg st="1" end="1"/>
                                            </p:txEl>
                                          </p:spTgt>
                                        </p:tgtEl>
                                        <p:attrNameLst>
                                          <p:attrName>ppt_x</p:attrName>
                                        </p:attrNameLst>
                                      </p:cBhvr>
                                      <p:tavLst>
                                        <p:tav tm="0">
                                          <p:val>
                                            <p:strVal val="0-#ppt_w/2"/>
                                          </p:val>
                                        </p:tav>
                                        <p:tav tm="100000">
                                          <p:val>
                                            <p:strVal val="#ppt_x"/>
                                          </p:val>
                                        </p:tav>
                                      </p:tavLst>
                                    </p:anim>
                                    <p:anim calcmode="lin" valueType="num">
                                      <p:cBhvr>
                                        <p:cTn id="18" dur="500" fill="hold"/>
                                        <p:tgtEl>
                                          <p:spTgt spid="3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8" presetID="2" grpId="1" fill="hold">
                                  <p:stCondLst>
                                    <p:cond delay="0"/>
                                  </p:stCondLst>
                                  <p:iterate type="el" backwards="0">
                                    <p:tmAbs val="0"/>
                                  </p:iterate>
                                  <p:childTnLst>
                                    <p:set>
                                      <p:cBhvr>
                                        <p:cTn id="22" fill="hold"/>
                                        <p:tgtEl>
                                          <p:spTgt spid="304">
                                            <p:txEl>
                                              <p:pRg st="2" end="2"/>
                                            </p:txEl>
                                          </p:spTgt>
                                        </p:tgtEl>
                                        <p:attrNameLst>
                                          <p:attrName>style.visibility</p:attrName>
                                        </p:attrNameLst>
                                      </p:cBhvr>
                                      <p:to>
                                        <p:strVal val="visible"/>
                                      </p:to>
                                    </p:set>
                                    <p:anim calcmode="lin" valueType="num">
                                      <p:cBhvr>
                                        <p:cTn id="23" dur="500" fill="hold"/>
                                        <p:tgtEl>
                                          <p:spTgt spid="304">
                                            <p:txEl>
                                              <p:pRg st="2" end="2"/>
                                            </p:txEl>
                                          </p:spTgt>
                                        </p:tgtEl>
                                        <p:attrNameLst>
                                          <p:attrName>ppt_x</p:attrName>
                                        </p:attrNameLst>
                                      </p:cBhvr>
                                      <p:tavLst>
                                        <p:tav tm="0">
                                          <p:val>
                                            <p:strVal val="0-#ppt_w/2"/>
                                          </p:val>
                                        </p:tav>
                                        <p:tav tm="100000">
                                          <p:val>
                                            <p:strVal val="#ppt_x"/>
                                          </p:val>
                                        </p:tav>
                                      </p:tavLst>
                                    </p:anim>
                                    <p:anim calcmode="lin" valueType="num">
                                      <p:cBhvr>
                                        <p:cTn id="24" dur="500" fill="hold"/>
                                        <p:tgtEl>
                                          <p:spTgt spid="3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8" presetID="2" grpId="1" fill="hold">
                                  <p:stCondLst>
                                    <p:cond delay="0"/>
                                  </p:stCondLst>
                                  <p:iterate type="el" backwards="0">
                                    <p:tmAbs val="0"/>
                                  </p:iterate>
                                  <p:childTnLst>
                                    <p:set>
                                      <p:cBhvr>
                                        <p:cTn id="28" fill="hold"/>
                                        <p:tgtEl>
                                          <p:spTgt spid="304">
                                            <p:txEl>
                                              <p:pRg st="3" end="3"/>
                                            </p:txEl>
                                          </p:spTgt>
                                        </p:tgtEl>
                                        <p:attrNameLst>
                                          <p:attrName>style.visibility</p:attrName>
                                        </p:attrNameLst>
                                      </p:cBhvr>
                                      <p:to>
                                        <p:strVal val="visible"/>
                                      </p:to>
                                    </p:set>
                                    <p:anim calcmode="lin" valueType="num">
                                      <p:cBhvr>
                                        <p:cTn id="29" dur="500" fill="hold"/>
                                        <p:tgtEl>
                                          <p:spTgt spid="304">
                                            <p:txEl>
                                              <p:pRg st="3" end="3"/>
                                            </p:txEl>
                                          </p:spTgt>
                                        </p:tgtEl>
                                        <p:attrNameLst>
                                          <p:attrName>ppt_x</p:attrName>
                                        </p:attrNameLst>
                                      </p:cBhvr>
                                      <p:tavLst>
                                        <p:tav tm="0">
                                          <p:val>
                                            <p:strVal val="0-#ppt_w/2"/>
                                          </p:val>
                                        </p:tav>
                                        <p:tav tm="100000">
                                          <p:val>
                                            <p:strVal val="#ppt_x"/>
                                          </p:val>
                                        </p:tav>
                                      </p:tavLst>
                                    </p:anim>
                                    <p:anim calcmode="lin" valueType="num">
                                      <p:cBhvr>
                                        <p:cTn id="30" dur="500" fill="hold"/>
                                        <p:tgtEl>
                                          <p:spTgt spid="30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8" presetID="2" grpId="1" fill="hold">
                                  <p:stCondLst>
                                    <p:cond delay="0"/>
                                  </p:stCondLst>
                                  <p:iterate type="el" backwards="0">
                                    <p:tmAbs val="0"/>
                                  </p:iterate>
                                  <p:childTnLst>
                                    <p:set>
                                      <p:cBhvr>
                                        <p:cTn id="34" fill="hold"/>
                                        <p:tgtEl>
                                          <p:spTgt spid="304">
                                            <p:txEl>
                                              <p:pRg st="4" end="4"/>
                                            </p:txEl>
                                          </p:spTgt>
                                        </p:tgtEl>
                                        <p:attrNameLst>
                                          <p:attrName>style.visibility</p:attrName>
                                        </p:attrNameLst>
                                      </p:cBhvr>
                                      <p:to>
                                        <p:strVal val="visible"/>
                                      </p:to>
                                    </p:set>
                                    <p:anim calcmode="lin" valueType="num">
                                      <p:cBhvr>
                                        <p:cTn id="35" dur="500" fill="hold"/>
                                        <p:tgtEl>
                                          <p:spTgt spid="304">
                                            <p:txEl>
                                              <p:pRg st="4" end="4"/>
                                            </p:txEl>
                                          </p:spTgt>
                                        </p:tgtEl>
                                        <p:attrNameLst>
                                          <p:attrName>ppt_x</p:attrName>
                                        </p:attrNameLst>
                                      </p:cBhvr>
                                      <p:tavLst>
                                        <p:tav tm="0">
                                          <p:val>
                                            <p:strVal val="0-#ppt_w/2"/>
                                          </p:val>
                                        </p:tav>
                                        <p:tav tm="100000">
                                          <p:val>
                                            <p:strVal val="#ppt_x"/>
                                          </p:val>
                                        </p:tav>
                                      </p:tavLst>
                                    </p:anim>
                                    <p:anim calcmode="lin" valueType="num">
                                      <p:cBhvr>
                                        <p:cTn id="36" dur="500" fill="hold"/>
                                        <p:tgtEl>
                                          <p:spTgt spid="30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2" presetID="2" grpId="2" fill="hold">
                                  <p:stCondLst>
                                    <p:cond delay="0"/>
                                  </p:stCondLst>
                                  <p:iterate type="el" backwards="0">
                                    <p:tmAbs val="0"/>
                                  </p:iterate>
                                  <p:childTnLst>
                                    <p:set>
                                      <p:cBhvr>
                                        <p:cTn id="40" fill="hold"/>
                                        <p:tgtEl>
                                          <p:spTgt spid="305">
                                            <p:bg/>
                                          </p:spTgt>
                                        </p:tgtEl>
                                        <p:attrNameLst>
                                          <p:attrName>style.visibility</p:attrName>
                                        </p:attrNameLst>
                                      </p:cBhvr>
                                      <p:to>
                                        <p:strVal val="visible"/>
                                      </p:to>
                                    </p:set>
                                    <p:anim calcmode="lin" valueType="num">
                                      <p:cBhvr>
                                        <p:cTn id="41" dur="500" fill="hold"/>
                                        <p:tgtEl>
                                          <p:spTgt spid="305">
                                            <p:bg/>
                                          </p:spTgt>
                                        </p:tgtEl>
                                        <p:attrNameLst>
                                          <p:attrName>ppt_x</p:attrName>
                                        </p:attrNameLst>
                                      </p:cBhvr>
                                      <p:tavLst>
                                        <p:tav tm="0">
                                          <p:val>
                                            <p:strVal val="1+#ppt_w/2"/>
                                          </p:val>
                                        </p:tav>
                                        <p:tav tm="100000">
                                          <p:val>
                                            <p:strVal val="#ppt_x"/>
                                          </p:val>
                                        </p:tav>
                                      </p:tavLst>
                                    </p:anim>
                                    <p:anim calcmode="lin" valueType="num">
                                      <p:cBhvr>
                                        <p:cTn id="42" dur="500" fill="hold"/>
                                        <p:tgtEl>
                                          <p:spTgt spid="305">
                                            <p:bg/>
                                          </p:spTgt>
                                        </p:tgtEl>
                                        <p:attrNameLst>
                                          <p:attrName>ppt_y</p:attrName>
                                        </p:attrNameLst>
                                      </p:cBhvr>
                                      <p:tavLst>
                                        <p:tav tm="0">
                                          <p:val>
                                            <p:strVal val="#ppt_y"/>
                                          </p:val>
                                        </p:tav>
                                        <p:tav tm="100000">
                                          <p:val>
                                            <p:strVal val="#ppt_y"/>
                                          </p:val>
                                        </p:tav>
                                      </p:tavLst>
                                    </p:anim>
                                  </p:childTnLst>
                                </p:cTn>
                              </p:par>
                              <p:par>
                                <p:cTn id="43" presetClass="entr" nodeType="withEffect" presetSubtype="2" presetID="2" grpId="2" fill="hold">
                                  <p:stCondLst>
                                    <p:cond delay="0"/>
                                  </p:stCondLst>
                                  <p:iterate type="el" backwards="0">
                                    <p:tmAbs val="0"/>
                                  </p:iterate>
                                  <p:childTnLst>
                                    <p:set>
                                      <p:cBhvr>
                                        <p:cTn id="44" fill="hold"/>
                                        <p:tgtEl>
                                          <p:spTgt spid="305">
                                            <p:txEl>
                                              <p:pRg st="0" end="0"/>
                                            </p:txEl>
                                          </p:spTgt>
                                        </p:tgtEl>
                                        <p:attrNameLst>
                                          <p:attrName>style.visibility</p:attrName>
                                        </p:attrNameLst>
                                      </p:cBhvr>
                                      <p:to>
                                        <p:strVal val="visible"/>
                                      </p:to>
                                    </p:set>
                                    <p:anim calcmode="lin" valueType="num">
                                      <p:cBhvr>
                                        <p:cTn id="45" dur="500" fill="hold"/>
                                        <p:tgtEl>
                                          <p:spTgt spid="305">
                                            <p:txEl>
                                              <p:pRg st="0" end="0"/>
                                            </p:txEl>
                                          </p:spTgt>
                                        </p:tgtEl>
                                        <p:attrNameLst>
                                          <p:attrName>ppt_x</p:attrName>
                                        </p:attrNameLst>
                                      </p:cBhvr>
                                      <p:tavLst>
                                        <p:tav tm="0">
                                          <p:val>
                                            <p:strVal val="1+#ppt_w/2"/>
                                          </p:val>
                                        </p:tav>
                                        <p:tav tm="100000">
                                          <p:val>
                                            <p:strVal val="#ppt_x"/>
                                          </p:val>
                                        </p:tav>
                                      </p:tavLst>
                                    </p:anim>
                                    <p:anim calcmode="lin" valueType="num">
                                      <p:cBhvr>
                                        <p:cTn id="46" dur="500" fill="hold"/>
                                        <p:tgtEl>
                                          <p:spTgt spid="30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2" presetID="2" grpId="2" fill="hold">
                                  <p:stCondLst>
                                    <p:cond delay="0"/>
                                  </p:stCondLst>
                                  <p:iterate type="el" backwards="0">
                                    <p:tmAbs val="0"/>
                                  </p:iterate>
                                  <p:childTnLst>
                                    <p:set>
                                      <p:cBhvr>
                                        <p:cTn id="50" fill="hold"/>
                                        <p:tgtEl>
                                          <p:spTgt spid="305">
                                            <p:txEl>
                                              <p:pRg st="1" end="1"/>
                                            </p:txEl>
                                          </p:spTgt>
                                        </p:tgtEl>
                                        <p:attrNameLst>
                                          <p:attrName>style.visibility</p:attrName>
                                        </p:attrNameLst>
                                      </p:cBhvr>
                                      <p:to>
                                        <p:strVal val="visible"/>
                                      </p:to>
                                    </p:set>
                                    <p:anim calcmode="lin" valueType="num">
                                      <p:cBhvr>
                                        <p:cTn id="51" dur="500" fill="hold"/>
                                        <p:tgtEl>
                                          <p:spTgt spid="305">
                                            <p:txEl>
                                              <p:pRg st="1" end="1"/>
                                            </p:txEl>
                                          </p:spTgt>
                                        </p:tgtEl>
                                        <p:attrNameLst>
                                          <p:attrName>ppt_x</p:attrName>
                                        </p:attrNameLst>
                                      </p:cBhvr>
                                      <p:tavLst>
                                        <p:tav tm="0">
                                          <p:val>
                                            <p:strVal val="1+#ppt_w/2"/>
                                          </p:val>
                                        </p:tav>
                                        <p:tav tm="100000">
                                          <p:val>
                                            <p:strVal val="#ppt_x"/>
                                          </p:val>
                                        </p:tav>
                                      </p:tavLst>
                                    </p:anim>
                                    <p:anim calcmode="lin" valueType="num">
                                      <p:cBhvr>
                                        <p:cTn id="52" dur="500" fill="hold"/>
                                        <p:tgtEl>
                                          <p:spTgt spid="30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Class="entr" nodeType="clickEffect" presetSubtype="2" presetID="2" grpId="2" fill="hold">
                                  <p:stCondLst>
                                    <p:cond delay="0"/>
                                  </p:stCondLst>
                                  <p:iterate type="el" backwards="0">
                                    <p:tmAbs val="0"/>
                                  </p:iterate>
                                  <p:childTnLst>
                                    <p:set>
                                      <p:cBhvr>
                                        <p:cTn id="56" fill="hold"/>
                                        <p:tgtEl>
                                          <p:spTgt spid="305">
                                            <p:txEl>
                                              <p:pRg st="2" end="2"/>
                                            </p:txEl>
                                          </p:spTgt>
                                        </p:tgtEl>
                                        <p:attrNameLst>
                                          <p:attrName>style.visibility</p:attrName>
                                        </p:attrNameLst>
                                      </p:cBhvr>
                                      <p:to>
                                        <p:strVal val="visible"/>
                                      </p:to>
                                    </p:set>
                                    <p:anim calcmode="lin" valueType="num">
                                      <p:cBhvr>
                                        <p:cTn id="57" dur="500" fill="hold"/>
                                        <p:tgtEl>
                                          <p:spTgt spid="305">
                                            <p:txEl>
                                              <p:pRg st="2" end="2"/>
                                            </p:txEl>
                                          </p:spTgt>
                                        </p:tgtEl>
                                        <p:attrNameLst>
                                          <p:attrName>ppt_x</p:attrName>
                                        </p:attrNameLst>
                                      </p:cBhvr>
                                      <p:tavLst>
                                        <p:tav tm="0">
                                          <p:val>
                                            <p:strVal val="1+#ppt_w/2"/>
                                          </p:val>
                                        </p:tav>
                                        <p:tav tm="100000">
                                          <p:val>
                                            <p:strVal val="#ppt_x"/>
                                          </p:val>
                                        </p:tav>
                                      </p:tavLst>
                                    </p:anim>
                                    <p:anim calcmode="lin" valueType="num">
                                      <p:cBhvr>
                                        <p:cTn id="58" dur="500" fill="hold"/>
                                        <p:tgtEl>
                                          <p:spTgt spid="30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2" presetID="2" grpId="2" fill="hold">
                                  <p:stCondLst>
                                    <p:cond delay="0"/>
                                  </p:stCondLst>
                                  <p:iterate type="el" backwards="0">
                                    <p:tmAbs val="0"/>
                                  </p:iterate>
                                  <p:childTnLst>
                                    <p:set>
                                      <p:cBhvr>
                                        <p:cTn id="62" fill="hold"/>
                                        <p:tgtEl>
                                          <p:spTgt spid="305">
                                            <p:txEl>
                                              <p:pRg st="3" end="3"/>
                                            </p:txEl>
                                          </p:spTgt>
                                        </p:tgtEl>
                                        <p:attrNameLst>
                                          <p:attrName>style.visibility</p:attrName>
                                        </p:attrNameLst>
                                      </p:cBhvr>
                                      <p:to>
                                        <p:strVal val="visible"/>
                                      </p:to>
                                    </p:set>
                                    <p:anim calcmode="lin" valueType="num">
                                      <p:cBhvr>
                                        <p:cTn id="63" dur="500" fill="hold"/>
                                        <p:tgtEl>
                                          <p:spTgt spid="305">
                                            <p:txEl>
                                              <p:pRg st="3" end="3"/>
                                            </p:txEl>
                                          </p:spTgt>
                                        </p:tgtEl>
                                        <p:attrNameLst>
                                          <p:attrName>ppt_x</p:attrName>
                                        </p:attrNameLst>
                                      </p:cBhvr>
                                      <p:tavLst>
                                        <p:tav tm="0">
                                          <p:val>
                                            <p:strVal val="1+#ppt_w/2"/>
                                          </p:val>
                                        </p:tav>
                                        <p:tav tm="100000">
                                          <p:val>
                                            <p:strVal val="#ppt_x"/>
                                          </p:val>
                                        </p:tav>
                                      </p:tavLst>
                                    </p:anim>
                                    <p:anim calcmode="lin" valueType="num">
                                      <p:cBhvr>
                                        <p:cTn id="64" dur="500" fill="hold"/>
                                        <p:tgtEl>
                                          <p:spTgt spid="30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305" grpId="2"/>
      <p:bldP build="p" bldLvl="5" animBg="1" rev="0" advAuto="0" spid="304" grpId="1"/>
    </p:bldLst>
  </p:timing>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2" name="Social stories…"/>
          <p:cNvSpPr txBox="1"/>
          <p:nvPr/>
        </p:nvSpPr>
        <p:spPr>
          <a:xfrm>
            <a:off x="2560636" y="1600200"/>
            <a:ext cx="6537327" cy="3245374"/>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buClr>
                <a:srgbClr val="76B749"/>
              </a:buClr>
              <a:buSzPct val="60000"/>
              <a:buChar char="■"/>
              <a:defRPr sz="1800">
                <a:latin typeface="+mn-lt"/>
                <a:ea typeface="+mn-ea"/>
                <a:cs typeface="+mn-cs"/>
                <a:sym typeface="Arial"/>
              </a:defRPr>
            </a:pPr>
            <a:r>
              <a:t>Social stories</a:t>
            </a:r>
          </a:p>
          <a:p>
            <a:pPr marL="342900" indent="-342900" defTabSz="457200">
              <a:spcBef>
                <a:spcPts val="400"/>
              </a:spcBef>
              <a:buClr>
                <a:srgbClr val="76B749"/>
              </a:buClr>
              <a:buSzPct val="60000"/>
              <a:buChar char="■"/>
              <a:defRPr sz="1800">
                <a:latin typeface="+mn-lt"/>
                <a:ea typeface="+mn-ea"/>
                <a:cs typeface="+mn-cs"/>
                <a:sym typeface="Arial"/>
              </a:defRPr>
            </a:pPr>
            <a:r>
              <a:t>Pictures Exchange System (PECS) </a:t>
            </a:r>
          </a:p>
          <a:p>
            <a:pPr marL="342900" indent="-342900" defTabSz="457200">
              <a:spcBef>
                <a:spcPts val="400"/>
              </a:spcBef>
              <a:buClr>
                <a:srgbClr val="76B749"/>
              </a:buClr>
              <a:buSzPct val="60000"/>
              <a:buChar char="■"/>
              <a:defRPr sz="1800">
                <a:latin typeface="+mn-lt"/>
                <a:ea typeface="+mn-ea"/>
                <a:cs typeface="+mn-cs"/>
                <a:sym typeface="Arial"/>
              </a:defRPr>
            </a:pPr>
            <a:r>
              <a:t>Redirect – </a:t>
            </a:r>
          </a:p>
          <a:p>
            <a:pPr marL="342900" indent="-342900" defTabSz="457200">
              <a:spcBef>
                <a:spcPts val="400"/>
              </a:spcBef>
              <a:buClr>
                <a:srgbClr val="76B749"/>
              </a:buClr>
              <a:buSzPct val="60000"/>
              <a:buChar char="■"/>
              <a:defRPr sz="1800">
                <a:latin typeface="+mn-lt"/>
                <a:ea typeface="+mn-ea"/>
                <a:cs typeface="+mn-cs"/>
                <a:sym typeface="Arial"/>
              </a:defRPr>
            </a:pPr>
            <a:r>
              <a:t>Hurt Feelings</a:t>
            </a:r>
          </a:p>
          <a:p>
            <a:pPr marL="342900" indent="-342900" defTabSz="457200">
              <a:spcBef>
                <a:spcPts val="400"/>
              </a:spcBef>
              <a:buClr>
                <a:srgbClr val="76B749"/>
              </a:buClr>
              <a:buSzPct val="60000"/>
              <a:buChar char="■"/>
              <a:defRPr sz="1800">
                <a:latin typeface="+mn-lt"/>
                <a:ea typeface="+mn-ea"/>
                <a:cs typeface="+mn-cs"/>
                <a:sym typeface="Arial"/>
              </a:defRPr>
            </a:pPr>
            <a:r>
              <a:t>Eye Contact </a:t>
            </a:r>
          </a:p>
          <a:p>
            <a:pPr marL="342900" indent="-342900" defTabSz="457200">
              <a:spcBef>
                <a:spcPts val="400"/>
              </a:spcBef>
              <a:buClr>
                <a:srgbClr val="76B749"/>
              </a:buClr>
              <a:buSzPct val="60000"/>
              <a:buChar char="■"/>
              <a:defRPr sz="1800">
                <a:latin typeface="+mn-lt"/>
                <a:ea typeface="+mn-ea"/>
                <a:cs typeface="+mn-cs"/>
                <a:sym typeface="Arial"/>
              </a:defRPr>
            </a:pPr>
            <a:r>
              <a:t>Smiling and Laughing</a:t>
            </a:r>
          </a:p>
          <a:p>
            <a:pPr marL="342900" indent="-342900" defTabSz="457200">
              <a:spcBef>
                <a:spcPts val="400"/>
              </a:spcBef>
              <a:buClr>
                <a:srgbClr val="76B749"/>
              </a:buClr>
              <a:buSzPct val="60000"/>
              <a:buChar char="■"/>
              <a:defRPr sz="1800">
                <a:latin typeface="+mn-lt"/>
                <a:ea typeface="+mn-ea"/>
                <a:cs typeface="+mn-cs"/>
                <a:sym typeface="Arial"/>
              </a:defRPr>
            </a:pPr>
            <a:r>
              <a:t>Vocalizing </a:t>
            </a:r>
          </a:p>
          <a:p>
            <a:pPr marL="342900" indent="-342900" defTabSz="457200">
              <a:spcBef>
                <a:spcPts val="400"/>
              </a:spcBef>
              <a:buClr>
                <a:srgbClr val="76B749"/>
              </a:buClr>
              <a:buSzPct val="60000"/>
              <a:buChar char="■"/>
              <a:defRPr sz="1800">
                <a:latin typeface="+mn-lt"/>
                <a:ea typeface="+mn-ea"/>
                <a:cs typeface="+mn-cs"/>
                <a:sym typeface="Arial"/>
              </a:defRPr>
            </a:pPr>
            <a:r>
              <a:t>Lunch Bunch</a:t>
            </a:r>
          </a:p>
          <a:p>
            <a:pPr marL="342900" indent="-342900" defTabSz="457200">
              <a:spcBef>
                <a:spcPts val="400"/>
              </a:spcBef>
              <a:buClr>
                <a:srgbClr val="76B749"/>
              </a:buClr>
              <a:buSzPct val="60000"/>
              <a:buChar char="■"/>
              <a:defRPr sz="1800">
                <a:latin typeface="+mn-lt"/>
                <a:ea typeface="+mn-ea"/>
                <a:cs typeface="+mn-cs"/>
                <a:sym typeface="Arial"/>
              </a:defRPr>
            </a:pPr>
            <a:r>
              <a:t>Class Jobs </a:t>
            </a:r>
          </a:p>
          <a:p>
            <a:pPr marL="342900" indent="-342900" defTabSz="457200">
              <a:spcBef>
                <a:spcPts val="400"/>
              </a:spcBef>
              <a:buClr>
                <a:srgbClr val="76B749"/>
              </a:buClr>
              <a:buSzPct val="60000"/>
              <a:buChar char="■"/>
              <a:defRPr sz="1800">
                <a:latin typeface="+mn-lt"/>
                <a:ea typeface="+mn-ea"/>
                <a:cs typeface="+mn-cs"/>
                <a:sym typeface="Arial"/>
              </a:defRPr>
            </a:pPr>
            <a:r>
              <a:t>Calming Down Time</a:t>
            </a:r>
          </a:p>
        </p:txBody>
      </p:sp>
      <p:sp>
        <p:nvSpPr>
          <p:cNvPr id="313" name="Line"/>
          <p:cNvSpPr/>
          <p:nvPr/>
        </p:nvSpPr>
        <p:spPr>
          <a:xfrm>
            <a:off x="1981200" y="1371600"/>
            <a:ext cx="5486400" cy="0"/>
          </a:xfrm>
          <a:prstGeom prst="line">
            <a:avLst/>
          </a:prstGeom>
          <a:ln>
            <a:solidFill>
              <a:srgbClr val="000000"/>
            </a:solidFill>
            <a:miter/>
          </a:ln>
        </p:spPr>
        <p:txBody>
          <a:bodyPr lIns="45719" rIns="45719"/>
          <a:lstStyle/>
          <a:p>
            <a:pPr/>
          </a:p>
        </p:txBody>
      </p:sp>
      <p:grpSp>
        <p:nvGrpSpPr>
          <p:cNvPr id="316" name="Group"/>
          <p:cNvGrpSpPr/>
          <p:nvPr/>
        </p:nvGrpSpPr>
        <p:grpSpPr>
          <a:xfrm>
            <a:off x="1676400" y="304800"/>
            <a:ext cx="6019800" cy="914401"/>
            <a:chOff x="0" y="0"/>
            <a:chExt cx="6019800" cy="914400"/>
          </a:xfrm>
        </p:grpSpPr>
        <p:sp>
          <p:nvSpPr>
            <p:cNvPr id="314" name="Rectangle"/>
            <p:cNvSpPr/>
            <p:nvPr/>
          </p:nvSpPr>
          <p:spPr>
            <a:xfrm>
              <a:off x="0" y="0"/>
              <a:ext cx="6019800" cy="914400"/>
            </a:xfrm>
            <a:prstGeom prst="rect">
              <a:avLst/>
            </a:prstGeom>
            <a:solidFill>
              <a:srgbClr val="C2B872"/>
            </a:solidFill>
            <a:ln w="12700" cap="flat">
              <a:noFill/>
              <a:miter lim="400000"/>
            </a:ln>
            <a:effectLst/>
          </p:spPr>
          <p:txBody>
            <a:bodyPr wrap="square" lIns="45719" tIns="45719" rIns="45719" bIns="45719" numCol="1" anchor="b">
              <a:noAutofit/>
            </a:bodyPr>
            <a:lstStyle/>
            <a:p>
              <a:pPr algn="ctr" defTabSz="457200">
                <a:defRPr sz="1800">
                  <a:latin typeface="+mn-lt"/>
                  <a:ea typeface="+mn-ea"/>
                  <a:cs typeface="+mn-cs"/>
                  <a:sym typeface="Arial"/>
                </a:defRPr>
              </a:pPr>
            </a:p>
          </p:txBody>
        </p:sp>
        <p:sp>
          <p:nvSpPr>
            <p:cNvPr id="315" name="Autism Spectrum Disorder (ASD) Inclusive Teaching Strategies"/>
            <p:cNvSpPr txBox="1"/>
            <p:nvPr/>
          </p:nvSpPr>
          <p:spPr>
            <a:xfrm>
              <a:off x="46037" y="156702"/>
              <a:ext cx="5927727" cy="75769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algn="ctr" defTabSz="457200">
                <a:defRPr b="1" sz="2800">
                  <a:latin typeface="+mn-lt"/>
                  <a:ea typeface="+mn-ea"/>
                  <a:cs typeface="+mn-cs"/>
                  <a:sym typeface="Arial"/>
                </a:defRPr>
              </a:pPr>
              <a:r>
                <a:t>Autism Spectrum Disorder (ASD) </a:t>
              </a:r>
              <a:r>
                <a:rPr b="0" i="1" sz="1800">
                  <a:solidFill>
                    <a:srgbClr val="000066"/>
                  </a:solidFill>
                </a:rPr>
                <a:t>Inclusive Teaching Strategies</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12">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31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31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31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312">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1" fill="hold">
                                  <p:stCondLst>
                                    <p:cond delay="0"/>
                                  </p:stCondLst>
                                  <p:iterate type="el" backwards="0">
                                    <p:tmAbs val="0"/>
                                  </p:iterate>
                                  <p:childTnLst>
                                    <p:set>
                                      <p:cBhvr>
                                        <p:cTn id="24" fill="hold"/>
                                        <p:tgtEl>
                                          <p:spTgt spid="312">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0" presetID="1" grpId="1" fill="hold">
                                  <p:stCondLst>
                                    <p:cond delay="0"/>
                                  </p:stCondLst>
                                  <p:iterate type="el" backwards="0">
                                    <p:tmAbs val="0"/>
                                  </p:iterate>
                                  <p:childTnLst>
                                    <p:set>
                                      <p:cBhvr>
                                        <p:cTn id="28" fill="hold"/>
                                        <p:tgtEl>
                                          <p:spTgt spid="312">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Class="entr" nodeType="clickEffect" presetSubtype="0" presetID="1" grpId="1" fill="hold">
                                  <p:stCondLst>
                                    <p:cond delay="0"/>
                                  </p:stCondLst>
                                  <p:iterate type="el" backwards="0">
                                    <p:tmAbs val="0"/>
                                  </p:iterate>
                                  <p:childTnLst>
                                    <p:set>
                                      <p:cBhvr>
                                        <p:cTn id="32" fill="hold"/>
                                        <p:tgtEl>
                                          <p:spTgt spid="312">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0" presetID="1" grpId="1" fill="hold">
                                  <p:stCondLst>
                                    <p:cond delay="0"/>
                                  </p:stCondLst>
                                  <p:iterate type="el" backwards="0">
                                    <p:tmAbs val="0"/>
                                  </p:iterate>
                                  <p:childTnLst>
                                    <p:set>
                                      <p:cBhvr>
                                        <p:cTn id="36" fill="hold"/>
                                        <p:tgtEl>
                                          <p:spTgt spid="312">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0" presetID="1" grpId="1" fill="hold">
                                  <p:stCondLst>
                                    <p:cond delay="0"/>
                                  </p:stCondLst>
                                  <p:iterate type="el" backwards="0">
                                    <p:tmAbs val="0"/>
                                  </p:iterate>
                                  <p:childTnLst>
                                    <p:set>
                                      <p:cBhvr>
                                        <p:cTn id="40" fill="hold"/>
                                        <p:tgtEl>
                                          <p:spTgt spid="312">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Class="entr" nodeType="clickEffect" presetSubtype="0" presetID="1" grpId="1" fill="hold">
                                  <p:stCondLst>
                                    <p:cond delay="0"/>
                                  </p:stCondLst>
                                  <p:iterate type="el" backwards="0">
                                    <p:tmAbs val="0"/>
                                  </p:iterate>
                                  <p:childTnLst>
                                    <p:set>
                                      <p:cBhvr>
                                        <p:cTn id="44" fill="hold"/>
                                        <p:tgtEl>
                                          <p:spTgt spid="312">
                                            <p:txEl>
                                              <p:pRg st="9" end="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312" grpId="1"/>
    </p:bldLst>
  </p:timing>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9" name="Students with Behavioral and Emotional Challenges…"/>
          <p:cNvSpPr txBox="1"/>
          <p:nvPr/>
        </p:nvSpPr>
        <p:spPr>
          <a:xfrm>
            <a:off x="1752600" y="152400"/>
            <a:ext cx="6248400" cy="1223787"/>
          </a:xfrm>
          <a:prstGeom prst="rect">
            <a:avLst/>
          </a:prstGeom>
          <a:solidFill>
            <a:srgbClr val="FDFFAA"/>
          </a:solidFill>
          <a:ln>
            <a:solidFill>
              <a:srgbClr val="FDFFAA"/>
            </a:solidFill>
          </a:ln>
          <a:extLst>
            <a:ext uri="{C572A759-6A51-4108-AA02-DFA0A04FC94B}">
              <ma14:wrappingTextBoxFlag xmlns:ma14="http://schemas.microsoft.com/office/mac/drawingml/2011/main" val="1"/>
            </a:ext>
          </a:extLst>
        </p:spPr>
        <p:txBody>
          <a:bodyPr lIns="45719" rIns="45719">
            <a:spAutoFit/>
          </a:bodyPr>
          <a:lstStyle/>
          <a:p>
            <a:pPr algn="ctr" defTabSz="457200">
              <a:defRPr b="1" sz="2800"/>
            </a:pPr>
            <a:r>
              <a:t>Students with Behavioral and Emotional Challenges</a:t>
            </a:r>
          </a:p>
          <a:p>
            <a:pPr algn="ctr" defTabSz="457200">
              <a:defRPr b="1" i="1" sz="1800">
                <a:solidFill>
                  <a:schemeClr val="accent2"/>
                </a:solidFill>
                <a:latin typeface="+mn-lt"/>
                <a:ea typeface="+mn-ea"/>
                <a:cs typeface="+mn-cs"/>
                <a:sym typeface="Arial"/>
              </a:defRPr>
            </a:pPr>
            <a:r>
              <a:t>Common Inclusive Teaching Strategies</a:t>
            </a:r>
          </a:p>
        </p:txBody>
      </p:sp>
      <p:sp>
        <p:nvSpPr>
          <p:cNvPr id="320" name="Line"/>
          <p:cNvSpPr/>
          <p:nvPr/>
        </p:nvSpPr>
        <p:spPr>
          <a:xfrm>
            <a:off x="1905000" y="1524000"/>
            <a:ext cx="6019800" cy="0"/>
          </a:xfrm>
          <a:prstGeom prst="line">
            <a:avLst/>
          </a:prstGeom>
          <a:ln>
            <a:solidFill>
              <a:srgbClr val="000000"/>
            </a:solidFill>
            <a:miter/>
          </a:ln>
        </p:spPr>
        <p:txBody>
          <a:bodyPr lIns="45719" rIns="45719"/>
          <a:lstStyle/>
          <a:p>
            <a:pPr/>
          </a:p>
        </p:txBody>
      </p:sp>
      <p:sp>
        <p:nvSpPr>
          <p:cNvPr id="321" name="Commit to students with behavior challenges - support, guide, teach…"/>
          <p:cNvSpPr txBox="1"/>
          <p:nvPr/>
        </p:nvSpPr>
        <p:spPr>
          <a:xfrm>
            <a:off x="883919" y="1219200"/>
            <a:ext cx="7680961" cy="55683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lnSpc>
                <a:spcPct val="90000"/>
              </a:lnSpc>
              <a:spcBef>
                <a:spcPts val="400"/>
              </a:spcBef>
              <a:defRPr sz="1800">
                <a:latin typeface="+mn-lt"/>
                <a:ea typeface="+mn-ea"/>
                <a:cs typeface="+mn-cs"/>
                <a:sym typeface="Arial"/>
              </a:defRPr>
            </a:pP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Commit to students with behavior challenges - support, guide, teach</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Creative and engaging teaching</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Options and choices for individual needs and learning styles</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Positive outlets for student energy</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Help students organize materials</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Predictable class routines; help students anticipate and understand changes</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Build community to provide emotional support</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Integral social learning into all academic lessons</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Use positive behavior support affirming student needs</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Help students understand their own needs and ways to get them met</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r>
              <a:t>Work with an interdisciplinary team</a:t>
            </a:r>
          </a:p>
          <a:p>
            <a:pPr marL="457200" indent="-457200" defTabSz="457200">
              <a:lnSpc>
                <a:spcPct val="90000"/>
              </a:lnSpc>
              <a:spcBef>
                <a:spcPts val="400"/>
              </a:spcBef>
              <a:buClr>
                <a:srgbClr val="000000"/>
              </a:buClr>
              <a:buSzPct val="90000"/>
              <a:buChar char="❑"/>
              <a:defRPr sz="2000">
                <a:latin typeface="+mn-lt"/>
                <a:ea typeface="+mn-ea"/>
                <a:cs typeface="+mn-cs"/>
                <a:sym typeface="Arial"/>
              </a:defRPr>
            </a:pP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4" name="Students With Sensory…"/>
          <p:cNvSpPr txBox="1"/>
          <p:nvPr/>
        </p:nvSpPr>
        <p:spPr>
          <a:xfrm>
            <a:off x="731519" y="533400"/>
            <a:ext cx="7071361" cy="104038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285750" indent="171450" algn="ctr" defTabSz="457200">
              <a:spcBef>
                <a:spcPts val="600"/>
              </a:spcBef>
              <a:defRPr b="1" sz="2800"/>
            </a:pPr>
            <a:r>
              <a:t>Students With Sensory </a:t>
            </a:r>
          </a:p>
          <a:p>
            <a:pPr lvl="1" marL="285750" indent="171450" algn="ctr" defTabSz="457200">
              <a:spcBef>
                <a:spcPts val="600"/>
              </a:spcBef>
              <a:defRPr b="1" sz="2800"/>
            </a:pPr>
            <a:r>
              <a:t>And Physical Disabilities</a:t>
            </a:r>
          </a:p>
        </p:txBody>
      </p:sp>
      <p:sp>
        <p:nvSpPr>
          <p:cNvPr id="325" name="Line"/>
          <p:cNvSpPr/>
          <p:nvPr/>
        </p:nvSpPr>
        <p:spPr>
          <a:xfrm>
            <a:off x="1752600" y="1828800"/>
            <a:ext cx="5562600" cy="0"/>
          </a:xfrm>
          <a:prstGeom prst="line">
            <a:avLst/>
          </a:prstGeom>
          <a:ln>
            <a:solidFill>
              <a:srgbClr val="000000"/>
            </a:solidFill>
            <a:miter/>
          </a:ln>
        </p:spPr>
        <p:txBody>
          <a:bodyPr lIns="45719" rIns="45719"/>
          <a:lstStyle/>
          <a:p>
            <a:pPr/>
          </a:p>
        </p:txBody>
      </p:sp>
      <p:sp>
        <p:nvSpPr>
          <p:cNvPr id="326" name="Speech disorders…"/>
          <p:cNvSpPr txBox="1"/>
          <p:nvPr/>
        </p:nvSpPr>
        <p:spPr>
          <a:xfrm>
            <a:off x="1752600" y="2209800"/>
            <a:ext cx="5445125" cy="1966102"/>
          </a:xfrm>
          <a:prstGeom prst="rect">
            <a:avLst/>
          </a:prstGeom>
          <a:solidFill>
            <a:srgbClr val="BBE8A7"/>
          </a:solidFill>
          <a:ln w="12700">
            <a:miter lim="400000"/>
          </a:ln>
          <a:extLst>
            <a:ext uri="{C572A759-6A51-4108-AA02-DFA0A04FC94B}">
              <ma14:wrappingTextBoxFlag xmlns:ma14="http://schemas.microsoft.com/office/mac/drawingml/2011/main" val="1"/>
            </a:ext>
          </a:extLst>
        </p:spPr>
        <p:txBody>
          <a:bodyPr lIns="45719" rIns="45719">
            <a:spAutoFit/>
          </a:bodyPr>
          <a:lstStyle/>
          <a:p>
            <a:pPr marL="685800" indent="-685800" defTabSz="457200">
              <a:spcBef>
                <a:spcPts val="1000"/>
              </a:spcBef>
              <a:buSzPct val="100000"/>
              <a:buChar char="❑"/>
              <a:defRPr sz="1800">
                <a:latin typeface="+mn-lt"/>
                <a:ea typeface="+mn-ea"/>
                <a:cs typeface="+mn-cs"/>
                <a:sym typeface="Arial"/>
              </a:defRPr>
            </a:pPr>
            <a:r>
              <a:t>Speech disorders</a:t>
            </a:r>
          </a:p>
          <a:p>
            <a:pPr marL="685800" indent="-685800" defTabSz="457200">
              <a:spcBef>
                <a:spcPts val="1000"/>
              </a:spcBef>
              <a:buSzPct val="100000"/>
              <a:buChar char="❑"/>
              <a:defRPr sz="1800">
                <a:latin typeface="+mn-lt"/>
                <a:ea typeface="+mn-ea"/>
                <a:cs typeface="+mn-cs"/>
                <a:sym typeface="Arial"/>
              </a:defRPr>
            </a:pPr>
            <a:r>
              <a:t>Blindness and visual impairment</a:t>
            </a:r>
          </a:p>
          <a:p>
            <a:pPr marL="685800" indent="-685800" defTabSz="457200">
              <a:spcBef>
                <a:spcPts val="1000"/>
              </a:spcBef>
              <a:buSzPct val="100000"/>
              <a:buChar char="❑"/>
              <a:defRPr sz="1800">
                <a:latin typeface="+mn-lt"/>
                <a:ea typeface="+mn-ea"/>
                <a:cs typeface="+mn-cs"/>
                <a:sym typeface="Arial"/>
              </a:defRPr>
            </a:pPr>
            <a:r>
              <a:t>Deafness and hearing impairment</a:t>
            </a:r>
          </a:p>
          <a:p>
            <a:pPr marL="685800" indent="-685800" defTabSz="457200">
              <a:spcBef>
                <a:spcPts val="1000"/>
              </a:spcBef>
              <a:buSzPct val="100000"/>
              <a:buChar char="❑"/>
              <a:defRPr sz="1800">
                <a:latin typeface="+mn-lt"/>
                <a:ea typeface="+mn-ea"/>
                <a:cs typeface="+mn-cs"/>
                <a:sym typeface="Arial"/>
              </a:defRPr>
            </a:pPr>
            <a:r>
              <a:t>Health impairments</a:t>
            </a:r>
          </a:p>
          <a:p>
            <a:pPr marL="685800" indent="-685800" defTabSz="457200">
              <a:spcBef>
                <a:spcPts val="1000"/>
              </a:spcBef>
              <a:buSzPct val="100000"/>
              <a:buChar char="❑"/>
              <a:defRPr sz="1800">
                <a:latin typeface="+mn-lt"/>
                <a:ea typeface="+mn-ea"/>
                <a:cs typeface="+mn-cs"/>
                <a:sym typeface="Arial"/>
              </a:defRPr>
            </a:pPr>
            <a:r>
              <a:t>Orthopedic disabilities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 name="Special Needs and Good Teaching…"/>
          <p:cNvSpPr txBox="1"/>
          <p:nvPr/>
        </p:nvSpPr>
        <p:spPr>
          <a:xfrm>
            <a:off x="1095394" y="609600"/>
            <a:ext cx="6964324" cy="11455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pPr>
            <a:r>
              <a:t>Special Needs and Good Teaching</a:t>
            </a:r>
            <a:endParaRPr sz="1800"/>
          </a:p>
          <a:p>
            <a:pPr algn="ctr" defTabSz="457200">
              <a:defRPr b="1" sz="1800">
                <a:solidFill>
                  <a:schemeClr val="accent2"/>
                </a:solidFill>
              </a:defRPr>
            </a:pPr>
            <a:r>
              <a:t>Good Teaching Addresses Many Specific Needs</a:t>
            </a:r>
          </a:p>
        </p:txBody>
      </p:sp>
      <p:sp>
        <p:nvSpPr>
          <p:cNvPr id="48" name="Line"/>
          <p:cNvSpPr/>
          <p:nvPr/>
        </p:nvSpPr>
        <p:spPr>
          <a:xfrm>
            <a:off x="1143000" y="1752600"/>
            <a:ext cx="7010400" cy="0"/>
          </a:xfrm>
          <a:prstGeom prst="line">
            <a:avLst/>
          </a:prstGeom>
          <a:ln>
            <a:solidFill>
              <a:srgbClr val="000000"/>
            </a:solidFill>
            <a:miter/>
          </a:ln>
        </p:spPr>
        <p:txBody>
          <a:bodyPr lIns="45719" rIns="45719"/>
          <a:lstStyle/>
          <a:p>
            <a:pPr/>
          </a:p>
        </p:txBody>
      </p:sp>
      <p:sp>
        <p:nvSpPr>
          <p:cNvPr id="49" name="Do we design teaching for categories of students or design teaching to handle diversity from the beginning?…"/>
          <p:cNvSpPr txBox="1"/>
          <p:nvPr/>
        </p:nvSpPr>
        <p:spPr>
          <a:xfrm>
            <a:off x="1143000" y="1981200"/>
            <a:ext cx="7086600" cy="3106562"/>
          </a:xfrm>
          <a:prstGeom prst="rect">
            <a:avLst/>
          </a:prstGeom>
          <a:solidFill>
            <a:srgbClr val="FCF5C3"/>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Do we design teaching for categories of students or design teaching to handle diversity from the beginning? </a:t>
            </a:r>
            <a:endParaRPr sz="1400"/>
          </a:p>
          <a:p>
            <a:pPr marL="457200" indent="-457200" defTabSz="457200">
              <a:defRPr sz="1400">
                <a:latin typeface="+mn-lt"/>
                <a:ea typeface="+mn-ea"/>
                <a:cs typeface="+mn-cs"/>
                <a:sym typeface="Arial"/>
              </a:defRPr>
            </a:pPr>
          </a:p>
          <a:p>
            <a:pPr lvl="1" marL="1143000" indent="-571500" defTabSz="457200">
              <a:buSzPct val="100000"/>
              <a:buChar char="❑"/>
              <a:defRPr sz="1800">
                <a:latin typeface="+mn-lt"/>
                <a:ea typeface="+mn-ea"/>
                <a:cs typeface="+mn-cs"/>
                <a:sym typeface="Arial"/>
              </a:defRPr>
            </a:pPr>
            <a:r>
              <a:t>Students that are part of a group are often very different from one another</a:t>
            </a:r>
          </a:p>
          <a:p>
            <a:pPr lvl="1" marL="1143000" indent="-571500" defTabSz="457200">
              <a:buSzPct val="100000"/>
              <a:buChar char="❑"/>
              <a:defRPr sz="1800">
                <a:latin typeface="+mn-lt"/>
                <a:ea typeface="+mn-ea"/>
                <a:cs typeface="+mn-cs"/>
                <a:sym typeface="Arial"/>
              </a:defRPr>
            </a:pPr>
            <a:r>
              <a:t>When we teach towards ‘groups’ we can easily stereotype</a:t>
            </a:r>
          </a:p>
          <a:p>
            <a:pPr lvl="1" marL="1143000" indent="-571500" defTabSz="457200">
              <a:buSzPct val="100000"/>
              <a:buChar char="❑"/>
              <a:defRPr sz="1800">
                <a:latin typeface="+mn-lt"/>
                <a:ea typeface="+mn-ea"/>
                <a:cs typeface="+mn-cs"/>
                <a:sym typeface="Arial"/>
              </a:defRPr>
            </a:pPr>
            <a:r>
              <a:t>When we design our teaching for diversity we automatically address both indivdiual and group needs. </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31" name="Group"/>
          <p:cNvGrpSpPr/>
          <p:nvPr/>
        </p:nvGrpSpPr>
        <p:grpSpPr>
          <a:xfrm>
            <a:off x="685800" y="380999"/>
            <a:ext cx="7772400" cy="1143002"/>
            <a:chOff x="0" y="0"/>
            <a:chExt cx="7772400" cy="1143000"/>
          </a:xfrm>
        </p:grpSpPr>
        <p:sp>
          <p:nvSpPr>
            <p:cNvPr id="329" name="Rectangle"/>
            <p:cNvSpPr/>
            <p:nvPr/>
          </p:nvSpPr>
          <p:spPr>
            <a:xfrm>
              <a:off x="0" y="-1"/>
              <a:ext cx="7772400" cy="1143002"/>
            </a:xfrm>
            <a:prstGeom prst="rect">
              <a:avLst/>
            </a:prstGeom>
            <a:solidFill>
              <a:srgbClr val="BBE8A7"/>
            </a:solidFill>
            <a:ln w="12700" cap="flat">
              <a:noFill/>
              <a:miter lim="400000"/>
            </a:ln>
            <a:effectLst/>
          </p:spPr>
          <p:txBody>
            <a:bodyPr wrap="square" lIns="45719" tIns="45719" rIns="45719" bIns="45719" numCol="1" anchor="ctr">
              <a:noAutofit/>
            </a:bodyPr>
            <a:lstStyle/>
            <a:p>
              <a:pPr algn="ctr" defTabSz="457200">
                <a:defRPr b="1" sz="3200">
                  <a:latin typeface="+mn-lt"/>
                  <a:ea typeface="+mn-ea"/>
                  <a:cs typeface="+mn-cs"/>
                  <a:sym typeface="Arial"/>
                </a:defRPr>
              </a:pPr>
            </a:p>
          </p:txBody>
        </p:sp>
        <p:sp>
          <p:nvSpPr>
            <p:cNvPr id="330" name="Hearing Impairment…"/>
            <p:cNvSpPr txBox="1"/>
            <p:nvPr/>
          </p:nvSpPr>
          <p:spPr>
            <a:xfrm>
              <a:off x="46038" y="162489"/>
              <a:ext cx="7680325" cy="8180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3200">
                  <a:latin typeface="+mn-lt"/>
                  <a:ea typeface="+mn-ea"/>
                  <a:cs typeface="+mn-cs"/>
                  <a:sym typeface="Arial"/>
                </a:defRPr>
              </a:pPr>
              <a:r>
                <a:t>Hearing Impairment</a:t>
              </a:r>
            </a:p>
            <a:p>
              <a:pPr algn="ctr" defTabSz="457200">
                <a:defRPr i="1" sz="1800">
                  <a:latin typeface="+mn-lt"/>
                  <a:ea typeface="+mn-ea"/>
                  <a:cs typeface="+mn-cs"/>
                  <a:sym typeface="Arial"/>
                </a:defRPr>
              </a:pPr>
              <a:r>
                <a:t>Considerations</a:t>
              </a:r>
            </a:p>
          </p:txBody>
        </p:sp>
      </p:grpSp>
      <p:sp>
        <p:nvSpPr>
          <p:cNvPr id="332" name="Factors: loudness (decibels) and pitch  (hertz)…"/>
          <p:cNvSpPr txBox="1"/>
          <p:nvPr/>
        </p:nvSpPr>
        <p:spPr>
          <a:xfrm>
            <a:off x="2560638" y="1905000"/>
            <a:ext cx="3946524" cy="1846214"/>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b="1" sz="1800">
                <a:latin typeface="+mn-lt"/>
                <a:ea typeface="+mn-ea"/>
                <a:cs typeface="+mn-cs"/>
                <a:sym typeface="Arial"/>
              </a:defRPr>
            </a:pPr>
            <a:r>
              <a:t>Factors: </a:t>
            </a:r>
            <a:r>
              <a:rPr b="0"/>
              <a:t>loudness (decibels) and pitch  (hertz)</a:t>
            </a:r>
          </a:p>
          <a:p>
            <a:pPr marL="342900" indent="-342900" defTabSz="457200">
              <a:spcBef>
                <a:spcPts val="400"/>
              </a:spcBef>
              <a:buClr>
                <a:srgbClr val="76B749"/>
              </a:buClr>
              <a:buSzPct val="60000"/>
              <a:buChar char="■"/>
              <a:defRPr b="1" sz="1800">
                <a:latin typeface="+mn-lt"/>
                <a:ea typeface="+mn-ea"/>
                <a:cs typeface="+mn-cs"/>
                <a:sym typeface="Arial"/>
              </a:defRPr>
            </a:pPr>
            <a:r>
              <a:t>When acquired: </a:t>
            </a:r>
            <a:r>
              <a:rPr b="0"/>
              <a:t>pre or post-language acquisition</a:t>
            </a:r>
          </a:p>
          <a:p>
            <a:pPr marL="342900" indent="-342900" defTabSz="457200">
              <a:spcBef>
                <a:spcPts val="400"/>
              </a:spcBef>
              <a:buClr>
                <a:srgbClr val="76B749"/>
              </a:buClr>
              <a:buSzPct val="60000"/>
              <a:buChar char="■"/>
              <a:defRPr b="1" sz="1800">
                <a:latin typeface="+mn-lt"/>
                <a:ea typeface="+mn-ea"/>
                <a:cs typeface="+mn-cs"/>
                <a:sym typeface="Arial"/>
              </a:defRPr>
            </a:pPr>
            <a:r>
              <a:t>Deafness and partial hearing</a:t>
            </a:r>
          </a:p>
        </p:txBody>
      </p:sp>
      <p:sp>
        <p:nvSpPr>
          <p:cNvPr id="333" name="Line"/>
          <p:cNvSpPr/>
          <p:nvPr/>
        </p:nvSpPr>
        <p:spPr>
          <a:xfrm>
            <a:off x="2438400" y="1600200"/>
            <a:ext cx="4114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38" name="Group"/>
          <p:cNvGrpSpPr/>
          <p:nvPr/>
        </p:nvGrpSpPr>
        <p:grpSpPr>
          <a:xfrm>
            <a:off x="838200" y="457199"/>
            <a:ext cx="7772400" cy="1143002"/>
            <a:chOff x="0" y="0"/>
            <a:chExt cx="7772400" cy="1143000"/>
          </a:xfrm>
        </p:grpSpPr>
        <p:sp>
          <p:nvSpPr>
            <p:cNvPr id="336" name="Rectangle"/>
            <p:cNvSpPr/>
            <p:nvPr/>
          </p:nvSpPr>
          <p:spPr>
            <a:xfrm>
              <a:off x="0" y="-1"/>
              <a:ext cx="7772400" cy="1143002"/>
            </a:xfrm>
            <a:prstGeom prst="rect">
              <a:avLst/>
            </a:prstGeom>
            <a:solidFill>
              <a:srgbClr val="BBE8A7"/>
            </a:solidFill>
            <a:ln w="12700" cap="flat">
              <a:noFill/>
              <a:miter lim="400000"/>
            </a:ln>
            <a:effectLst/>
          </p:spPr>
          <p:txBody>
            <a:bodyPr wrap="square" lIns="45719" tIns="45719" rIns="45719" bIns="45719" numCol="1" anchor="ctr">
              <a:noAutofit/>
            </a:bodyPr>
            <a:lstStyle/>
            <a:p>
              <a:pPr algn="ctr" defTabSz="457200">
                <a:defRPr b="1" i="1" sz="2800">
                  <a:latin typeface="+mn-lt"/>
                  <a:ea typeface="+mn-ea"/>
                  <a:cs typeface="+mn-cs"/>
                  <a:sym typeface="Arial"/>
                </a:defRPr>
              </a:pPr>
            </a:p>
          </p:txBody>
        </p:sp>
        <p:sp>
          <p:nvSpPr>
            <p:cNvPr id="337" name="Hearing Impairment Typical impacts of disability"/>
            <p:cNvSpPr txBox="1"/>
            <p:nvPr/>
          </p:nvSpPr>
          <p:spPr>
            <a:xfrm>
              <a:off x="46038" y="194239"/>
              <a:ext cx="7680325" cy="7545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Hearing Impairment</a:t>
              </a:r>
              <a:br/>
              <a:r>
                <a:rPr b="0" i="1" sz="1800"/>
                <a:t>Typical impacts of disability</a:t>
              </a:r>
            </a:p>
          </p:txBody>
        </p:sp>
      </p:grpSp>
      <p:sp>
        <p:nvSpPr>
          <p:cNvPr id="339" name="Ability to hear: alarms, words, etc.…"/>
          <p:cNvSpPr txBox="1"/>
          <p:nvPr/>
        </p:nvSpPr>
        <p:spPr>
          <a:xfrm>
            <a:off x="2636837" y="1828800"/>
            <a:ext cx="4494213" cy="3187334"/>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sz="1800">
                <a:latin typeface="+mn-lt"/>
                <a:ea typeface="+mn-ea"/>
                <a:cs typeface="+mn-cs"/>
                <a:sym typeface="Arial"/>
              </a:defRPr>
            </a:pPr>
            <a:r>
              <a:t>Ability to hear: alarms, words, etc.</a:t>
            </a:r>
          </a:p>
          <a:p>
            <a:pPr marL="342900" indent="-342900" defTabSz="457200">
              <a:spcBef>
                <a:spcPts val="400"/>
              </a:spcBef>
              <a:buClr>
                <a:srgbClr val="76B749"/>
              </a:buClr>
              <a:buSzPct val="60000"/>
              <a:buChar char="■"/>
              <a:defRPr sz="1800">
                <a:latin typeface="+mn-lt"/>
                <a:ea typeface="+mn-ea"/>
                <a:cs typeface="+mn-cs"/>
                <a:sym typeface="Arial"/>
              </a:defRPr>
            </a:pPr>
            <a:r>
              <a:t>Communication with others</a:t>
            </a:r>
          </a:p>
          <a:p>
            <a:pPr marL="342900" indent="-342900" defTabSz="457200">
              <a:spcBef>
                <a:spcPts val="400"/>
              </a:spcBef>
              <a:buClr>
                <a:srgbClr val="76B749"/>
              </a:buClr>
              <a:buSzPct val="60000"/>
              <a:buChar char="■"/>
              <a:defRPr sz="1800">
                <a:latin typeface="+mn-lt"/>
                <a:ea typeface="+mn-ea"/>
                <a:cs typeface="+mn-cs"/>
                <a:sym typeface="Arial"/>
              </a:defRPr>
            </a:pPr>
            <a:r>
              <a:t>Language development</a:t>
            </a:r>
          </a:p>
          <a:p>
            <a:pPr marL="342900" indent="-342900" defTabSz="457200">
              <a:spcBef>
                <a:spcPts val="400"/>
              </a:spcBef>
              <a:buClr>
                <a:srgbClr val="76B749"/>
              </a:buClr>
              <a:buSzPct val="60000"/>
              <a:buChar char="■"/>
              <a:defRPr sz="1800">
                <a:latin typeface="+mn-lt"/>
                <a:ea typeface="+mn-ea"/>
                <a:cs typeface="+mn-cs"/>
                <a:sym typeface="Arial"/>
              </a:defRPr>
            </a:pPr>
            <a:r>
              <a:t>Sense of isolation</a:t>
            </a:r>
          </a:p>
          <a:p>
            <a:pPr marL="342900" indent="-342900" defTabSz="457200">
              <a:spcBef>
                <a:spcPts val="400"/>
              </a:spcBef>
              <a:buClr>
                <a:srgbClr val="76B749"/>
              </a:buClr>
              <a:buSzPct val="60000"/>
              <a:buChar char="■"/>
              <a:defRPr sz="1800">
                <a:latin typeface="+mn-lt"/>
                <a:ea typeface="+mn-ea"/>
                <a:cs typeface="+mn-cs"/>
                <a:sym typeface="Arial"/>
              </a:defRPr>
            </a:pPr>
            <a:r>
              <a:t>Psychological impact</a:t>
            </a:r>
          </a:p>
          <a:p>
            <a:pPr marL="342900" indent="-342900" defTabSz="457200">
              <a:spcBef>
                <a:spcPts val="400"/>
              </a:spcBef>
              <a:buClr>
                <a:srgbClr val="76B749"/>
              </a:buClr>
              <a:buSzPct val="60000"/>
              <a:buChar char="■"/>
              <a:defRPr sz="1800">
                <a:latin typeface="+mn-lt"/>
                <a:ea typeface="+mn-ea"/>
                <a:cs typeface="+mn-cs"/>
                <a:sym typeface="Arial"/>
              </a:defRPr>
            </a:pPr>
            <a:r>
              <a:t>Deaf culture</a:t>
            </a:r>
          </a:p>
          <a:p>
            <a:pPr marL="342900" indent="-342900" defTabSz="457200">
              <a:spcBef>
                <a:spcPts val="400"/>
              </a:spcBef>
              <a:buClr>
                <a:srgbClr val="76B749"/>
              </a:buClr>
              <a:buSzPct val="60000"/>
              <a:buChar char="■"/>
              <a:defRPr sz="1800">
                <a:latin typeface="+mn-lt"/>
                <a:ea typeface="+mn-ea"/>
                <a:cs typeface="+mn-cs"/>
                <a:sym typeface="Arial"/>
              </a:defRPr>
            </a:pPr>
            <a:r>
              <a:t>Use of alternative communication--sign language</a:t>
            </a:r>
          </a:p>
          <a:p>
            <a:pPr marL="342900" indent="-342900" defTabSz="457200">
              <a:spcBef>
                <a:spcPts val="400"/>
              </a:spcBef>
              <a:defRPr sz="1800">
                <a:latin typeface="+mn-lt"/>
                <a:ea typeface="+mn-ea"/>
                <a:cs typeface="+mn-cs"/>
                <a:sym typeface="Arial"/>
              </a:defRPr>
            </a:pPr>
          </a:p>
        </p:txBody>
      </p:sp>
      <p:sp>
        <p:nvSpPr>
          <p:cNvPr id="340" name="Line"/>
          <p:cNvSpPr/>
          <p:nvPr/>
        </p:nvSpPr>
        <p:spPr>
          <a:xfrm>
            <a:off x="762000" y="1600200"/>
            <a:ext cx="7543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45" name="Group"/>
          <p:cNvGrpSpPr/>
          <p:nvPr/>
        </p:nvGrpSpPr>
        <p:grpSpPr>
          <a:xfrm>
            <a:off x="671512" y="614362"/>
            <a:ext cx="7772401" cy="1143001"/>
            <a:chOff x="0" y="0"/>
            <a:chExt cx="7772400" cy="1143000"/>
          </a:xfrm>
        </p:grpSpPr>
        <p:sp>
          <p:nvSpPr>
            <p:cNvPr id="343" name="Rectangle"/>
            <p:cNvSpPr/>
            <p:nvPr/>
          </p:nvSpPr>
          <p:spPr>
            <a:xfrm>
              <a:off x="0" y="-1"/>
              <a:ext cx="7772400" cy="1143002"/>
            </a:xfrm>
            <a:prstGeom prst="rect">
              <a:avLst/>
            </a:prstGeom>
            <a:solidFill>
              <a:srgbClr val="BBE8A7"/>
            </a:solidFill>
            <a:ln w="12700" cap="flat">
              <a:noFill/>
              <a:miter lim="400000"/>
            </a:ln>
            <a:effectLst/>
          </p:spPr>
          <p:txBody>
            <a:bodyPr wrap="square" lIns="45719" tIns="45719" rIns="45719" bIns="45719" numCol="1" anchor="ctr">
              <a:noAutofit/>
            </a:bodyPr>
            <a:lstStyle/>
            <a:p>
              <a:pPr algn="ctr" defTabSz="457200">
                <a:defRPr b="1" i="1" sz="3600">
                  <a:solidFill>
                    <a:srgbClr val="000066"/>
                  </a:solidFill>
                  <a:latin typeface="+mn-lt"/>
                  <a:ea typeface="+mn-ea"/>
                  <a:cs typeface="+mn-cs"/>
                  <a:sym typeface="Arial"/>
                </a:defRPr>
              </a:pPr>
            </a:p>
          </p:txBody>
        </p:sp>
        <p:sp>
          <p:nvSpPr>
            <p:cNvPr id="344" name="Hearing Impairment Specialists"/>
            <p:cNvSpPr txBox="1"/>
            <p:nvPr/>
          </p:nvSpPr>
          <p:spPr>
            <a:xfrm>
              <a:off x="46038" y="194239"/>
              <a:ext cx="7680325" cy="7545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Hearing Impairment</a:t>
              </a:r>
              <a:br/>
              <a:r>
                <a:rPr b="0" i="1" sz="1800"/>
                <a:t>Specialists</a:t>
              </a:r>
            </a:p>
          </p:txBody>
        </p:sp>
      </p:grpSp>
      <p:sp>
        <p:nvSpPr>
          <p:cNvPr id="346" name="Audiologists…"/>
          <p:cNvSpPr txBox="1"/>
          <p:nvPr/>
        </p:nvSpPr>
        <p:spPr>
          <a:xfrm>
            <a:off x="2408237" y="2209800"/>
            <a:ext cx="4494213" cy="1901078"/>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b="1" sz="1800">
                <a:latin typeface="+mn-lt"/>
                <a:ea typeface="+mn-ea"/>
                <a:cs typeface="+mn-cs"/>
                <a:sym typeface="Arial"/>
              </a:defRPr>
            </a:pPr>
            <a:r>
              <a:t>Audiologists</a:t>
            </a:r>
          </a:p>
          <a:p>
            <a:pPr marL="342900" indent="-342900" defTabSz="457200">
              <a:spcBef>
                <a:spcPts val="400"/>
              </a:spcBef>
              <a:buClr>
                <a:srgbClr val="76B749"/>
              </a:buClr>
              <a:buSzPct val="60000"/>
              <a:buChar char="■"/>
              <a:defRPr b="1" sz="1800">
                <a:latin typeface="+mn-lt"/>
                <a:ea typeface="+mn-ea"/>
                <a:cs typeface="+mn-cs"/>
                <a:sym typeface="Arial"/>
              </a:defRPr>
            </a:pPr>
            <a:r>
              <a:t>Sign language interpreters</a:t>
            </a:r>
          </a:p>
          <a:p>
            <a:pPr marL="342900" indent="-342900" defTabSz="457200">
              <a:spcBef>
                <a:spcPts val="400"/>
              </a:spcBef>
              <a:buClr>
                <a:srgbClr val="76B749"/>
              </a:buClr>
              <a:buSzPct val="60000"/>
              <a:buChar char="■"/>
              <a:defRPr b="1" sz="1800">
                <a:latin typeface="+mn-lt"/>
                <a:ea typeface="+mn-ea"/>
                <a:cs typeface="+mn-cs"/>
                <a:sym typeface="Arial"/>
              </a:defRPr>
            </a:pPr>
            <a:r>
              <a:t>Augmentative communications specialists</a:t>
            </a:r>
          </a:p>
          <a:p>
            <a:pPr marL="342900" indent="-342900" defTabSz="457200">
              <a:spcBef>
                <a:spcPts val="400"/>
              </a:spcBef>
              <a:buClr>
                <a:srgbClr val="76B749"/>
              </a:buClr>
              <a:buSzPct val="60000"/>
              <a:buChar char="■"/>
              <a:defRPr b="1" sz="1800">
                <a:latin typeface="+mn-lt"/>
                <a:ea typeface="+mn-ea"/>
                <a:cs typeface="+mn-cs"/>
                <a:sym typeface="Arial"/>
              </a:defRPr>
            </a:pPr>
            <a:r>
              <a:t>Special Education Teachers</a:t>
            </a:r>
          </a:p>
        </p:txBody>
      </p:sp>
      <p:sp>
        <p:nvSpPr>
          <p:cNvPr id="347" name="Line"/>
          <p:cNvSpPr/>
          <p:nvPr/>
        </p:nvSpPr>
        <p:spPr>
          <a:xfrm>
            <a:off x="2438400" y="1828800"/>
            <a:ext cx="4038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9"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52" name="Group"/>
          <p:cNvGrpSpPr/>
          <p:nvPr/>
        </p:nvGrpSpPr>
        <p:grpSpPr>
          <a:xfrm>
            <a:off x="685800" y="533399"/>
            <a:ext cx="7927975" cy="1143002"/>
            <a:chOff x="0" y="0"/>
            <a:chExt cx="7927975" cy="1143000"/>
          </a:xfrm>
        </p:grpSpPr>
        <p:sp>
          <p:nvSpPr>
            <p:cNvPr id="350" name="Rectangle"/>
            <p:cNvSpPr/>
            <p:nvPr/>
          </p:nvSpPr>
          <p:spPr>
            <a:xfrm>
              <a:off x="0" y="-1"/>
              <a:ext cx="7927975" cy="1143002"/>
            </a:xfrm>
            <a:prstGeom prst="rect">
              <a:avLst/>
            </a:prstGeom>
            <a:solidFill>
              <a:srgbClr val="BBE8A7"/>
            </a:solidFill>
            <a:ln w="12700" cap="flat">
              <a:noFill/>
              <a:miter lim="400000"/>
            </a:ln>
            <a:effectLst/>
          </p:spPr>
          <p:txBody>
            <a:bodyPr wrap="square" lIns="45719" tIns="45719" rIns="45719" bIns="45719" numCol="1" anchor="ctr">
              <a:noAutofit/>
            </a:bodyPr>
            <a:lstStyle/>
            <a:p>
              <a:pPr algn="ctr" defTabSz="457200">
                <a:defRPr b="1" i="1" sz="1800">
                  <a:solidFill>
                    <a:srgbClr val="000066"/>
                  </a:solidFill>
                  <a:latin typeface="+mn-lt"/>
                  <a:ea typeface="+mn-ea"/>
                  <a:cs typeface="+mn-cs"/>
                  <a:sym typeface="Arial"/>
                </a:defRPr>
              </a:pPr>
            </a:p>
          </p:txBody>
        </p:sp>
        <p:sp>
          <p:nvSpPr>
            <p:cNvPr id="351" name="HEARING IMPAIRMENT Strategies for Inclusive Teaching"/>
            <p:cNvSpPr txBox="1"/>
            <p:nvPr/>
          </p:nvSpPr>
          <p:spPr>
            <a:xfrm>
              <a:off x="46038" y="194239"/>
              <a:ext cx="7835900" cy="75452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p>
              <a:pPr algn="ctr" defTabSz="457200">
                <a:defRPr b="1" sz="2800">
                  <a:latin typeface="+mn-lt"/>
                  <a:ea typeface="+mn-ea"/>
                  <a:cs typeface="+mn-cs"/>
                  <a:sym typeface="Arial"/>
                </a:defRPr>
              </a:pPr>
              <a:r>
                <a:t>HEARING IMPAIRMENT</a:t>
              </a:r>
              <a:br/>
              <a:r>
                <a:rPr i="1" sz="1800">
                  <a:solidFill>
                    <a:srgbClr val="000066"/>
                  </a:solidFill>
                </a:rPr>
                <a:t>Strategies for Inclusive Teaching</a:t>
              </a:r>
            </a:p>
          </p:txBody>
        </p:sp>
      </p:grpSp>
      <p:sp>
        <p:nvSpPr>
          <p:cNvPr id="353" name="Make use of ASSISTIVE HEARING DEVICES…"/>
          <p:cNvSpPr txBox="1"/>
          <p:nvPr/>
        </p:nvSpPr>
        <p:spPr>
          <a:xfrm>
            <a:off x="579437" y="2133600"/>
            <a:ext cx="4098925" cy="2810906"/>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sz="1800">
                <a:latin typeface="+mn-lt"/>
                <a:ea typeface="+mn-ea"/>
                <a:cs typeface="+mn-cs"/>
                <a:sym typeface="Arial"/>
              </a:defRPr>
            </a:pPr>
            <a:r>
              <a:t>Make use of ASSISTIVE HEARING DEVICES</a:t>
            </a:r>
          </a:p>
          <a:p>
            <a:pPr marL="342900" indent="-342900" defTabSz="457200">
              <a:spcBef>
                <a:spcPts val="400"/>
              </a:spcBef>
              <a:buClr>
                <a:srgbClr val="76B749"/>
              </a:buClr>
              <a:buSzPct val="60000"/>
              <a:buChar char="■"/>
              <a:defRPr sz="1800">
                <a:latin typeface="+mn-lt"/>
                <a:ea typeface="+mn-ea"/>
                <a:cs typeface="+mn-cs"/>
                <a:sym typeface="Arial"/>
              </a:defRPr>
            </a:pPr>
            <a:r>
              <a:t>PAIR with other students </a:t>
            </a:r>
          </a:p>
          <a:p>
            <a:pPr marL="342900" indent="-342900" defTabSz="457200">
              <a:spcBef>
                <a:spcPts val="400"/>
              </a:spcBef>
              <a:buClr>
                <a:srgbClr val="76B749"/>
              </a:buClr>
              <a:buSzPct val="60000"/>
              <a:buChar char="■"/>
              <a:defRPr sz="1800">
                <a:latin typeface="+mn-lt"/>
                <a:ea typeface="+mn-ea"/>
                <a:cs typeface="+mn-cs"/>
                <a:sym typeface="Arial"/>
              </a:defRPr>
            </a:pPr>
            <a:r>
              <a:t>Class learn some SIGN LANGUAGE</a:t>
            </a:r>
          </a:p>
          <a:p>
            <a:pPr marL="342900" indent="-342900" defTabSz="457200">
              <a:spcBef>
                <a:spcPts val="400"/>
              </a:spcBef>
              <a:buClr>
                <a:srgbClr val="76B749"/>
              </a:buClr>
              <a:buSzPct val="60000"/>
              <a:buChar char="■"/>
              <a:defRPr sz="1800">
                <a:latin typeface="+mn-lt"/>
                <a:ea typeface="+mn-ea"/>
                <a:cs typeface="+mn-cs"/>
                <a:sym typeface="Arial"/>
              </a:defRPr>
            </a:pPr>
            <a:r>
              <a:t>INTERPRETER</a:t>
            </a:r>
          </a:p>
          <a:p>
            <a:pPr marL="342900" indent="-342900" defTabSz="457200">
              <a:spcBef>
                <a:spcPts val="400"/>
              </a:spcBef>
              <a:defRPr sz="1800">
                <a:latin typeface="+mn-lt"/>
                <a:ea typeface="+mn-ea"/>
                <a:cs typeface="+mn-cs"/>
                <a:sym typeface="Arial"/>
              </a:defRPr>
            </a:pPr>
          </a:p>
          <a:p>
            <a:pPr marL="342900" indent="-342900" defTabSz="457200">
              <a:spcBef>
                <a:spcPts val="400"/>
              </a:spcBef>
              <a:defRPr sz="1800">
                <a:latin typeface="+mn-lt"/>
                <a:ea typeface="+mn-ea"/>
                <a:cs typeface="+mn-cs"/>
                <a:sym typeface="Arial"/>
              </a:defRPr>
            </a:pPr>
          </a:p>
        </p:txBody>
      </p:sp>
      <p:sp>
        <p:nvSpPr>
          <p:cNvPr id="354" name="DON’T exaggerate…"/>
          <p:cNvSpPr txBox="1"/>
          <p:nvPr/>
        </p:nvSpPr>
        <p:spPr>
          <a:xfrm>
            <a:off x="4846637" y="2133600"/>
            <a:ext cx="3794125" cy="2544206"/>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sz="1800">
                <a:latin typeface="+mn-lt"/>
                <a:ea typeface="+mn-ea"/>
                <a:cs typeface="+mn-cs"/>
                <a:sym typeface="Arial"/>
              </a:defRPr>
            </a:pPr>
            <a:r>
              <a:t>DON’T exaggerate</a:t>
            </a:r>
          </a:p>
          <a:p>
            <a:pPr marL="342900" indent="-342900" defTabSz="457200">
              <a:spcBef>
                <a:spcPts val="400"/>
              </a:spcBef>
              <a:defRPr sz="1800">
                <a:latin typeface="+mn-lt"/>
                <a:ea typeface="+mn-ea"/>
                <a:cs typeface="+mn-cs"/>
                <a:sym typeface="Arial"/>
              </a:defRPr>
            </a:pPr>
            <a:r>
              <a:t>   facial gestures</a:t>
            </a:r>
          </a:p>
          <a:p>
            <a:pPr marL="342900" indent="-342900" defTabSz="457200">
              <a:spcBef>
                <a:spcPts val="400"/>
              </a:spcBef>
              <a:buClr>
                <a:srgbClr val="76B749"/>
              </a:buClr>
              <a:buSzPct val="60000"/>
              <a:buChar char="■"/>
              <a:defRPr sz="1800">
                <a:latin typeface="+mn-lt"/>
                <a:ea typeface="+mn-ea"/>
                <a:cs typeface="+mn-cs"/>
                <a:sym typeface="Arial"/>
              </a:defRPr>
            </a:pPr>
            <a:r>
              <a:t>Highlight &amp; code </a:t>
            </a:r>
          </a:p>
          <a:p>
            <a:pPr marL="342900" indent="-342900" defTabSz="457200">
              <a:spcBef>
                <a:spcPts val="400"/>
              </a:spcBef>
              <a:defRPr sz="1800">
                <a:latin typeface="+mn-lt"/>
                <a:ea typeface="+mn-ea"/>
                <a:cs typeface="+mn-cs"/>
                <a:sym typeface="Arial"/>
              </a:defRPr>
            </a:pPr>
            <a:r>
              <a:t>    VISUAL INFORMATION </a:t>
            </a:r>
          </a:p>
          <a:p>
            <a:pPr marL="342900" indent="-342900" defTabSz="457200">
              <a:spcBef>
                <a:spcPts val="400"/>
              </a:spcBef>
              <a:buClr>
                <a:srgbClr val="76B749"/>
              </a:buClr>
              <a:buSzPct val="60000"/>
              <a:buChar char="■"/>
              <a:defRPr sz="1800">
                <a:latin typeface="+mn-lt"/>
                <a:ea typeface="+mn-ea"/>
                <a:cs typeface="+mn-cs"/>
                <a:sym typeface="Arial"/>
              </a:defRPr>
            </a:pPr>
            <a:r>
              <a:t>Support RELATIONSHIP building</a:t>
            </a:r>
          </a:p>
          <a:p>
            <a:pPr marL="342900" indent="-342900" defTabSz="457200">
              <a:spcBef>
                <a:spcPts val="400"/>
              </a:spcBef>
              <a:defRPr sz="1800">
                <a:latin typeface="+mn-lt"/>
                <a:ea typeface="+mn-ea"/>
                <a:cs typeface="+mn-cs"/>
                <a:sym typeface="Arial"/>
              </a:defRPr>
            </a:pPr>
          </a:p>
        </p:txBody>
      </p:sp>
      <p:sp>
        <p:nvSpPr>
          <p:cNvPr id="355" name="Line"/>
          <p:cNvSpPr/>
          <p:nvPr/>
        </p:nvSpPr>
        <p:spPr>
          <a:xfrm>
            <a:off x="685800" y="1752600"/>
            <a:ext cx="7162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7"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60" name="Group"/>
          <p:cNvGrpSpPr/>
          <p:nvPr/>
        </p:nvGrpSpPr>
        <p:grpSpPr>
          <a:xfrm>
            <a:off x="1143000" y="152400"/>
            <a:ext cx="6477000" cy="1066801"/>
            <a:chOff x="0" y="0"/>
            <a:chExt cx="6477000" cy="1066800"/>
          </a:xfrm>
        </p:grpSpPr>
        <p:sp>
          <p:nvSpPr>
            <p:cNvPr id="358" name="Rectangle"/>
            <p:cNvSpPr/>
            <p:nvPr/>
          </p:nvSpPr>
          <p:spPr>
            <a:xfrm>
              <a:off x="0" y="0"/>
              <a:ext cx="6477000" cy="1066800"/>
            </a:xfrm>
            <a:prstGeom prst="rect">
              <a:avLst/>
            </a:prstGeom>
            <a:solidFill>
              <a:srgbClr val="B7C8FF"/>
            </a:solidFill>
            <a:ln w="12700" cap="flat">
              <a:noFill/>
              <a:miter lim="400000"/>
            </a:ln>
            <a:effectLst/>
          </p:spPr>
          <p:txBody>
            <a:bodyPr wrap="square" lIns="45719" tIns="45719" rIns="45719" bIns="45719" numCol="1" anchor="b">
              <a:noAutofit/>
            </a:bodyPr>
            <a:lstStyle/>
            <a:p>
              <a:pPr algn="ctr" defTabSz="457200">
                <a:lnSpc>
                  <a:spcPct val="90000"/>
                </a:lnSpc>
                <a:spcBef>
                  <a:spcPts val="400"/>
                </a:spcBef>
                <a:defRPr sz="2000">
                  <a:solidFill>
                    <a:srgbClr val="000066"/>
                  </a:solidFill>
                  <a:latin typeface="+mn-lt"/>
                  <a:ea typeface="+mn-ea"/>
                  <a:cs typeface="+mn-cs"/>
                  <a:sym typeface="Arial"/>
                </a:defRPr>
              </a:pPr>
            </a:p>
          </p:txBody>
        </p:sp>
        <p:sp>
          <p:nvSpPr>
            <p:cNvPr id="359" name="Blindness and Visual Impairment…"/>
            <p:cNvSpPr txBox="1"/>
            <p:nvPr/>
          </p:nvSpPr>
          <p:spPr>
            <a:xfrm>
              <a:off x="46037" y="254238"/>
              <a:ext cx="6384927" cy="8125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algn="ctr" defTabSz="457200">
                <a:defRPr b="1" sz="2800">
                  <a:latin typeface="+mn-lt"/>
                  <a:ea typeface="+mn-ea"/>
                  <a:cs typeface="+mn-cs"/>
                  <a:sym typeface="Arial"/>
                </a:defRPr>
              </a:pPr>
              <a:r>
                <a:t>Blindness and Visual Impairment</a:t>
              </a:r>
              <a:endParaRPr sz="2000">
                <a:solidFill>
                  <a:srgbClr val="000066"/>
                </a:solidFill>
              </a:endParaRPr>
            </a:p>
            <a:p>
              <a:pPr algn="ctr" defTabSz="457200">
                <a:lnSpc>
                  <a:spcPct val="90000"/>
                </a:lnSpc>
                <a:spcBef>
                  <a:spcPts val="400"/>
                </a:spcBef>
                <a:defRPr i="1" sz="1800">
                  <a:solidFill>
                    <a:srgbClr val="000066"/>
                  </a:solidFill>
                  <a:latin typeface="+mn-lt"/>
                  <a:ea typeface="+mn-ea"/>
                  <a:cs typeface="+mn-cs"/>
                  <a:sym typeface="Arial"/>
                </a:defRPr>
              </a:pPr>
              <a:r>
                <a:t>Specialists</a:t>
              </a:r>
            </a:p>
          </p:txBody>
        </p:sp>
      </p:grpSp>
      <p:sp>
        <p:nvSpPr>
          <p:cNvPr id="361" name="Ophthamologists…"/>
          <p:cNvSpPr txBox="1"/>
          <p:nvPr/>
        </p:nvSpPr>
        <p:spPr>
          <a:xfrm>
            <a:off x="2484436" y="1676400"/>
            <a:ext cx="4403728" cy="2125149"/>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Ophthamologists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Optometrists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Low-vision specialists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Rehabilitation teachers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Assistive Technology Specialists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Orientation and Mobility Specialists</a:t>
            </a:r>
          </a:p>
          <a:p>
            <a:pPr marL="342900" indent="-342900" defTabSz="457200">
              <a:lnSpc>
                <a:spcPct val="90000"/>
              </a:lnSpc>
              <a:spcBef>
                <a:spcPts val="400"/>
              </a:spcBef>
              <a:buClr>
                <a:srgbClr val="76B749"/>
              </a:buClr>
              <a:buSzPct val="60000"/>
              <a:buChar char="■"/>
              <a:defRPr sz="1800">
                <a:latin typeface="+mn-lt"/>
                <a:ea typeface="+mn-ea"/>
                <a:cs typeface="+mn-cs"/>
                <a:sym typeface="Arial"/>
              </a:defRPr>
            </a:pPr>
            <a:r>
              <a:t>Special Education Teachers</a:t>
            </a:r>
          </a:p>
        </p:txBody>
      </p:sp>
      <p:sp>
        <p:nvSpPr>
          <p:cNvPr id="362" name="Line"/>
          <p:cNvSpPr/>
          <p:nvPr/>
        </p:nvSpPr>
        <p:spPr>
          <a:xfrm>
            <a:off x="1600200" y="1295400"/>
            <a:ext cx="5638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5" name="Teaching strategies…"/>
          <p:cNvSpPr txBox="1"/>
          <p:nvPr/>
        </p:nvSpPr>
        <p:spPr>
          <a:xfrm>
            <a:off x="571499" y="1897062"/>
            <a:ext cx="3717927" cy="2365927"/>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lnSpc>
                <a:spcPct val="90000"/>
              </a:lnSpc>
              <a:spcBef>
                <a:spcPts val="400"/>
              </a:spcBef>
              <a:defRPr b="1" sz="1800">
                <a:latin typeface="+mn-lt"/>
                <a:ea typeface="+mn-ea"/>
                <a:cs typeface="+mn-cs"/>
                <a:sym typeface="Arial"/>
              </a:defRPr>
            </a:pPr>
            <a:r>
              <a:t>Teaching strategies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Kinesthetic and activity based teaching</a:t>
            </a:r>
          </a:p>
          <a:p>
            <a:pPr marL="342900" indent="-342900" defTabSz="457200">
              <a:lnSpc>
                <a:spcPct val="90000"/>
              </a:lnSpc>
              <a:spcBef>
                <a:spcPts val="400"/>
              </a:spcBef>
              <a:defRPr b="1" sz="1800">
                <a:latin typeface="+mn-lt"/>
                <a:ea typeface="+mn-ea"/>
                <a:cs typeface="+mn-cs"/>
                <a:sym typeface="Arial"/>
              </a:defRPr>
            </a:pPr>
            <a:r>
              <a:t>Orientation and mobility</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Canes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Guide dogs</a:t>
            </a:r>
          </a:p>
          <a:p>
            <a:pPr lvl="1" marL="742950" indent="-285750" defTabSz="457200">
              <a:lnSpc>
                <a:spcPct val="90000"/>
              </a:lnSpc>
              <a:spcBef>
                <a:spcPts val="400"/>
              </a:spcBef>
              <a:buClr>
                <a:srgbClr val="C481CF"/>
              </a:buClr>
              <a:buSzPct val="55000"/>
              <a:buChar char="■"/>
              <a:defRPr sz="1800">
                <a:latin typeface="+mn-lt"/>
                <a:ea typeface="+mn-ea"/>
                <a:cs typeface="+mn-cs"/>
                <a:sym typeface="Arial"/>
              </a:defRPr>
            </a:pPr>
            <a:r>
              <a:t>Sighted guide</a:t>
            </a:r>
          </a:p>
        </p:txBody>
      </p:sp>
      <p:sp>
        <p:nvSpPr>
          <p:cNvPr id="366" name="Reading…"/>
          <p:cNvSpPr txBox="1"/>
          <p:nvPr/>
        </p:nvSpPr>
        <p:spPr>
          <a:xfrm>
            <a:off x="4922837" y="1828800"/>
            <a:ext cx="3717927" cy="3245374"/>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spAutoFit/>
          </a:bodyPr>
          <a:lstStyle/>
          <a:p>
            <a:pPr marL="342900" indent="-342900" defTabSz="457200">
              <a:spcBef>
                <a:spcPts val="400"/>
              </a:spcBef>
              <a:defRPr b="1" sz="1800">
                <a:latin typeface="+mn-lt"/>
                <a:ea typeface="+mn-ea"/>
                <a:cs typeface="+mn-cs"/>
                <a:sym typeface="Arial"/>
              </a:defRPr>
            </a:pPr>
            <a:r>
              <a:t>Reading</a:t>
            </a:r>
          </a:p>
          <a:p>
            <a:pPr lvl="1" marL="742950" indent="-285750" defTabSz="457200">
              <a:spcBef>
                <a:spcPts val="400"/>
              </a:spcBef>
              <a:buClr>
                <a:srgbClr val="C481CF"/>
              </a:buClr>
              <a:buSzPct val="55000"/>
              <a:buChar char="■"/>
              <a:defRPr sz="1800">
                <a:latin typeface="+mn-lt"/>
                <a:ea typeface="+mn-ea"/>
                <a:cs typeface="+mn-cs"/>
                <a:sym typeface="Arial"/>
              </a:defRPr>
            </a:pPr>
            <a:r>
              <a:t>Braille</a:t>
            </a:r>
          </a:p>
          <a:p>
            <a:pPr lvl="1" marL="742950" indent="-285750" defTabSz="457200">
              <a:spcBef>
                <a:spcPts val="400"/>
              </a:spcBef>
              <a:buClr>
                <a:srgbClr val="C481CF"/>
              </a:buClr>
              <a:buSzPct val="55000"/>
              <a:buChar char="■"/>
              <a:defRPr sz="1800">
                <a:latin typeface="+mn-lt"/>
                <a:ea typeface="+mn-ea"/>
                <a:cs typeface="+mn-cs"/>
                <a:sym typeface="Arial"/>
              </a:defRPr>
            </a:pPr>
            <a:r>
              <a:t>Optacon</a:t>
            </a:r>
          </a:p>
          <a:p>
            <a:pPr lvl="1" marL="742950" indent="-285750" defTabSz="457200">
              <a:spcBef>
                <a:spcPts val="400"/>
              </a:spcBef>
              <a:buClr>
                <a:srgbClr val="C481CF"/>
              </a:buClr>
              <a:buSzPct val="55000"/>
              <a:buChar char="■"/>
              <a:defRPr sz="1800">
                <a:latin typeface="+mn-lt"/>
                <a:ea typeface="+mn-ea"/>
                <a:cs typeface="+mn-cs"/>
                <a:sym typeface="Arial"/>
              </a:defRPr>
            </a:pPr>
            <a:r>
              <a:t>Auditory Strategies</a:t>
            </a:r>
          </a:p>
          <a:p>
            <a:pPr lvl="1" marL="742950" indent="-285750" defTabSz="457200">
              <a:spcBef>
                <a:spcPts val="400"/>
              </a:spcBef>
              <a:buClr>
                <a:srgbClr val="C481CF"/>
              </a:buClr>
              <a:buSzPct val="55000"/>
              <a:buChar char="■"/>
              <a:defRPr sz="1800">
                <a:latin typeface="+mn-lt"/>
                <a:ea typeface="+mn-ea"/>
                <a:cs typeface="+mn-cs"/>
                <a:sym typeface="Arial"/>
              </a:defRPr>
            </a:pPr>
            <a:r>
              <a:t>Large Print</a:t>
            </a:r>
          </a:p>
          <a:p>
            <a:pPr marL="342900" indent="-342900" defTabSz="457200">
              <a:spcBef>
                <a:spcPts val="400"/>
              </a:spcBef>
              <a:defRPr b="1" sz="1800">
                <a:latin typeface="+mn-lt"/>
                <a:ea typeface="+mn-ea"/>
                <a:cs typeface="+mn-cs"/>
                <a:sym typeface="Arial"/>
              </a:defRPr>
            </a:pPr>
            <a:r>
              <a:t>Writing</a:t>
            </a:r>
          </a:p>
          <a:p>
            <a:pPr lvl="1" marL="742950" indent="-285750" defTabSz="457200">
              <a:spcBef>
                <a:spcPts val="400"/>
              </a:spcBef>
              <a:buClr>
                <a:srgbClr val="C481CF"/>
              </a:buClr>
              <a:buSzPct val="55000"/>
              <a:buChar char="■"/>
              <a:defRPr sz="1800">
                <a:latin typeface="+mn-lt"/>
                <a:ea typeface="+mn-ea"/>
                <a:cs typeface="+mn-cs"/>
                <a:sym typeface="Arial"/>
              </a:defRPr>
            </a:pPr>
            <a:r>
              <a:t>Tape recorder</a:t>
            </a:r>
          </a:p>
          <a:p>
            <a:pPr lvl="1" marL="742950" indent="-285750" defTabSz="457200">
              <a:spcBef>
                <a:spcPts val="400"/>
              </a:spcBef>
              <a:buClr>
                <a:srgbClr val="C481CF"/>
              </a:buClr>
              <a:buSzPct val="55000"/>
              <a:buChar char="■"/>
              <a:defRPr sz="1800">
                <a:latin typeface="+mn-lt"/>
                <a:ea typeface="+mn-ea"/>
                <a:cs typeface="+mn-cs"/>
                <a:sym typeface="Arial"/>
              </a:defRPr>
            </a:pPr>
            <a:r>
              <a:t>Word processor</a:t>
            </a:r>
          </a:p>
          <a:p>
            <a:pPr lvl="1" marL="742950" indent="-285750" defTabSz="457200">
              <a:spcBef>
                <a:spcPts val="400"/>
              </a:spcBef>
              <a:buClr>
                <a:srgbClr val="C481CF"/>
              </a:buClr>
              <a:buSzPct val="55000"/>
              <a:buChar char="■"/>
              <a:defRPr sz="1800">
                <a:latin typeface="+mn-lt"/>
                <a:ea typeface="+mn-ea"/>
                <a:cs typeface="+mn-cs"/>
                <a:sym typeface="Arial"/>
              </a:defRPr>
            </a:pPr>
            <a:r>
              <a:t>Computer software</a:t>
            </a:r>
          </a:p>
        </p:txBody>
      </p:sp>
      <p:grpSp>
        <p:nvGrpSpPr>
          <p:cNvPr id="369" name="Group"/>
          <p:cNvGrpSpPr/>
          <p:nvPr/>
        </p:nvGrpSpPr>
        <p:grpSpPr>
          <a:xfrm>
            <a:off x="1143000" y="304800"/>
            <a:ext cx="6477000" cy="1066801"/>
            <a:chOff x="0" y="0"/>
            <a:chExt cx="6477000" cy="1066800"/>
          </a:xfrm>
        </p:grpSpPr>
        <p:sp>
          <p:nvSpPr>
            <p:cNvPr id="367" name="Rectangle"/>
            <p:cNvSpPr/>
            <p:nvPr/>
          </p:nvSpPr>
          <p:spPr>
            <a:xfrm>
              <a:off x="0" y="0"/>
              <a:ext cx="6477000" cy="1066800"/>
            </a:xfrm>
            <a:prstGeom prst="rect">
              <a:avLst/>
            </a:prstGeom>
            <a:solidFill>
              <a:srgbClr val="B7C8FF"/>
            </a:solidFill>
            <a:ln w="12700" cap="flat">
              <a:noFill/>
              <a:miter lim="400000"/>
            </a:ln>
            <a:effectLst/>
          </p:spPr>
          <p:txBody>
            <a:bodyPr wrap="square" lIns="45719" tIns="45719" rIns="45719" bIns="45719" numCol="1" anchor="b">
              <a:noAutofit/>
            </a:bodyPr>
            <a:lstStyle/>
            <a:p>
              <a:pPr algn="ctr" defTabSz="457200">
                <a:lnSpc>
                  <a:spcPct val="90000"/>
                </a:lnSpc>
                <a:spcBef>
                  <a:spcPts val="400"/>
                </a:spcBef>
                <a:defRPr sz="1800">
                  <a:solidFill>
                    <a:srgbClr val="000066"/>
                  </a:solidFill>
                  <a:latin typeface="+mn-lt"/>
                  <a:ea typeface="+mn-ea"/>
                  <a:cs typeface="+mn-cs"/>
                  <a:sym typeface="Arial"/>
                </a:defRPr>
              </a:pPr>
            </a:p>
          </p:txBody>
        </p:sp>
        <p:sp>
          <p:nvSpPr>
            <p:cNvPr id="368" name="Blindness and Visual Impairment…"/>
            <p:cNvSpPr txBox="1"/>
            <p:nvPr/>
          </p:nvSpPr>
          <p:spPr>
            <a:xfrm>
              <a:off x="46037" y="254238"/>
              <a:ext cx="6384927" cy="8125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b">
              <a:spAutoFit/>
            </a:bodyPr>
            <a:lstStyle/>
            <a:p>
              <a:pPr algn="ctr" defTabSz="457200">
                <a:defRPr b="1" sz="2800">
                  <a:latin typeface="+mn-lt"/>
                  <a:ea typeface="+mn-ea"/>
                  <a:cs typeface="+mn-cs"/>
                  <a:sym typeface="Arial"/>
                </a:defRPr>
              </a:pPr>
              <a:r>
                <a:t>Blindness and Visual Impairment</a:t>
              </a:r>
              <a:endParaRPr sz="1800">
                <a:solidFill>
                  <a:srgbClr val="000066"/>
                </a:solidFill>
              </a:endParaRPr>
            </a:p>
            <a:p>
              <a:pPr algn="ctr" defTabSz="457200">
                <a:lnSpc>
                  <a:spcPct val="90000"/>
                </a:lnSpc>
                <a:spcBef>
                  <a:spcPts val="400"/>
                </a:spcBef>
                <a:defRPr i="1" sz="1800">
                  <a:solidFill>
                    <a:srgbClr val="000066"/>
                  </a:solidFill>
                  <a:latin typeface="+mn-lt"/>
                  <a:ea typeface="+mn-ea"/>
                  <a:cs typeface="+mn-cs"/>
                  <a:sym typeface="Arial"/>
                </a:defRPr>
              </a:pPr>
              <a:r>
                <a:t>Inclusive Classroom Strategies and Tools</a:t>
              </a:r>
            </a:p>
          </p:txBody>
        </p:sp>
      </p:grpSp>
      <p:sp>
        <p:nvSpPr>
          <p:cNvPr id="370" name="Line"/>
          <p:cNvSpPr/>
          <p:nvPr/>
        </p:nvSpPr>
        <p:spPr>
          <a:xfrm>
            <a:off x="1524000" y="1524000"/>
            <a:ext cx="57150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365">
                                            <p:bg/>
                                          </p:spTgt>
                                        </p:tgtEl>
                                        <p:attrNameLst>
                                          <p:attrName>style.visibility</p:attrName>
                                        </p:attrNameLst>
                                      </p:cBhvr>
                                      <p:to>
                                        <p:strVal val="visible"/>
                                      </p:to>
                                    </p:set>
                                    <p:anim calcmode="lin" valueType="num">
                                      <p:cBhvr>
                                        <p:cTn id="7" dur="500" fill="hold"/>
                                        <p:tgtEl>
                                          <p:spTgt spid="365">
                                            <p:bg/>
                                          </p:spTgt>
                                        </p:tgtEl>
                                        <p:attrNameLst>
                                          <p:attrName>ppt_x</p:attrName>
                                        </p:attrNameLst>
                                      </p:cBhvr>
                                      <p:tavLst>
                                        <p:tav tm="0">
                                          <p:val>
                                            <p:strVal val="#ppt_x"/>
                                          </p:val>
                                        </p:tav>
                                        <p:tav tm="100000">
                                          <p:val>
                                            <p:strVal val="#ppt_x"/>
                                          </p:val>
                                        </p:tav>
                                      </p:tavLst>
                                    </p:anim>
                                    <p:anim calcmode="lin" valueType="num">
                                      <p:cBhvr>
                                        <p:cTn id="8" dur="500" fill="hold"/>
                                        <p:tgtEl>
                                          <p:spTgt spid="365">
                                            <p:bg/>
                                          </p:spTgt>
                                        </p:tgtEl>
                                        <p:attrNameLst>
                                          <p:attrName>ppt_y</p:attrName>
                                        </p:attrNameLst>
                                      </p:cBhvr>
                                      <p:tavLst>
                                        <p:tav tm="0">
                                          <p:val>
                                            <p:strVal val="0-#ppt_h/2"/>
                                          </p:val>
                                        </p:tav>
                                        <p:tav tm="100000">
                                          <p:val>
                                            <p:strVal val="#ppt_y"/>
                                          </p:val>
                                        </p:tav>
                                      </p:tavLst>
                                    </p:anim>
                                  </p:childTnLst>
                                </p:cTn>
                              </p:par>
                              <p:par>
                                <p:cTn id="9" presetClass="entr" nodeType="withEffect" presetSubtype="1" presetID="2" grpId="1" fill="hold">
                                  <p:stCondLst>
                                    <p:cond delay="0"/>
                                  </p:stCondLst>
                                  <p:iterate type="el" backwards="0">
                                    <p:tmAbs val="0"/>
                                  </p:iterate>
                                  <p:childTnLst>
                                    <p:set>
                                      <p:cBhvr>
                                        <p:cTn id="10" fill="hold"/>
                                        <p:tgtEl>
                                          <p:spTgt spid="365">
                                            <p:txEl>
                                              <p:pRg st="0" end="0"/>
                                            </p:txEl>
                                          </p:spTgt>
                                        </p:tgtEl>
                                        <p:attrNameLst>
                                          <p:attrName>style.visibility</p:attrName>
                                        </p:attrNameLst>
                                      </p:cBhvr>
                                      <p:to>
                                        <p:strVal val="visible"/>
                                      </p:to>
                                    </p:set>
                                    <p:anim calcmode="lin" valueType="num">
                                      <p:cBhvr>
                                        <p:cTn id="11" dur="500" fill="hold"/>
                                        <p:tgtEl>
                                          <p:spTgt spid="36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36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1" presetID="2" grpId="1" fill="hold">
                                  <p:stCondLst>
                                    <p:cond delay="0"/>
                                  </p:stCondLst>
                                  <p:iterate type="el" backwards="0">
                                    <p:tmAbs val="0"/>
                                  </p:iterate>
                                  <p:childTnLst>
                                    <p:set>
                                      <p:cBhvr>
                                        <p:cTn id="16" fill="hold"/>
                                        <p:tgtEl>
                                          <p:spTgt spid="365">
                                            <p:txEl>
                                              <p:pRg st="1" end="1"/>
                                            </p:txEl>
                                          </p:spTgt>
                                        </p:tgtEl>
                                        <p:attrNameLst>
                                          <p:attrName>style.visibility</p:attrName>
                                        </p:attrNameLst>
                                      </p:cBhvr>
                                      <p:to>
                                        <p:strVal val="visible"/>
                                      </p:to>
                                    </p:set>
                                    <p:anim calcmode="lin" valueType="num">
                                      <p:cBhvr>
                                        <p:cTn id="17" dur="500" fill="hold"/>
                                        <p:tgtEl>
                                          <p:spTgt spid="36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36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1" presetID="2" grpId="1" fill="hold">
                                  <p:stCondLst>
                                    <p:cond delay="0"/>
                                  </p:stCondLst>
                                  <p:iterate type="el" backwards="0">
                                    <p:tmAbs val="0"/>
                                  </p:iterate>
                                  <p:childTnLst>
                                    <p:set>
                                      <p:cBhvr>
                                        <p:cTn id="22" fill="hold"/>
                                        <p:tgtEl>
                                          <p:spTgt spid="365">
                                            <p:txEl>
                                              <p:pRg st="2" end="2"/>
                                            </p:txEl>
                                          </p:spTgt>
                                        </p:tgtEl>
                                        <p:attrNameLst>
                                          <p:attrName>style.visibility</p:attrName>
                                        </p:attrNameLst>
                                      </p:cBhvr>
                                      <p:to>
                                        <p:strVal val="visible"/>
                                      </p:to>
                                    </p:set>
                                    <p:anim calcmode="lin" valueType="num">
                                      <p:cBhvr>
                                        <p:cTn id="23" dur="500" fill="hold"/>
                                        <p:tgtEl>
                                          <p:spTgt spid="36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36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1" presetID="2" grpId="1" fill="hold">
                                  <p:stCondLst>
                                    <p:cond delay="0"/>
                                  </p:stCondLst>
                                  <p:iterate type="el" backwards="0">
                                    <p:tmAbs val="0"/>
                                  </p:iterate>
                                  <p:childTnLst>
                                    <p:set>
                                      <p:cBhvr>
                                        <p:cTn id="28" fill="hold"/>
                                        <p:tgtEl>
                                          <p:spTgt spid="365">
                                            <p:txEl>
                                              <p:pRg st="3" end="3"/>
                                            </p:txEl>
                                          </p:spTgt>
                                        </p:tgtEl>
                                        <p:attrNameLst>
                                          <p:attrName>style.visibility</p:attrName>
                                        </p:attrNameLst>
                                      </p:cBhvr>
                                      <p:to>
                                        <p:strVal val="visible"/>
                                      </p:to>
                                    </p:set>
                                    <p:anim calcmode="lin" valueType="num">
                                      <p:cBhvr>
                                        <p:cTn id="29" dur="500" fill="hold"/>
                                        <p:tgtEl>
                                          <p:spTgt spid="36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6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1" presetID="2" grpId="1" fill="hold">
                                  <p:stCondLst>
                                    <p:cond delay="0"/>
                                  </p:stCondLst>
                                  <p:iterate type="el" backwards="0">
                                    <p:tmAbs val="0"/>
                                  </p:iterate>
                                  <p:childTnLst>
                                    <p:set>
                                      <p:cBhvr>
                                        <p:cTn id="34" fill="hold"/>
                                        <p:tgtEl>
                                          <p:spTgt spid="365">
                                            <p:txEl>
                                              <p:pRg st="4" end="4"/>
                                            </p:txEl>
                                          </p:spTgt>
                                        </p:tgtEl>
                                        <p:attrNameLst>
                                          <p:attrName>style.visibility</p:attrName>
                                        </p:attrNameLst>
                                      </p:cBhvr>
                                      <p:to>
                                        <p:strVal val="visible"/>
                                      </p:to>
                                    </p:set>
                                    <p:anim calcmode="lin" valueType="num">
                                      <p:cBhvr>
                                        <p:cTn id="35" dur="500" fill="hold"/>
                                        <p:tgtEl>
                                          <p:spTgt spid="36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6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1" presetID="2" grpId="1" fill="hold">
                                  <p:stCondLst>
                                    <p:cond delay="0"/>
                                  </p:stCondLst>
                                  <p:iterate type="el" backwards="0">
                                    <p:tmAbs val="0"/>
                                  </p:iterate>
                                  <p:childTnLst>
                                    <p:set>
                                      <p:cBhvr>
                                        <p:cTn id="40" fill="hold"/>
                                        <p:tgtEl>
                                          <p:spTgt spid="365">
                                            <p:txEl>
                                              <p:pRg st="5" end="5"/>
                                            </p:txEl>
                                          </p:spTgt>
                                        </p:tgtEl>
                                        <p:attrNameLst>
                                          <p:attrName>style.visibility</p:attrName>
                                        </p:attrNameLst>
                                      </p:cBhvr>
                                      <p:to>
                                        <p:strVal val="visible"/>
                                      </p:to>
                                    </p:set>
                                    <p:anim calcmode="lin" valueType="num">
                                      <p:cBhvr>
                                        <p:cTn id="41" dur="500" fill="hold"/>
                                        <p:tgtEl>
                                          <p:spTgt spid="365">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365">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1" presetID="2" grpId="2" fill="hold">
                                  <p:stCondLst>
                                    <p:cond delay="0"/>
                                  </p:stCondLst>
                                  <p:iterate type="el" backwards="0">
                                    <p:tmAbs val="0"/>
                                  </p:iterate>
                                  <p:childTnLst>
                                    <p:set>
                                      <p:cBhvr>
                                        <p:cTn id="46" fill="hold"/>
                                        <p:tgtEl>
                                          <p:spTgt spid="366">
                                            <p:bg/>
                                          </p:spTgt>
                                        </p:tgtEl>
                                        <p:attrNameLst>
                                          <p:attrName>style.visibility</p:attrName>
                                        </p:attrNameLst>
                                      </p:cBhvr>
                                      <p:to>
                                        <p:strVal val="visible"/>
                                      </p:to>
                                    </p:set>
                                    <p:anim calcmode="lin" valueType="num">
                                      <p:cBhvr>
                                        <p:cTn id="47" dur="500" fill="hold"/>
                                        <p:tgtEl>
                                          <p:spTgt spid="366">
                                            <p:bg/>
                                          </p:spTgt>
                                        </p:tgtEl>
                                        <p:attrNameLst>
                                          <p:attrName>ppt_x</p:attrName>
                                        </p:attrNameLst>
                                      </p:cBhvr>
                                      <p:tavLst>
                                        <p:tav tm="0">
                                          <p:val>
                                            <p:strVal val="#ppt_x"/>
                                          </p:val>
                                        </p:tav>
                                        <p:tav tm="100000">
                                          <p:val>
                                            <p:strVal val="#ppt_x"/>
                                          </p:val>
                                        </p:tav>
                                      </p:tavLst>
                                    </p:anim>
                                    <p:anim calcmode="lin" valueType="num">
                                      <p:cBhvr>
                                        <p:cTn id="48" dur="500" fill="hold"/>
                                        <p:tgtEl>
                                          <p:spTgt spid="366">
                                            <p:bg/>
                                          </p:spTgt>
                                        </p:tgtEl>
                                        <p:attrNameLst>
                                          <p:attrName>ppt_y</p:attrName>
                                        </p:attrNameLst>
                                      </p:cBhvr>
                                      <p:tavLst>
                                        <p:tav tm="0">
                                          <p:val>
                                            <p:strVal val="0-#ppt_h/2"/>
                                          </p:val>
                                        </p:tav>
                                        <p:tav tm="100000">
                                          <p:val>
                                            <p:strVal val="#ppt_y"/>
                                          </p:val>
                                        </p:tav>
                                      </p:tavLst>
                                    </p:anim>
                                  </p:childTnLst>
                                </p:cTn>
                              </p:par>
                              <p:par>
                                <p:cTn id="49" presetClass="entr" nodeType="withEffect" presetSubtype="1" presetID="2" grpId="2" fill="hold">
                                  <p:stCondLst>
                                    <p:cond delay="0"/>
                                  </p:stCondLst>
                                  <p:iterate type="el" backwards="0">
                                    <p:tmAbs val="0"/>
                                  </p:iterate>
                                  <p:childTnLst>
                                    <p:set>
                                      <p:cBhvr>
                                        <p:cTn id="50" fill="hold"/>
                                        <p:tgtEl>
                                          <p:spTgt spid="366">
                                            <p:txEl>
                                              <p:pRg st="0" end="0"/>
                                            </p:txEl>
                                          </p:spTgt>
                                        </p:tgtEl>
                                        <p:attrNameLst>
                                          <p:attrName>style.visibility</p:attrName>
                                        </p:attrNameLst>
                                      </p:cBhvr>
                                      <p:to>
                                        <p:strVal val="visible"/>
                                      </p:to>
                                    </p:set>
                                    <p:anim calcmode="lin" valueType="num">
                                      <p:cBhvr>
                                        <p:cTn id="51" dur="500" fill="hold"/>
                                        <p:tgtEl>
                                          <p:spTgt spid="366">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36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Class="entr" nodeType="clickEffect" presetSubtype="1" presetID="2" grpId="2" fill="hold">
                                  <p:stCondLst>
                                    <p:cond delay="0"/>
                                  </p:stCondLst>
                                  <p:iterate type="el" backwards="0">
                                    <p:tmAbs val="0"/>
                                  </p:iterate>
                                  <p:childTnLst>
                                    <p:set>
                                      <p:cBhvr>
                                        <p:cTn id="56" fill="hold"/>
                                        <p:tgtEl>
                                          <p:spTgt spid="366">
                                            <p:txEl>
                                              <p:pRg st="1" end="1"/>
                                            </p:txEl>
                                          </p:spTgt>
                                        </p:tgtEl>
                                        <p:attrNameLst>
                                          <p:attrName>style.visibility</p:attrName>
                                        </p:attrNameLst>
                                      </p:cBhvr>
                                      <p:to>
                                        <p:strVal val="visible"/>
                                      </p:to>
                                    </p:set>
                                    <p:anim calcmode="lin" valueType="num">
                                      <p:cBhvr>
                                        <p:cTn id="57" dur="500" fill="hold"/>
                                        <p:tgtEl>
                                          <p:spTgt spid="366">
                                            <p:txEl>
                                              <p:pRg st="1" end="1"/>
                                            </p:txEl>
                                          </p:spTgt>
                                        </p:tgtEl>
                                        <p:attrNameLst>
                                          <p:attrName>ppt_x</p:attrName>
                                        </p:attrNameLst>
                                      </p:cBhvr>
                                      <p:tavLst>
                                        <p:tav tm="0">
                                          <p:val>
                                            <p:strVal val="#ppt_x"/>
                                          </p:val>
                                        </p:tav>
                                        <p:tav tm="100000">
                                          <p:val>
                                            <p:strVal val="#ppt_x"/>
                                          </p:val>
                                        </p:tav>
                                      </p:tavLst>
                                    </p:anim>
                                    <p:anim calcmode="lin" valueType="num">
                                      <p:cBhvr>
                                        <p:cTn id="58" dur="500" fill="hold"/>
                                        <p:tgtEl>
                                          <p:spTgt spid="36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1" presetID="2" grpId="2" fill="hold">
                                  <p:stCondLst>
                                    <p:cond delay="0"/>
                                  </p:stCondLst>
                                  <p:iterate type="el" backwards="0">
                                    <p:tmAbs val="0"/>
                                  </p:iterate>
                                  <p:childTnLst>
                                    <p:set>
                                      <p:cBhvr>
                                        <p:cTn id="62" fill="hold"/>
                                        <p:tgtEl>
                                          <p:spTgt spid="366">
                                            <p:txEl>
                                              <p:pRg st="2" end="2"/>
                                            </p:txEl>
                                          </p:spTgt>
                                        </p:tgtEl>
                                        <p:attrNameLst>
                                          <p:attrName>style.visibility</p:attrName>
                                        </p:attrNameLst>
                                      </p:cBhvr>
                                      <p:to>
                                        <p:strVal val="visible"/>
                                      </p:to>
                                    </p:set>
                                    <p:anim calcmode="lin" valueType="num">
                                      <p:cBhvr>
                                        <p:cTn id="63" dur="500" fill="hold"/>
                                        <p:tgtEl>
                                          <p:spTgt spid="366">
                                            <p:txEl>
                                              <p:pRg st="2" end="2"/>
                                            </p:txEl>
                                          </p:spTgt>
                                        </p:tgtEl>
                                        <p:attrNameLst>
                                          <p:attrName>ppt_x</p:attrName>
                                        </p:attrNameLst>
                                      </p:cBhvr>
                                      <p:tavLst>
                                        <p:tav tm="0">
                                          <p:val>
                                            <p:strVal val="#ppt_x"/>
                                          </p:val>
                                        </p:tav>
                                        <p:tav tm="100000">
                                          <p:val>
                                            <p:strVal val="#ppt_x"/>
                                          </p:val>
                                        </p:tav>
                                      </p:tavLst>
                                    </p:anim>
                                    <p:anim calcmode="lin" valueType="num">
                                      <p:cBhvr>
                                        <p:cTn id="64" dur="500" fill="hold"/>
                                        <p:tgtEl>
                                          <p:spTgt spid="36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Class="entr" nodeType="clickEffect" presetSubtype="1" presetID="2" grpId="2" fill="hold">
                                  <p:stCondLst>
                                    <p:cond delay="0"/>
                                  </p:stCondLst>
                                  <p:iterate type="el" backwards="0">
                                    <p:tmAbs val="0"/>
                                  </p:iterate>
                                  <p:childTnLst>
                                    <p:set>
                                      <p:cBhvr>
                                        <p:cTn id="68" fill="hold"/>
                                        <p:tgtEl>
                                          <p:spTgt spid="366">
                                            <p:txEl>
                                              <p:pRg st="3" end="3"/>
                                            </p:txEl>
                                          </p:spTgt>
                                        </p:tgtEl>
                                        <p:attrNameLst>
                                          <p:attrName>style.visibility</p:attrName>
                                        </p:attrNameLst>
                                      </p:cBhvr>
                                      <p:to>
                                        <p:strVal val="visible"/>
                                      </p:to>
                                    </p:set>
                                    <p:anim calcmode="lin" valueType="num">
                                      <p:cBhvr>
                                        <p:cTn id="69" dur="500" fill="hold"/>
                                        <p:tgtEl>
                                          <p:spTgt spid="366">
                                            <p:txEl>
                                              <p:pRg st="3" end="3"/>
                                            </p:txEl>
                                          </p:spTgt>
                                        </p:tgtEl>
                                        <p:attrNameLst>
                                          <p:attrName>ppt_x</p:attrName>
                                        </p:attrNameLst>
                                      </p:cBhvr>
                                      <p:tavLst>
                                        <p:tav tm="0">
                                          <p:val>
                                            <p:strVal val="#ppt_x"/>
                                          </p:val>
                                        </p:tav>
                                        <p:tav tm="100000">
                                          <p:val>
                                            <p:strVal val="#ppt_x"/>
                                          </p:val>
                                        </p:tav>
                                      </p:tavLst>
                                    </p:anim>
                                    <p:anim calcmode="lin" valueType="num">
                                      <p:cBhvr>
                                        <p:cTn id="70" dur="500" fill="hold"/>
                                        <p:tgtEl>
                                          <p:spTgt spid="36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Class="entr" nodeType="clickEffect" presetSubtype="1" presetID="2" grpId="2" fill="hold">
                                  <p:stCondLst>
                                    <p:cond delay="0"/>
                                  </p:stCondLst>
                                  <p:iterate type="el" backwards="0">
                                    <p:tmAbs val="0"/>
                                  </p:iterate>
                                  <p:childTnLst>
                                    <p:set>
                                      <p:cBhvr>
                                        <p:cTn id="74" fill="hold"/>
                                        <p:tgtEl>
                                          <p:spTgt spid="366">
                                            <p:txEl>
                                              <p:pRg st="4" end="4"/>
                                            </p:txEl>
                                          </p:spTgt>
                                        </p:tgtEl>
                                        <p:attrNameLst>
                                          <p:attrName>style.visibility</p:attrName>
                                        </p:attrNameLst>
                                      </p:cBhvr>
                                      <p:to>
                                        <p:strVal val="visible"/>
                                      </p:to>
                                    </p:set>
                                    <p:anim calcmode="lin" valueType="num">
                                      <p:cBhvr>
                                        <p:cTn id="75" dur="500" fill="hold"/>
                                        <p:tgtEl>
                                          <p:spTgt spid="366">
                                            <p:txEl>
                                              <p:pRg st="4" end="4"/>
                                            </p:txEl>
                                          </p:spTgt>
                                        </p:tgtEl>
                                        <p:attrNameLst>
                                          <p:attrName>ppt_x</p:attrName>
                                        </p:attrNameLst>
                                      </p:cBhvr>
                                      <p:tavLst>
                                        <p:tav tm="0">
                                          <p:val>
                                            <p:strVal val="#ppt_x"/>
                                          </p:val>
                                        </p:tav>
                                        <p:tav tm="100000">
                                          <p:val>
                                            <p:strVal val="#ppt_x"/>
                                          </p:val>
                                        </p:tav>
                                      </p:tavLst>
                                    </p:anim>
                                    <p:anim calcmode="lin" valueType="num">
                                      <p:cBhvr>
                                        <p:cTn id="76" dur="500" fill="hold"/>
                                        <p:tgtEl>
                                          <p:spTgt spid="366">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Class="entr" nodeType="clickEffect" presetSubtype="1" presetID="2" grpId="2" fill="hold">
                                  <p:stCondLst>
                                    <p:cond delay="0"/>
                                  </p:stCondLst>
                                  <p:iterate type="el" backwards="0">
                                    <p:tmAbs val="0"/>
                                  </p:iterate>
                                  <p:childTnLst>
                                    <p:set>
                                      <p:cBhvr>
                                        <p:cTn id="80" fill="hold"/>
                                        <p:tgtEl>
                                          <p:spTgt spid="366">
                                            <p:txEl>
                                              <p:pRg st="5" end="5"/>
                                            </p:txEl>
                                          </p:spTgt>
                                        </p:tgtEl>
                                        <p:attrNameLst>
                                          <p:attrName>style.visibility</p:attrName>
                                        </p:attrNameLst>
                                      </p:cBhvr>
                                      <p:to>
                                        <p:strVal val="visible"/>
                                      </p:to>
                                    </p:set>
                                    <p:anim calcmode="lin" valueType="num">
                                      <p:cBhvr>
                                        <p:cTn id="81" dur="500" fill="hold"/>
                                        <p:tgtEl>
                                          <p:spTgt spid="366">
                                            <p:txEl>
                                              <p:pRg st="5" end="5"/>
                                            </p:txEl>
                                          </p:spTgt>
                                        </p:tgtEl>
                                        <p:attrNameLst>
                                          <p:attrName>ppt_x</p:attrName>
                                        </p:attrNameLst>
                                      </p:cBhvr>
                                      <p:tavLst>
                                        <p:tav tm="0">
                                          <p:val>
                                            <p:strVal val="#ppt_x"/>
                                          </p:val>
                                        </p:tav>
                                        <p:tav tm="100000">
                                          <p:val>
                                            <p:strVal val="#ppt_x"/>
                                          </p:val>
                                        </p:tav>
                                      </p:tavLst>
                                    </p:anim>
                                    <p:anim calcmode="lin" valueType="num">
                                      <p:cBhvr>
                                        <p:cTn id="82" dur="500" fill="hold"/>
                                        <p:tgtEl>
                                          <p:spTgt spid="366">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Class="entr" nodeType="clickEffect" presetSubtype="1" presetID="2" grpId="2" fill="hold">
                                  <p:stCondLst>
                                    <p:cond delay="0"/>
                                  </p:stCondLst>
                                  <p:iterate type="el" backwards="0">
                                    <p:tmAbs val="0"/>
                                  </p:iterate>
                                  <p:childTnLst>
                                    <p:set>
                                      <p:cBhvr>
                                        <p:cTn id="86" fill="hold"/>
                                        <p:tgtEl>
                                          <p:spTgt spid="366">
                                            <p:txEl>
                                              <p:pRg st="6" end="6"/>
                                            </p:txEl>
                                          </p:spTgt>
                                        </p:tgtEl>
                                        <p:attrNameLst>
                                          <p:attrName>style.visibility</p:attrName>
                                        </p:attrNameLst>
                                      </p:cBhvr>
                                      <p:to>
                                        <p:strVal val="visible"/>
                                      </p:to>
                                    </p:set>
                                    <p:anim calcmode="lin" valueType="num">
                                      <p:cBhvr>
                                        <p:cTn id="87" dur="500" fill="hold"/>
                                        <p:tgtEl>
                                          <p:spTgt spid="366">
                                            <p:txEl>
                                              <p:pRg st="6" end="6"/>
                                            </p:txEl>
                                          </p:spTgt>
                                        </p:tgtEl>
                                        <p:attrNameLst>
                                          <p:attrName>ppt_x</p:attrName>
                                        </p:attrNameLst>
                                      </p:cBhvr>
                                      <p:tavLst>
                                        <p:tav tm="0">
                                          <p:val>
                                            <p:strVal val="#ppt_x"/>
                                          </p:val>
                                        </p:tav>
                                        <p:tav tm="100000">
                                          <p:val>
                                            <p:strVal val="#ppt_x"/>
                                          </p:val>
                                        </p:tav>
                                      </p:tavLst>
                                    </p:anim>
                                    <p:anim calcmode="lin" valueType="num">
                                      <p:cBhvr>
                                        <p:cTn id="88" dur="500" fill="hold"/>
                                        <p:tgtEl>
                                          <p:spTgt spid="366">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Class="entr" nodeType="clickEffect" presetSubtype="1" presetID="2" grpId="2" fill="hold">
                                  <p:stCondLst>
                                    <p:cond delay="0"/>
                                  </p:stCondLst>
                                  <p:iterate type="el" backwards="0">
                                    <p:tmAbs val="0"/>
                                  </p:iterate>
                                  <p:childTnLst>
                                    <p:set>
                                      <p:cBhvr>
                                        <p:cTn id="92" fill="hold"/>
                                        <p:tgtEl>
                                          <p:spTgt spid="366">
                                            <p:txEl>
                                              <p:pRg st="7" end="7"/>
                                            </p:txEl>
                                          </p:spTgt>
                                        </p:tgtEl>
                                        <p:attrNameLst>
                                          <p:attrName>style.visibility</p:attrName>
                                        </p:attrNameLst>
                                      </p:cBhvr>
                                      <p:to>
                                        <p:strVal val="visible"/>
                                      </p:to>
                                    </p:set>
                                    <p:anim calcmode="lin" valueType="num">
                                      <p:cBhvr>
                                        <p:cTn id="93" dur="500" fill="hold"/>
                                        <p:tgtEl>
                                          <p:spTgt spid="366">
                                            <p:txEl>
                                              <p:pRg st="7" end="7"/>
                                            </p:txEl>
                                          </p:spTgt>
                                        </p:tgtEl>
                                        <p:attrNameLst>
                                          <p:attrName>ppt_x</p:attrName>
                                        </p:attrNameLst>
                                      </p:cBhvr>
                                      <p:tavLst>
                                        <p:tav tm="0">
                                          <p:val>
                                            <p:strVal val="#ppt_x"/>
                                          </p:val>
                                        </p:tav>
                                        <p:tav tm="100000">
                                          <p:val>
                                            <p:strVal val="#ppt_x"/>
                                          </p:val>
                                        </p:tav>
                                      </p:tavLst>
                                    </p:anim>
                                    <p:anim calcmode="lin" valueType="num">
                                      <p:cBhvr>
                                        <p:cTn id="94" dur="500" fill="hold"/>
                                        <p:tgtEl>
                                          <p:spTgt spid="366">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Class="entr" nodeType="clickEffect" presetSubtype="1" presetID="2" grpId="2" fill="hold">
                                  <p:stCondLst>
                                    <p:cond delay="0"/>
                                  </p:stCondLst>
                                  <p:iterate type="el" backwards="0">
                                    <p:tmAbs val="0"/>
                                  </p:iterate>
                                  <p:childTnLst>
                                    <p:set>
                                      <p:cBhvr>
                                        <p:cTn id="98" fill="hold"/>
                                        <p:tgtEl>
                                          <p:spTgt spid="366">
                                            <p:txEl>
                                              <p:pRg st="8" end="8"/>
                                            </p:txEl>
                                          </p:spTgt>
                                        </p:tgtEl>
                                        <p:attrNameLst>
                                          <p:attrName>style.visibility</p:attrName>
                                        </p:attrNameLst>
                                      </p:cBhvr>
                                      <p:to>
                                        <p:strVal val="visible"/>
                                      </p:to>
                                    </p:set>
                                    <p:anim calcmode="lin" valueType="num">
                                      <p:cBhvr>
                                        <p:cTn id="99" dur="500" fill="hold"/>
                                        <p:tgtEl>
                                          <p:spTgt spid="366">
                                            <p:txEl>
                                              <p:pRg st="8" end="8"/>
                                            </p:txEl>
                                          </p:spTgt>
                                        </p:tgtEl>
                                        <p:attrNameLst>
                                          <p:attrName>ppt_x</p:attrName>
                                        </p:attrNameLst>
                                      </p:cBhvr>
                                      <p:tavLst>
                                        <p:tav tm="0">
                                          <p:val>
                                            <p:strVal val="#ppt_x"/>
                                          </p:val>
                                        </p:tav>
                                        <p:tav tm="100000">
                                          <p:val>
                                            <p:strVal val="#ppt_x"/>
                                          </p:val>
                                        </p:tav>
                                      </p:tavLst>
                                    </p:anim>
                                    <p:anim calcmode="lin" valueType="num">
                                      <p:cBhvr>
                                        <p:cTn id="100" dur="500" fill="hold"/>
                                        <p:tgtEl>
                                          <p:spTgt spid="366">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Class="entr" nodeType="clickEffect" presetSubtype="1" presetID="2" grpId="1" fill="hold">
                                  <p:stCondLst>
                                    <p:cond delay="0"/>
                                  </p:stCondLst>
                                  <p:iterate type="el" backwards="0">
                                    <p:tmAbs val="0"/>
                                  </p:iterate>
                                  <p:childTnLst>
                                    <p:set>
                                      <p:cBhvr>
                                        <p:cTn id="104" fill="hold"/>
                                        <p:tgtEl>
                                          <p:spTgt spid="365">
                                            <p:txEl>
                                              <p:pRg st="6" end="6"/>
                                            </p:txEl>
                                          </p:spTgt>
                                        </p:tgtEl>
                                        <p:attrNameLst>
                                          <p:attrName>style.visibility</p:attrName>
                                        </p:attrNameLst>
                                      </p:cBhvr>
                                      <p:to>
                                        <p:strVal val="visible"/>
                                      </p:to>
                                    </p:set>
                                    <p:anim calcmode="lin" valueType="num">
                                      <p:cBhvr>
                                        <p:cTn id="105" dur="500" fill="hold"/>
                                        <p:tgtEl>
                                          <p:spTgt spid="365">
                                            <p:txEl>
                                              <p:pRg st="6" end="6"/>
                                            </p:txEl>
                                          </p:spTgt>
                                        </p:tgtEl>
                                        <p:attrNameLst>
                                          <p:attrName>ppt_x</p:attrName>
                                        </p:attrNameLst>
                                      </p:cBhvr>
                                      <p:tavLst>
                                        <p:tav tm="0">
                                          <p:val>
                                            <p:strVal val="#ppt_x"/>
                                          </p:val>
                                        </p:tav>
                                        <p:tav tm="100000">
                                          <p:val>
                                            <p:strVal val="#ppt_x"/>
                                          </p:val>
                                        </p:tav>
                                      </p:tavLst>
                                    </p:anim>
                                    <p:anim calcmode="lin" valueType="num">
                                      <p:cBhvr>
                                        <p:cTn id="106" dur="500" fill="hold"/>
                                        <p:tgtEl>
                                          <p:spTgt spid="365">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Class="entr" nodeType="clickEffect" presetSubtype="1" presetID="2" grpId="2" fill="hold">
                                  <p:stCondLst>
                                    <p:cond delay="0"/>
                                  </p:stCondLst>
                                  <p:iterate type="el" backwards="0">
                                    <p:tmAbs val="0"/>
                                  </p:iterate>
                                  <p:childTnLst>
                                    <p:set>
                                      <p:cBhvr>
                                        <p:cTn id="110" fill="hold"/>
                                        <p:tgtEl>
                                          <p:spTgt spid="366">
                                            <p:txEl>
                                              <p:pRg st="9" end="9"/>
                                            </p:txEl>
                                          </p:spTgt>
                                        </p:tgtEl>
                                        <p:attrNameLst>
                                          <p:attrName>style.visibility</p:attrName>
                                        </p:attrNameLst>
                                      </p:cBhvr>
                                      <p:to>
                                        <p:strVal val="visible"/>
                                      </p:to>
                                    </p:set>
                                    <p:anim calcmode="lin" valueType="num">
                                      <p:cBhvr>
                                        <p:cTn id="111" dur="500" fill="hold"/>
                                        <p:tgtEl>
                                          <p:spTgt spid="366">
                                            <p:txEl>
                                              <p:pRg st="9" end="9"/>
                                            </p:txEl>
                                          </p:spTgt>
                                        </p:tgtEl>
                                        <p:attrNameLst>
                                          <p:attrName>ppt_x</p:attrName>
                                        </p:attrNameLst>
                                      </p:cBhvr>
                                      <p:tavLst>
                                        <p:tav tm="0">
                                          <p:val>
                                            <p:strVal val="#ppt_x"/>
                                          </p:val>
                                        </p:tav>
                                        <p:tav tm="100000">
                                          <p:val>
                                            <p:strVal val="#ppt_x"/>
                                          </p:val>
                                        </p:tav>
                                      </p:tavLst>
                                    </p:anim>
                                    <p:anim calcmode="lin" valueType="num">
                                      <p:cBhvr>
                                        <p:cTn id="112" dur="500" fill="hold"/>
                                        <p:tgtEl>
                                          <p:spTgt spid="366">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365" grpId="1"/>
      <p:bldP build="p" bldLvl="5" animBg="1" rev="0" advAuto="0" spid="366" grpId="2"/>
    </p:bldLst>
  </p:timing>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75" name="Group"/>
          <p:cNvGrpSpPr/>
          <p:nvPr/>
        </p:nvGrpSpPr>
        <p:grpSpPr>
          <a:xfrm>
            <a:off x="914400" y="304800"/>
            <a:ext cx="7772400" cy="1176338"/>
            <a:chOff x="0" y="0"/>
            <a:chExt cx="7772400" cy="1176337"/>
          </a:xfrm>
        </p:grpSpPr>
        <p:sp>
          <p:nvSpPr>
            <p:cNvPr id="373" name="Rectangle"/>
            <p:cNvSpPr/>
            <p:nvPr/>
          </p:nvSpPr>
          <p:spPr>
            <a:xfrm>
              <a:off x="0" y="0"/>
              <a:ext cx="7772400" cy="1176338"/>
            </a:xfrm>
            <a:prstGeom prst="rect">
              <a:avLst/>
            </a:prstGeom>
            <a:solidFill>
              <a:srgbClr val="FFDD9E"/>
            </a:solidFill>
            <a:ln w="12700" cap="flat">
              <a:noFill/>
              <a:miter lim="400000"/>
            </a:ln>
            <a:effectLst/>
          </p:spPr>
          <p:txBody>
            <a:bodyPr wrap="square" lIns="45719" tIns="45719" rIns="45719" bIns="45719" numCol="1" anchor="ctr">
              <a:noAutofit/>
            </a:bodyPr>
            <a:lstStyle/>
            <a:p>
              <a:pPr defTabSz="457200">
                <a:defRPr b="1" sz="2800">
                  <a:latin typeface="+mn-lt"/>
                  <a:ea typeface="+mn-ea"/>
                  <a:cs typeface="+mn-cs"/>
                  <a:sym typeface="Arial"/>
                </a:defRPr>
              </a:pPr>
            </a:p>
          </p:txBody>
        </p:sp>
        <p:sp>
          <p:nvSpPr>
            <p:cNvPr id="374" name="Physical Disabilities and Other Health Impairments (POHI)"/>
            <p:cNvSpPr txBox="1"/>
            <p:nvPr/>
          </p:nvSpPr>
          <p:spPr>
            <a:xfrm>
              <a:off x="46038" y="143135"/>
              <a:ext cx="7680325" cy="8900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lvl1pPr defTabSz="457200">
                <a:defRPr b="1" sz="2800">
                  <a:latin typeface="+mn-lt"/>
                  <a:ea typeface="+mn-ea"/>
                  <a:cs typeface="+mn-cs"/>
                  <a:sym typeface="Arial"/>
                </a:defRPr>
              </a:lvl1pPr>
            </a:lstStyle>
            <a:p>
              <a:pPr/>
              <a:r>
                <a:t>Physical Disabilities and Other Health Impairments (POHI)</a:t>
              </a:r>
            </a:p>
          </p:txBody>
        </p:sp>
      </p:grpSp>
      <p:sp>
        <p:nvSpPr>
          <p:cNvPr id="376" name="GENERAL…"/>
          <p:cNvSpPr txBox="1"/>
          <p:nvPr/>
        </p:nvSpPr>
        <p:spPr>
          <a:xfrm>
            <a:off x="427037" y="1676400"/>
            <a:ext cx="4251325" cy="3897195"/>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b="1" sz="2000">
                <a:latin typeface="+mn-lt"/>
                <a:ea typeface="+mn-ea"/>
                <a:cs typeface="+mn-cs"/>
                <a:sym typeface="Arial"/>
              </a:defRPr>
            </a:pPr>
            <a:r>
              <a:t>GENERAL</a:t>
            </a:r>
          </a:p>
          <a:p>
            <a:pPr lvl="1" marL="742950" indent="-285750" defTabSz="457200">
              <a:spcBef>
                <a:spcPts val="400"/>
              </a:spcBef>
              <a:buClr>
                <a:srgbClr val="C481CF"/>
              </a:buClr>
              <a:buSzPct val="55000"/>
              <a:buChar char="■"/>
              <a:defRPr sz="2000">
                <a:latin typeface="+mn-lt"/>
                <a:ea typeface="+mn-ea"/>
                <a:cs typeface="+mn-cs"/>
                <a:sym typeface="Arial"/>
              </a:defRPr>
            </a:pPr>
            <a:r>
              <a:t>often multiple disabilities</a:t>
            </a:r>
          </a:p>
          <a:p>
            <a:pPr lvl="1" marL="742950" indent="-285750" defTabSz="457200">
              <a:spcBef>
                <a:spcPts val="400"/>
              </a:spcBef>
              <a:buClr>
                <a:srgbClr val="C481CF"/>
              </a:buClr>
              <a:buSzPct val="55000"/>
              <a:buChar char="■"/>
              <a:defRPr sz="2000">
                <a:latin typeface="+mn-lt"/>
                <a:ea typeface="+mn-ea"/>
                <a:cs typeface="+mn-cs"/>
                <a:sym typeface="Arial"/>
              </a:defRPr>
            </a:pPr>
            <a:r>
              <a:t>work as a team</a:t>
            </a:r>
          </a:p>
          <a:p>
            <a:pPr lvl="1" marL="742950" indent="-285750" defTabSz="457200">
              <a:spcBef>
                <a:spcPts val="400"/>
              </a:spcBef>
              <a:buClr>
                <a:srgbClr val="C481CF"/>
              </a:buClr>
              <a:buSzPct val="55000"/>
              <a:buChar char="■"/>
              <a:defRPr sz="2000">
                <a:latin typeface="+mn-lt"/>
                <a:ea typeface="+mn-ea"/>
                <a:cs typeface="+mn-cs"/>
                <a:sym typeface="Arial"/>
              </a:defRPr>
            </a:pPr>
            <a:r>
              <a:t>adaptive technology</a:t>
            </a:r>
          </a:p>
          <a:p>
            <a:pPr lvl="1" marL="742950" indent="-285750" defTabSz="457200">
              <a:spcBef>
                <a:spcPts val="400"/>
              </a:spcBef>
              <a:buClr>
                <a:srgbClr val="C481CF"/>
              </a:buClr>
              <a:buSzPct val="55000"/>
              <a:buChar char="■"/>
              <a:defRPr sz="2000">
                <a:latin typeface="+mn-lt"/>
                <a:ea typeface="+mn-ea"/>
                <a:cs typeface="+mn-cs"/>
                <a:sym typeface="Arial"/>
              </a:defRPr>
            </a:pPr>
            <a:r>
              <a:t>facilitate relationships</a:t>
            </a:r>
          </a:p>
          <a:p>
            <a:pPr marL="342900" indent="-342900" defTabSz="457200">
              <a:spcBef>
                <a:spcPts val="400"/>
              </a:spcBef>
              <a:buClr>
                <a:srgbClr val="76B749"/>
              </a:buClr>
              <a:buSzPct val="60000"/>
              <a:buChar char="■"/>
              <a:defRPr b="1" sz="2000">
                <a:latin typeface="+mn-lt"/>
                <a:ea typeface="+mn-ea"/>
                <a:cs typeface="+mn-cs"/>
                <a:sym typeface="Arial"/>
              </a:defRPr>
            </a:pPr>
            <a:r>
              <a:t>SEIZURES</a:t>
            </a:r>
          </a:p>
          <a:p>
            <a:pPr lvl="1" marL="742950" indent="-285750" defTabSz="457200">
              <a:spcBef>
                <a:spcPts val="400"/>
              </a:spcBef>
              <a:buClr>
                <a:srgbClr val="C481CF"/>
              </a:buClr>
              <a:buSzPct val="55000"/>
              <a:buChar char="■"/>
              <a:defRPr sz="2000">
                <a:latin typeface="+mn-lt"/>
                <a:ea typeface="+mn-ea"/>
                <a:cs typeface="+mn-cs"/>
                <a:sym typeface="Arial"/>
              </a:defRPr>
            </a:pPr>
            <a:r>
              <a:t>recognize symptoms</a:t>
            </a:r>
          </a:p>
          <a:p>
            <a:pPr lvl="1" marL="742950" indent="-285750" defTabSz="457200">
              <a:spcBef>
                <a:spcPts val="400"/>
              </a:spcBef>
              <a:buClr>
                <a:srgbClr val="C481CF"/>
              </a:buClr>
              <a:buSzPct val="55000"/>
              <a:buChar char="■"/>
              <a:defRPr sz="2000">
                <a:latin typeface="+mn-lt"/>
                <a:ea typeface="+mn-ea"/>
                <a:cs typeface="+mn-cs"/>
                <a:sym typeface="Arial"/>
              </a:defRPr>
            </a:pPr>
            <a:r>
              <a:t>safe place</a:t>
            </a:r>
          </a:p>
          <a:p>
            <a:pPr lvl="1" marL="742950" indent="-285750" defTabSz="457200">
              <a:spcBef>
                <a:spcPts val="400"/>
              </a:spcBef>
              <a:buClr>
                <a:srgbClr val="C481CF"/>
              </a:buClr>
              <a:buSzPct val="55000"/>
              <a:buChar char="■"/>
              <a:defRPr sz="2000">
                <a:latin typeface="+mn-lt"/>
                <a:ea typeface="+mn-ea"/>
                <a:cs typeface="+mn-cs"/>
                <a:sym typeface="Arial"/>
              </a:defRPr>
            </a:pPr>
            <a:r>
              <a:t>student rest</a:t>
            </a:r>
          </a:p>
          <a:p>
            <a:pPr lvl="1" marL="742950" indent="-285750" defTabSz="457200">
              <a:spcBef>
                <a:spcPts val="400"/>
              </a:spcBef>
              <a:buClr>
                <a:srgbClr val="C481CF"/>
              </a:buClr>
              <a:buSzPct val="55000"/>
              <a:buChar char="■"/>
              <a:defRPr sz="2000">
                <a:latin typeface="+mn-lt"/>
                <a:ea typeface="+mn-ea"/>
                <a:cs typeface="+mn-cs"/>
                <a:sym typeface="Arial"/>
              </a:defRPr>
            </a:pPr>
            <a:r>
              <a:t>peer supports</a:t>
            </a:r>
          </a:p>
        </p:txBody>
      </p:sp>
      <p:sp>
        <p:nvSpPr>
          <p:cNvPr id="377" name="PHYSICAL MOBILITY…"/>
          <p:cNvSpPr txBox="1"/>
          <p:nvPr/>
        </p:nvSpPr>
        <p:spPr>
          <a:xfrm>
            <a:off x="4618037" y="1752600"/>
            <a:ext cx="4251325" cy="372041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buClr>
                <a:srgbClr val="76B749"/>
              </a:buClr>
              <a:buSzPct val="60000"/>
              <a:buChar char="■"/>
              <a:defRPr b="1" sz="2000">
                <a:latin typeface="+mn-lt"/>
                <a:ea typeface="+mn-ea"/>
                <a:cs typeface="+mn-cs"/>
                <a:sym typeface="Arial"/>
              </a:defRPr>
            </a:pPr>
            <a:r>
              <a:t>PHYSICAL MOBILITY</a:t>
            </a:r>
          </a:p>
          <a:p>
            <a:pPr lvl="1" marL="742950" indent="-285750" defTabSz="457200">
              <a:spcBef>
                <a:spcPts val="400"/>
              </a:spcBef>
              <a:buClr>
                <a:srgbClr val="C481CF"/>
              </a:buClr>
              <a:buSzPct val="55000"/>
              <a:buChar char="■"/>
              <a:defRPr sz="2000">
                <a:latin typeface="+mn-lt"/>
                <a:ea typeface="+mn-ea"/>
                <a:cs typeface="+mn-cs"/>
                <a:sym typeface="Arial"/>
              </a:defRPr>
            </a:pPr>
            <a:r>
              <a:t>lowered tables</a:t>
            </a:r>
          </a:p>
          <a:p>
            <a:pPr lvl="1" marL="742950" indent="-285750" defTabSz="457200">
              <a:spcBef>
                <a:spcPts val="400"/>
              </a:spcBef>
              <a:buClr>
                <a:srgbClr val="C481CF"/>
              </a:buClr>
              <a:buSzPct val="55000"/>
              <a:buChar char="■"/>
              <a:defRPr sz="2000">
                <a:latin typeface="+mn-lt"/>
                <a:ea typeface="+mn-ea"/>
                <a:cs typeface="+mn-cs"/>
                <a:sym typeface="Arial"/>
              </a:defRPr>
            </a:pPr>
            <a:r>
              <a:t>adapted storage places</a:t>
            </a:r>
          </a:p>
          <a:p>
            <a:pPr lvl="1" marL="742950" indent="-285750" defTabSz="457200">
              <a:spcBef>
                <a:spcPts val="400"/>
              </a:spcBef>
              <a:buClr>
                <a:srgbClr val="C481CF"/>
              </a:buClr>
              <a:buSzPct val="55000"/>
              <a:buChar char="■"/>
              <a:defRPr sz="2000">
                <a:latin typeface="+mn-lt"/>
                <a:ea typeface="+mn-ea"/>
                <a:cs typeface="+mn-cs"/>
                <a:sym typeface="Arial"/>
              </a:defRPr>
            </a:pPr>
            <a:r>
              <a:t>physical assistance</a:t>
            </a:r>
          </a:p>
          <a:p>
            <a:pPr marL="342900" indent="-342900" defTabSz="457200">
              <a:spcBef>
                <a:spcPts val="400"/>
              </a:spcBef>
              <a:buClr>
                <a:srgbClr val="76B749"/>
              </a:buClr>
              <a:buSzPct val="60000"/>
              <a:buChar char="■"/>
              <a:defRPr b="1" sz="2000">
                <a:latin typeface="+mn-lt"/>
                <a:ea typeface="+mn-ea"/>
                <a:cs typeface="+mn-cs"/>
                <a:sym typeface="Arial"/>
              </a:defRPr>
            </a:pPr>
            <a:r>
              <a:t>CEREBRAL PALSY</a:t>
            </a:r>
          </a:p>
          <a:p>
            <a:pPr lvl="1" marL="742950" indent="-285750" defTabSz="457200">
              <a:spcBef>
                <a:spcPts val="400"/>
              </a:spcBef>
              <a:buClr>
                <a:srgbClr val="C481CF"/>
              </a:buClr>
              <a:buSzPct val="55000"/>
              <a:buChar char="■"/>
              <a:defRPr sz="2000">
                <a:latin typeface="+mn-lt"/>
                <a:ea typeface="+mn-ea"/>
                <a:cs typeface="+mn-cs"/>
                <a:sym typeface="Arial"/>
              </a:defRPr>
            </a:pPr>
            <a:r>
              <a:t>listen to recognize speech; give time</a:t>
            </a:r>
          </a:p>
          <a:p>
            <a:pPr lvl="1" marL="742950" indent="-285750" defTabSz="457200">
              <a:spcBef>
                <a:spcPts val="400"/>
              </a:spcBef>
              <a:buClr>
                <a:srgbClr val="C481CF"/>
              </a:buClr>
              <a:buSzPct val="55000"/>
              <a:buChar char="■"/>
              <a:defRPr sz="2000">
                <a:latin typeface="+mn-lt"/>
                <a:ea typeface="+mn-ea"/>
                <a:cs typeface="+mn-cs"/>
                <a:sym typeface="Arial"/>
              </a:defRPr>
            </a:pPr>
            <a:r>
              <a:t>intelligence may be in normal range</a:t>
            </a:r>
          </a:p>
          <a:p>
            <a:pPr lvl="1" marL="742950" indent="-285750" defTabSz="457200">
              <a:spcBef>
                <a:spcPts val="400"/>
              </a:spcBef>
              <a:buClr>
                <a:srgbClr val="C481CF"/>
              </a:buClr>
              <a:buSzPct val="55000"/>
              <a:buChar char="■"/>
              <a:defRPr sz="2000">
                <a:latin typeface="+mn-lt"/>
                <a:ea typeface="+mn-ea"/>
                <a:cs typeface="+mn-cs"/>
                <a:sym typeface="Arial"/>
              </a:defRPr>
            </a:pPr>
            <a:r>
              <a:t>give physical assistance and accommodations</a:t>
            </a:r>
          </a:p>
        </p:txBody>
      </p:sp>
      <p:sp>
        <p:nvSpPr>
          <p:cNvPr id="378" name="Line"/>
          <p:cNvSpPr/>
          <p:nvPr/>
        </p:nvSpPr>
        <p:spPr>
          <a:xfrm>
            <a:off x="1066800" y="1524000"/>
            <a:ext cx="7086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1" name="HIV+/AIDS…"/>
          <p:cNvSpPr txBox="1"/>
          <p:nvPr/>
        </p:nvSpPr>
        <p:spPr>
          <a:xfrm>
            <a:off x="936625" y="1905000"/>
            <a:ext cx="3727450" cy="382963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2000">
                <a:latin typeface="+mn-lt"/>
                <a:ea typeface="+mn-ea"/>
                <a:cs typeface="+mn-cs"/>
                <a:sym typeface="Arial"/>
              </a:defRPr>
            </a:pPr>
            <a:r>
              <a:t>HIV+/AIDS</a:t>
            </a:r>
          </a:p>
          <a:p>
            <a:pPr lvl="1" marL="742950" indent="-285750" defTabSz="457200">
              <a:spcBef>
                <a:spcPts val="400"/>
              </a:spcBef>
              <a:buClr>
                <a:srgbClr val="C481CF"/>
              </a:buClr>
              <a:buSzPct val="55000"/>
              <a:buChar char="■"/>
              <a:defRPr sz="2000">
                <a:latin typeface="+mn-lt"/>
                <a:ea typeface="+mn-ea"/>
                <a:cs typeface="+mn-cs"/>
                <a:sym typeface="Arial"/>
              </a:defRPr>
            </a:pPr>
            <a:r>
              <a:t>range of physical and cognitive impacts</a:t>
            </a:r>
          </a:p>
          <a:p>
            <a:pPr lvl="1" marL="742950" indent="-285750" defTabSz="457200">
              <a:spcBef>
                <a:spcPts val="400"/>
              </a:spcBef>
              <a:buClr>
                <a:srgbClr val="C481CF"/>
              </a:buClr>
              <a:buSzPct val="55000"/>
              <a:buChar char="■"/>
              <a:defRPr sz="2000">
                <a:latin typeface="+mn-lt"/>
                <a:ea typeface="+mn-ea"/>
                <a:cs typeface="+mn-cs"/>
                <a:sym typeface="Arial"/>
              </a:defRPr>
            </a:pPr>
            <a:r>
              <a:t>Transmitted only by </a:t>
            </a:r>
            <a:r>
              <a:rPr i="1"/>
              <a:t>exchange</a:t>
            </a:r>
            <a:r>
              <a:t> of blood &amp; semen</a:t>
            </a:r>
          </a:p>
          <a:p>
            <a:pPr lvl="1" marL="742950" indent="-285750" defTabSz="457200">
              <a:spcBef>
                <a:spcPts val="400"/>
              </a:spcBef>
              <a:buClr>
                <a:srgbClr val="C481CF"/>
              </a:buClr>
              <a:buSzPct val="55000"/>
              <a:buChar char="■"/>
              <a:defRPr sz="2000">
                <a:latin typeface="+mn-lt"/>
                <a:ea typeface="+mn-ea"/>
                <a:cs typeface="+mn-cs"/>
                <a:sym typeface="Arial"/>
              </a:defRPr>
            </a:pPr>
            <a:r>
              <a:t>Help student feel support &amp; part of a class community</a:t>
            </a:r>
          </a:p>
          <a:p>
            <a:pPr lvl="1" marL="742950" indent="-285750" defTabSz="457200">
              <a:spcBef>
                <a:spcPts val="400"/>
              </a:spcBef>
              <a:buClr>
                <a:srgbClr val="C481CF"/>
              </a:buClr>
              <a:buSzPct val="55000"/>
              <a:buChar char="■"/>
              <a:defRPr sz="2000">
                <a:latin typeface="+mn-lt"/>
                <a:ea typeface="+mn-ea"/>
                <a:cs typeface="+mn-cs"/>
                <a:sym typeface="Arial"/>
              </a:defRPr>
            </a:pPr>
            <a:r>
              <a:t>Help other students understand - co-learning &amp; support</a:t>
            </a:r>
          </a:p>
        </p:txBody>
      </p:sp>
      <p:sp>
        <p:nvSpPr>
          <p:cNvPr id="382" name="Traumatic brain injury…"/>
          <p:cNvSpPr txBox="1"/>
          <p:nvPr/>
        </p:nvSpPr>
        <p:spPr>
          <a:xfrm>
            <a:off x="4908550" y="1905000"/>
            <a:ext cx="3727450" cy="2892371"/>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spAutoFit/>
          </a:bodyPr>
          <a:lstStyle/>
          <a:p>
            <a:pPr marL="342900" indent="-342900" defTabSz="457200">
              <a:spcBef>
                <a:spcPts val="400"/>
              </a:spcBef>
              <a:defRPr b="1" sz="2000">
                <a:latin typeface="+mn-lt"/>
                <a:ea typeface="+mn-ea"/>
                <a:cs typeface="+mn-cs"/>
                <a:sym typeface="Arial"/>
              </a:defRPr>
            </a:pPr>
            <a:r>
              <a:t>Traumatic brain injury</a:t>
            </a:r>
          </a:p>
          <a:p>
            <a:pPr lvl="1" marL="742950" indent="-285750" defTabSz="457200">
              <a:spcBef>
                <a:spcPts val="400"/>
              </a:spcBef>
              <a:buClr>
                <a:srgbClr val="C481CF"/>
              </a:buClr>
              <a:buSzPct val="55000"/>
              <a:buChar char="■"/>
              <a:defRPr sz="2000">
                <a:latin typeface="+mn-lt"/>
                <a:ea typeface="+mn-ea"/>
                <a:cs typeface="+mn-cs"/>
                <a:sym typeface="Arial"/>
              </a:defRPr>
            </a:pPr>
            <a:r>
              <a:t>various cognitive, physical, emotional impacts</a:t>
            </a:r>
          </a:p>
          <a:p>
            <a:pPr lvl="1" marL="742950" indent="-285750" defTabSz="457200">
              <a:spcBef>
                <a:spcPts val="400"/>
              </a:spcBef>
              <a:buClr>
                <a:srgbClr val="C481CF"/>
              </a:buClr>
              <a:buSzPct val="55000"/>
              <a:buChar char="■"/>
              <a:defRPr sz="2000">
                <a:latin typeface="+mn-lt"/>
                <a:ea typeface="+mn-ea"/>
                <a:cs typeface="+mn-cs"/>
                <a:sym typeface="Arial"/>
              </a:defRPr>
            </a:pPr>
            <a:r>
              <a:t>use some of same strategies for cognitive as LD</a:t>
            </a:r>
          </a:p>
          <a:p>
            <a:pPr lvl="1" marL="742950" indent="-285750" defTabSz="457200">
              <a:spcBef>
                <a:spcPts val="400"/>
              </a:spcBef>
              <a:buClr>
                <a:srgbClr val="C481CF"/>
              </a:buClr>
              <a:buSzPct val="55000"/>
              <a:buChar char="■"/>
              <a:defRPr sz="2000">
                <a:latin typeface="+mn-lt"/>
                <a:ea typeface="+mn-ea"/>
                <a:cs typeface="+mn-cs"/>
                <a:sym typeface="Arial"/>
              </a:defRPr>
            </a:pPr>
            <a:r>
              <a:t>provide peer and classroom supports</a:t>
            </a:r>
          </a:p>
        </p:txBody>
      </p:sp>
      <p:grpSp>
        <p:nvGrpSpPr>
          <p:cNvPr id="385" name="Group"/>
          <p:cNvGrpSpPr/>
          <p:nvPr/>
        </p:nvGrpSpPr>
        <p:grpSpPr>
          <a:xfrm>
            <a:off x="914400" y="304800"/>
            <a:ext cx="7772400" cy="1176338"/>
            <a:chOff x="0" y="0"/>
            <a:chExt cx="7772400" cy="1176337"/>
          </a:xfrm>
        </p:grpSpPr>
        <p:sp>
          <p:nvSpPr>
            <p:cNvPr id="383" name="Rectangle"/>
            <p:cNvSpPr/>
            <p:nvPr/>
          </p:nvSpPr>
          <p:spPr>
            <a:xfrm>
              <a:off x="0" y="0"/>
              <a:ext cx="7772400" cy="1176338"/>
            </a:xfrm>
            <a:prstGeom prst="rect">
              <a:avLst/>
            </a:prstGeom>
            <a:solidFill>
              <a:srgbClr val="FFDD9E"/>
            </a:solidFill>
            <a:ln w="12700" cap="flat">
              <a:noFill/>
              <a:miter lim="400000"/>
            </a:ln>
            <a:effectLst/>
          </p:spPr>
          <p:txBody>
            <a:bodyPr wrap="square" lIns="45719" tIns="45719" rIns="45719" bIns="45719" numCol="1" anchor="ctr">
              <a:noAutofit/>
            </a:bodyPr>
            <a:lstStyle/>
            <a:p>
              <a:pPr defTabSz="457200">
                <a:defRPr b="1" sz="2800">
                  <a:latin typeface="+mn-lt"/>
                  <a:ea typeface="+mn-ea"/>
                  <a:cs typeface="+mn-cs"/>
                  <a:sym typeface="Arial"/>
                </a:defRPr>
              </a:pPr>
            </a:p>
          </p:txBody>
        </p:sp>
        <p:sp>
          <p:nvSpPr>
            <p:cNvPr id="384" name="Physical Disabilities and Other Health Impairments (POHI)"/>
            <p:cNvSpPr txBox="1"/>
            <p:nvPr/>
          </p:nvSpPr>
          <p:spPr>
            <a:xfrm>
              <a:off x="46038" y="143135"/>
              <a:ext cx="7680325" cy="8900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ctr">
              <a:spAutoFit/>
            </a:bodyPr>
            <a:lstStyle>
              <a:lvl1pPr defTabSz="457200">
                <a:defRPr b="1" sz="2800">
                  <a:latin typeface="+mn-lt"/>
                  <a:ea typeface="+mn-ea"/>
                  <a:cs typeface="+mn-cs"/>
                  <a:sym typeface="Arial"/>
                </a:defRPr>
              </a:lvl1pPr>
            </a:lstStyle>
            <a:p>
              <a:pPr/>
              <a:r>
                <a:t>Physical Disabilities and Other Health Impairments (POHI)</a:t>
              </a:r>
            </a:p>
          </p:txBody>
        </p:sp>
      </p:grpSp>
      <p:sp>
        <p:nvSpPr>
          <p:cNvPr id="386" name="Line"/>
          <p:cNvSpPr/>
          <p:nvPr/>
        </p:nvSpPr>
        <p:spPr>
          <a:xfrm>
            <a:off x="990600" y="1524000"/>
            <a:ext cx="70866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9" name="Students With Sensory…"/>
          <p:cNvSpPr txBox="1"/>
          <p:nvPr/>
        </p:nvSpPr>
        <p:spPr>
          <a:xfrm>
            <a:off x="731519" y="228600"/>
            <a:ext cx="7071361" cy="13036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285750" indent="171450" algn="ctr" defTabSz="457200">
              <a:spcBef>
                <a:spcPts val="600"/>
              </a:spcBef>
              <a:defRPr b="1" sz="2800">
                <a:latin typeface="+mn-lt"/>
                <a:ea typeface="+mn-ea"/>
                <a:cs typeface="+mn-cs"/>
                <a:sym typeface="Arial"/>
              </a:defRPr>
            </a:pPr>
            <a:r>
              <a:t>Students With Sensory </a:t>
            </a:r>
          </a:p>
          <a:p>
            <a:pPr lvl="1" marL="285750" indent="171450" algn="ctr" defTabSz="457200">
              <a:spcBef>
                <a:spcPts val="600"/>
              </a:spcBef>
              <a:defRPr b="1" sz="2800">
                <a:latin typeface="+mn-lt"/>
                <a:ea typeface="+mn-ea"/>
                <a:cs typeface="+mn-cs"/>
                <a:sym typeface="Arial"/>
              </a:defRPr>
            </a:pPr>
            <a:r>
              <a:t>And Physical Disabilities</a:t>
            </a:r>
          </a:p>
          <a:p>
            <a:pPr lvl="1" marL="285750" indent="171450" algn="ctr" defTabSz="457200">
              <a:spcBef>
                <a:spcPts val="400"/>
              </a:spcBef>
              <a:defRPr b="1" i="1" sz="1800">
                <a:solidFill>
                  <a:schemeClr val="accent2"/>
                </a:solidFill>
                <a:latin typeface="+mn-lt"/>
                <a:ea typeface="+mn-ea"/>
                <a:cs typeface="+mn-cs"/>
                <a:sym typeface="Arial"/>
              </a:defRPr>
            </a:pPr>
            <a:r>
              <a:t>Common Inclusive Teaching Strategies</a:t>
            </a:r>
          </a:p>
        </p:txBody>
      </p:sp>
      <p:sp>
        <p:nvSpPr>
          <p:cNvPr id="390" name="Line"/>
          <p:cNvSpPr/>
          <p:nvPr/>
        </p:nvSpPr>
        <p:spPr>
          <a:xfrm>
            <a:off x="2209799" y="1752600"/>
            <a:ext cx="4572002" cy="0"/>
          </a:xfrm>
          <a:prstGeom prst="line">
            <a:avLst/>
          </a:prstGeom>
          <a:ln>
            <a:solidFill>
              <a:srgbClr val="000000"/>
            </a:solidFill>
            <a:miter/>
          </a:ln>
        </p:spPr>
        <p:txBody>
          <a:bodyPr lIns="45719" rIns="45719"/>
          <a:lstStyle/>
          <a:p>
            <a:pPr/>
          </a:p>
        </p:txBody>
      </p:sp>
      <p:sp>
        <p:nvSpPr>
          <p:cNvPr id="391" name="Organize classroom for access and ability to  reach and use materials…"/>
          <p:cNvSpPr txBox="1"/>
          <p:nvPr/>
        </p:nvSpPr>
        <p:spPr>
          <a:xfrm>
            <a:off x="609600" y="1905000"/>
            <a:ext cx="8001000" cy="2606069"/>
          </a:xfrm>
          <a:prstGeom prst="rect">
            <a:avLst/>
          </a:prstGeom>
          <a:solidFill>
            <a:srgbClr val="FFDD9E"/>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lnSpc>
                <a:spcPct val="90000"/>
              </a:lnSpc>
              <a:spcBef>
                <a:spcPts val="400"/>
              </a:spcBef>
              <a:buSzPct val="100000"/>
              <a:buChar char="❑"/>
              <a:defRPr sz="1800">
                <a:latin typeface="+mn-lt"/>
                <a:ea typeface="+mn-ea"/>
                <a:cs typeface="+mn-cs"/>
                <a:sym typeface="Arial"/>
              </a:defRPr>
            </a:pPr>
            <a:r>
              <a:t>Organize classroom for access and ability to  reach and use materials</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Use assistive technology</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Raise tables slightly for students in wheelchairs</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Use low tech tools to help students grasp pencils and prevent materials slipping on the desk</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Arrange bathroom assistance</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Insure students are included in all aspects of the class including field trips</a:t>
            </a:r>
          </a:p>
          <a:p>
            <a:pPr marL="457200" indent="-457200" defTabSz="457200">
              <a:lnSpc>
                <a:spcPct val="90000"/>
              </a:lnSpc>
              <a:spcBef>
                <a:spcPts val="400"/>
              </a:spcBef>
              <a:buClr>
                <a:srgbClr val="000000"/>
              </a:buClr>
              <a:buSzPct val="90000"/>
              <a:buChar char="❑"/>
              <a:defRPr sz="1800">
                <a:latin typeface="+mn-lt"/>
                <a:ea typeface="+mn-ea"/>
                <a:cs typeface="+mn-cs"/>
                <a:sym typeface="Arial"/>
              </a:defRPr>
            </a:pPr>
            <a:r>
              <a:t>Help students understand students with sensory and physical disabilities. Provide support if a death occurs</a:t>
            </a:r>
          </a:p>
        </p:txBody>
      </p:sp>
    </p:spTree>
  </p:cSld>
  <p:clrMapOvr>
    <a:masterClrMapping/>
  </p:clrMapOvr>
  <p:transition xmlns:p14="http://schemas.microsoft.com/office/powerpoint/2010/main" spd="med" advClick="1"/>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4" name="Bumps In The Road…"/>
          <p:cNvSpPr txBox="1"/>
          <p:nvPr/>
        </p:nvSpPr>
        <p:spPr>
          <a:xfrm>
            <a:off x="806532" y="381000"/>
            <a:ext cx="6219662" cy="1299007"/>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2800">
                <a:latin typeface="+mn-lt"/>
                <a:ea typeface="+mn-ea"/>
                <a:cs typeface="+mn-cs"/>
                <a:sym typeface="Arial"/>
              </a:defRPr>
            </a:pPr>
            <a:r>
              <a:t>Bumps In The Road</a:t>
            </a:r>
          </a:p>
          <a:p>
            <a:pPr algn="ctr" defTabSz="457200">
              <a:defRPr b="1" i="1" sz="2800">
                <a:latin typeface="+mn-lt"/>
                <a:ea typeface="+mn-ea"/>
                <a:cs typeface="+mn-cs"/>
                <a:sym typeface="Arial"/>
              </a:defRPr>
            </a:pPr>
            <a:r>
              <a:t>Rejecting Students With Differences</a:t>
            </a:r>
          </a:p>
        </p:txBody>
      </p:sp>
      <p:sp>
        <p:nvSpPr>
          <p:cNvPr id="395" name="Shawn, a student with a severe disability, was to be included in high school classes…"/>
          <p:cNvSpPr txBox="1"/>
          <p:nvPr/>
        </p:nvSpPr>
        <p:spPr>
          <a:xfrm>
            <a:off x="1219200" y="1371599"/>
            <a:ext cx="6629400" cy="3550661"/>
          </a:xfrm>
          <a:prstGeom prst="rect">
            <a:avLst/>
          </a:prstGeom>
          <a:solidFill>
            <a:srgbClr val="FFDD9E"/>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lnSpc>
                <a:spcPct val="90000"/>
              </a:lnSpc>
              <a:spcBef>
                <a:spcPts val="400"/>
              </a:spcBef>
              <a:buSzPct val="100000"/>
              <a:buChar char="❑"/>
              <a:defRPr sz="1800">
                <a:latin typeface="+mn-lt"/>
                <a:ea typeface="+mn-ea"/>
                <a:cs typeface="+mn-cs"/>
                <a:sym typeface="Arial"/>
              </a:defRPr>
            </a:pPr>
            <a:r>
              <a:t>Shawn, a student with a severe disability, was to be included in high school classes</a:t>
            </a:r>
          </a:p>
          <a:p>
            <a:pPr marL="457200" indent="-457200" defTabSz="457200">
              <a:lnSpc>
                <a:spcPct val="90000"/>
              </a:lnSpc>
              <a:spcBef>
                <a:spcPts val="400"/>
              </a:spcBef>
              <a:buSzPct val="100000"/>
              <a:buChar char="❑"/>
              <a:defRPr sz="1800">
                <a:latin typeface="+mn-lt"/>
                <a:ea typeface="+mn-ea"/>
                <a:cs typeface="+mn-cs"/>
                <a:sym typeface="Arial"/>
              </a:defRPr>
            </a:pPr>
            <a:r>
              <a:t>When school started two teachers became very angry and complained. </a:t>
            </a:r>
          </a:p>
          <a:p>
            <a:pPr marL="457200" indent="-457200" defTabSz="457200">
              <a:lnSpc>
                <a:spcPct val="90000"/>
              </a:lnSpc>
              <a:spcBef>
                <a:spcPts val="400"/>
              </a:spcBef>
              <a:buSzPct val="100000"/>
              <a:buChar char="❑"/>
              <a:defRPr sz="1800">
                <a:latin typeface="+mn-lt"/>
                <a:ea typeface="+mn-ea"/>
                <a:cs typeface="+mn-cs"/>
                <a:sym typeface="Arial"/>
              </a:defRPr>
            </a:pPr>
            <a:r>
              <a:t>When the special education teacher tried to talk to them they said, “He’s a vegetable!”</a:t>
            </a:r>
            <a:endParaRPr sz="1000"/>
          </a:p>
          <a:p>
            <a:pPr marL="457200" indent="-457200" defTabSz="457200">
              <a:lnSpc>
                <a:spcPct val="90000"/>
              </a:lnSpc>
              <a:spcBef>
                <a:spcPts val="400"/>
              </a:spcBef>
              <a:defRPr b="1" sz="1000">
                <a:latin typeface="+mn-lt"/>
                <a:ea typeface="+mn-ea"/>
                <a:cs typeface="+mn-cs"/>
                <a:sym typeface="Arial"/>
              </a:defRPr>
            </a:pPr>
          </a:p>
          <a:p>
            <a:pPr marL="457200" indent="-457200" defTabSz="457200">
              <a:lnSpc>
                <a:spcPct val="90000"/>
              </a:lnSpc>
              <a:spcBef>
                <a:spcPts val="400"/>
              </a:spcBef>
              <a:defRPr b="1" sz="1800">
                <a:latin typeface="+mn-lt"/>
                <a:ea typeface="+mn-ea"/>
                <a:cs typeface="+mn-cs"/>
                <a:sym typeface="Arial"/>
              </a:defRPr>
            </a:pPr>
            <a:r>
              <a:t>What to do?</a:t>
            </a:r>
          </a:p>
          <a:p>
            <a:pPr lvl="1" marL="1143000" indent="-571500" defTabSz="457200">
              <a:lnSpc>
                <a:spcPct val="90000"/>
              </a:lnSpc>
              <a:spcBef>
                <a:spcPts val="400"/>
              </a:spcBef>
              <a:buSzPct val="100000"/>
              <a:buChar char="✓"/>
              <a:defRPr sz="2000">
                <a:latin typeface="+mn-lt"/>
                <a:ea typeface="+mn-ea"/>
                <a:cs typeface="+mn-cs"/>
                <a:sym typeface="Arial"/>
              </a:defRPr>
            </a:pPr>
            <a:r>
              <a:t>You can’t let a staff member harm a student</a:t>
            </a:r>
          </a:p>
          <a:p>
            <a:pPr lvl="1" marL="1143000" indent="-571500" defTabSz="457200">
              <a:lnSpc>
                <a:spcPct val="90000"/>
              </a:lnSpc>
              <a:spcBef>
                <a:spcPts val="400"/>
              </a:spcBef>
              <a:buSzPct val="100000"/>
              <a:buChar char="✓"/>
              <a:defRPr sz="2000">
                <a:latin typeface="+mn-lt"/>
                <a:ea typeface="+mn-ea"/>
                <a:cs typeface="+mn-cs"/>
                <a:sym typeface="Arial"/>
              </a:defRPr>
            </a:pPr>
            <a:r>
              <a:t>Keep a relationship so you can listen to feelings</a:t>
            </a:r>
          </a:p>
          <a:p>
            <a:pPr lvl="1" marL="1143000" indent="-571500" defTabSz="457200">
              <a:lnSpc>
                <a:spcPct val="90000"/>
              </a:lnSpc>
              <a:spcBef>
                <a:spcPts val="400"/>
              </a:spcBef>
              <a:buSzPct val="100000"/>
              <a:buChar char="✓"/>
              <a:defRPr sz="2000">
                <a:latin typeface="+mn-lt"/>
                <a:ea typeface="+mn-ea"/>
                <a:cs typeface="+mn-cs"/>
                <a:sym typeface="Arial"/>
              </a:defRPr>
            </a:pPr>
            <a:r>
              <a:t>On the other hand, don’t waste your energy on negative people; look for positive allies</a:t>
            </a:r>
            <a:endParaRPr sz="1000"/>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2" name="Label Jars, Not People…"/>
          <p:cNvSpPr txBox="1"/>
          <p:nvPr/>
        </p:nvSpPr>
        <p:spPr>
          <a:xfrm>
            <a:off x="2204759" y="533400"/>
            <a:ext cx="4463019" cy="1087262"/>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latin typeface="+mn-lt"/>
                <a:ea typeface="+mn-ea"/>
                <a:cs typeface="+mn-cs"/>
                <a:sym typeface="Arial"/>
              </a:defRPr>
            </a:pPr>
            <a:r>
              <a:t>Label Jars, Not People</a:t>
            </a:r>
            <a:endParaRPr sz="1800"/>
          </a:p>
          <a:p>
            <a:pPr algn="ctr" defTabSz="457200">
              <a:defRPr b="1" i="1" sz="1800">
                <a:solidFill>
                  <a:schemeClr val="accent2"/>
                </a:solidFill>
                <a:latin typeface="+mn-lt"/>
                <a:ea typeface="+mn-ea"/>
                <a:cs typeface="+mn-cs"/>
                <a:sym typeface="Arial"/>
              </a:defRPr>
            </a:pPr>
            <a:r>
              <a:t>Seeing Children as People First</a:t>
            </a:r>
          </a:p>
        </p:txBody>
      </p:sp>
      <p:sp>
        <p:nvSpPr>
          <p:cNvPr id="53" name="Line"/>
          <p:cNvSpPr/>
          <p:nvPr/>
        </p:nvSpPr>
        <p:spPr>
          <a:xfrm>
            <a:off x="1828800" y="1600200"/>
            <a:ext cx="5257800" cy="0"/>
          </a:xfrm>
          <a:prstGeom prst="line">
            <a:avLst/>
          </a:prstGeom>
          <a:ln>
            <a:solidFill>
              <a:srgbClr val="000000"/>
            </a:solidFill>
            <a:miter/>
          </a:ln>
        </p:spPr>
        <p:txBody>
          <a:bodyPr lIns="45719" rIns="45719"/>
          <a:lstStyle/>
          <a:p>
            <a:pPr/>
          </a:p>
        </p:txBody>
      </p:sp>
      <p:sp>
        <p:nvSpPr>
          <p:cNvPr id="54" name="Labels can dehumanize students seeing them AS their label rather than simply children. Let’s . . .…"/>
          <p:cNvSpPr txBox="1"/>
          <p:nvPr/>
        </p:nvSpPr>
        <p:spPr>
          <a:xfrm>
            <a:off x="1143000" y="1752600"/>
            <a:ext cx="7086600" cy="2839862"/>
          </a:xfrm>
          <a:prstGeom prst="rect">
            <a:avLst/>
          </a:prstGeom>
          <a:solidFill>
            <a:srgbClr val="FCF5C3"/>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Labels can dehumanize students seeing them AS their label rather than simply children. Let’s . . .  </a:t>
            </a:r>
            <a:endParaRPr sz="1400"/>
          </a:p>
          <a:p>
            <a:pPr marL="457200" indent="-457200" defTabSz="457200">
              <a:defRPr sz="1400">
                <a:latin typeface="+mn-lt"/>
                <a:ea typeface="+mn-ea"/>
                <a:cs typeface="+mn-cs"/>
                <a:sym typeface="Arial"/>
              </a:defRPr>
            </a:pPr>
          </a:p>
          <a:p>
            <a:pPr lvl="1" marL="1143000" indent="-571500" defTabSz="457200">
              <a:buSzPct val="100000"/>
              <a:buChar char="❑"/>
              <a:defRPr sz="1800">
                <a:latin typeface="+mn-lt"/>
                <a:ea typeface="+mn-ea"/>
                <a:cs typeface="+mn-cs"/>
                <a:sym typeface="Arial"/>
              </a:defRPr>
            </a:pPr>
            <a:r>
              <a:t>See students as children first</a:t>
            </a:r>
          </a:p>
          <a:p>
            <a:pPr lvl="1" marL="1143000" indent="-571500" defTabSz="457200">
              <a:buSzPct val="100000"/>
              <a:buChar char="❑"/>
              <a:defRPr sz="1800">
                <a:latin typeface="+mn-lt"/>
                <a:ea typeface="+mn-ea"/>
                <a:cs typeface="+mn-cs"/>
                <a:sym typeface="Arial"/>
              </a:defRPr>
            </a:pPr>
            <a:r>
              <a:t>See strengths as central rather than deficits</a:t>
            </a:r>
          </a:p>
          <a:p>
            <a:pPr lvl="1" marL="1143000" indent="-571500" defTabSz="457200">
              <a:buSzPct val="100000"/>
              <a:buChar char="❑"/>
              <a:defRPr sz="1800">
                <a:latin typeface="+mn-lt"/>
                <a:ea typeface="+mn-ea"/>
                <a:cs typeface="+mn-cs"/>
                <a:sym typeface="Arial"/>
              </a:defRPr>
            </a:pPr>
            <a:r>
              <a:t>Understand individual strengths, needs, interests</a:t>
            </a:r>
          </a:p>
          <a:p>
            <a:pPr lvl="1" marL="1143000" indent="-571500" defTabSz="457200">
              <a:buSzPct val="100000"/>
              <a:buChar char="❑"/>
              <a:defRPr sz="1800">
                <a:latin typeface="+mn-lt"/>
                <a:ea typeface="+mn-ea"/>
                <a:cs typeface="+mn-cs"/>
                <a:sym typeface="Arial"/>
              </a:defRPr>
            </a:pPr>
            <a:r>
              <a:t>Use ‘person first language’ when we discuss labels. A student who is . . . </a:t>
            </a:r>
          </a:p>
        </p:txBody>
      </p:sp>
    </p:spTree>
  </p:cSld>
  <p:clrMapOvr>
    <a:masterClrMapping/>
  </p:clrMapOvr>
  <p:transition xmlns:p14="http://schemas.microsoft.com/office/powerpoint/2010/main" spd="med" advClick="1"/>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7"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8" name="Back Pack…"/>
          <p:cNvSpPr txBox="1"/>
          <p:nvPr/>
        </p:nvSpPr>
        <p:spPr>
          <a:xfrm>
            <a:off x="2326277" y="381000"/>
            <a:ext cx="4905783" cy="892607"/>
          </a:xfrm>
          <a:prstGeom prst="rect">
            <a:avLst/>
          </a:prstGeom>
          <a:solidFill>
            <a:srgbClr val="FFD0DB"/>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2800">
                <a:latin typeface="+mn-lt"/>
                <a:ea typeface="+mn-ea"/>
                <a:cs typeface="+mn-cs"/>
                <a:sym typeface="Arial"/>
              </a:defRPr>
            </a:pPr>
            <a:r>
              <a:t>Back Pack</a:t>
            </a:r>
          </a:p>
          <a:p>
            <a:pPr algn="ctr" defTabSz="457200">
              <a:defRPr b="1" i="1" sz="2800">
                <a:latin typeface="+mn-lt"/>
                <a:ea typeface="+mn-ea"/>
                <a:cs typeface="+mn-cs"/>
                <a:sym typeface="Arial"/>
              </a:defRPr>
            </a:pPr>
            <a:r>
              <a:t>Urban and Cultural Diversity</a:t>
            </a:r>
          </a:p>
        </p:txBody>
      </p:sp>
      <p:sp>
        <p:nvSpPr>
          <p:cNvPr id="399" name="National Center for Culturally Responsive Educational Systems (NCCREST)…"/>
          <p:cNvSpPr txBox="1"/>
          <p:nvPr/>
        </p:nvSpPr>
        <p:spPr>
          <a:xfrm>
            <a:off x="1553844" y="1814512"/>
            <a:ext cx="5487036" cy="16841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457200">
              <a:defRPr b="1" sz="1800">
                <a:latin typeface="+mn-lt"/>
                <a:ea typeface="+mn-ea"/>
                <a:cs typeface="+mn-cs"/>
                <a:sym typeface="Arial"/>
              </a:defRPr>
            </a:pPr>
            <a:r>
              <a:t>National Center for Culturally Responsive Educational Systems (NCCREST)</a:t>
            </a:r>
            <a:r>
              <a:rPr b="0"/>
              <a:t> </a:t>
            </a:r>
          </a:p>
          <a:p>
            <a:pPr defTabSz="457200">
              <a:defRPr sz="1800" u="sng">
                <a:solidFill>
                  <a:srgbClr val="0000FF"/>
                </a:solidFill>
                <a:latin typeface="+mn-lt"/>
                <a:ea typeface="+mn-ea"/>
                <a:cs typeface="+mn-cs"/>
                <a:sym typeface="Arial"/>
              </a:defRPr>
            </a:pPr>
            <a:r>
              <a:rPr>
                <a:solidFill>
                  <a:srgbClr val="C481CF"/>
                </a:solidFill>
                <a:uFill>
                  <a:solidFill>
                    <a:srgbClr val="C481CF"/>
                  </a:solidFill>
                </a:uFill>
                <a:hlinkClick r:id="rId2" invalidUrl="" action="" tgtFrame="" tooltip="" history="1" highlightClick="0" endSnd="0"/>
              </a:rPr>
              <a:t>www.</a:t>
            </a:r>
            <a:r>
              <a:rPr>
                <a:solidFill>
                  <a:srgbClr val="C481CF"/>
                </a:solidFill>
                <a:uFill>
                  <a:solidFill>
                    <a:srgbClr val="C481CF"/>
                  </a:solidFill>
                </a:uFill>
                <a:hlinkClick r:id="rId2" invalidUrl="" action="" tgtFrame="" tooltip="" history="1" highlightClick="0" endSnd="0"/>
              </a:rPr>
              <a:t>nccrest</a:t>
            </a:r>
            <a:r>
              <a:rPr>
                <a:solidFill>
                  <a:srgbClr val="C481CF"/>
                </a:solidFill>
                <a:uFill>
                  <a:solidFill>
                    <a:srgbClr val="C481CF"/>
                  </a:solidFill>
                </a:uFill>
                <a:hlinkClick r:id="rId2" invalidUrl="" action="" tgtFrame="" tooltip="" history="1" highlightClick="0" endSnd="0"/>
              </a:rPr>
              <a:t>.org/</a:t>
            </a:r>
          </a:p>
          <a:p>
            <a:pPr defTabSz="457200">
              <a:defRPr sz="1800" u="sng">
                <a:solidFill>
                  <a:srgbClr val="0000FF"/>
                </a:solidFill>
                <a:latin typeface="+mn-lt"/>
                <a:ea typeface="+mn-ea"/>
                <a:cs typeface="+mn-cs"/>
                <a:sym typeface="Arial"/>
              </a:defRPr>
            </a:pPr>
          </a:p>
          <a:p>
            <a:pPr defTabSz="457200">
              <a:defRPr b="1" sz="1800">
                <a:latin typeface="+mn-lt"/>
                <a:ea typeface="+mn-ea"/>
                <a:cs typeface="+mn-cs"/>
                <a:sym typeface="Arial"/>
              </a:defRPr>
            </a:pPr>
            <a:r>
              <a:t>National Institute for Urban Inclusive Education </a:t>
            </a:r>
          </a:p>
          <a:p>
            <a:pPr defTabSz="457200">
              <a:defRPr sz="1800" u="sng">
                <a:solidFill>
                  <a:srgbClr val="0000FF"/>
                </a:solidFill>
                <a:latin typeface="+mn-lt"/>
                <a:ea typeface="+mn-ea"/>
                <a:cs typeface="+mn-cs"/>
                <a:sym typeface="Arial"/>
              </a:defRPr>
            </a:pPr>
            <a:r>
              <a:rPr>
                <a:solidFill>
                  <a:srgbClr val="C481CF"/>
                </a:solidFill>
                <a:uFill>
                  <a:solidFill>
                    <a:srgbClr val="C481CF"/>
                  </a:solidFill>
                </a:uFill>
                <a:hlinkClick r:id="rId3" invalidUrl="" action="" tgtFrame="" tooltip="" history="1" highlightClick="0" endSnd="0"/>
              </a:rPr>
              <a:t>urbanschools.org/index.html</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7" name="Students From Diverse Cultural,…"/>
          <p:cNvSpPr txBox="1"/>
          <p:nvPr/>
        </p:nvSpPr>
        <p:spPr>
          <a:xfrm>
            <a:off x="1500504" y="609600"/>
            <a:ext cx="6427154" cy="1058823"/>
          </a:xfrm>
          <a:prstGeom prst="rect">
            <a:avLst/>
          </a:prstGeom>
          <a:solidFill>
            <a:srgbClr val="C7F4FF"/>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latin typeface="+mn-lt"/>
                <a:ea typeface="+mn-ea"/>
                <a:cs typeface="+mn-cs"/>
                <a:sym typeface="Arial"/>
              </a:defRPr>
            </a:pPr>
            <a:r>
              <a:t>Students From Diverse Cultural, </a:t>
            </a:r>
          </a:p>
          <a:p>
            <a:pPr algn="ctr" defTabSz="457200">
              <a:defRPr b="1" sz="3200">
                <a:latin typeface="+mn-lt"/>
                <a:ea typeface="+mn-ea"/>
                <a:cs typeface="+mn-cs"/>
                <a:sym typeface="Arial"/>
              </a:defRPr>
            </a:pPr>
            <a:r>
              <a:t>Racial, and Ethnic Groups</a:t>
            </a:r>
            <a:r>
              <a:rPr>
                <a:latin typeface="Tahoma"/>
                <a:ea typeface="Tahoma"/>
                <a:cs typeface="Tahoma"/>
                <a:sym typeface="Tahoma"/>
              </a:rPr>
              <a:t> </a:t>
            </a:r>
          </a:p>
        </p:txBody>
      </p:sp>
      <p:sp>
        <p:nvSpPr>
          <p:cNvPr id="58" name="Line"/>
          <p:cNvSpPr/>
          <p:nvPr/>
        </p:nvSpPr>
        <p:spPr>
          <a:xfrm>
            <a:off x="1905000" y="1752600"/>
            <a:ext cx="5410200" cy="0"/>
          </a:xfrm>
          <a:prstGeom prst="line">
            <a:avLst/>
          </a:prstGeom>
          <a:ln>
            <a:solidFill>
              <a:srgbClr val="000000"/>
            </a:solidFill>
            <a:miter/>
          </a:ln>
        </p:spPr>
        <p:txBody>
          <a:bodyPr lIns="45719" rIns="45719"/>
          <a:lstStyle/>
          <a:p>
            <a:pPr/>
          </a:p>
        </p:txBody>
      </p:sp>
      <p:sp>
        <p:nvSpPr>
          <p:cNvPr id="59" name="Related but different concepts: race, ethnicity, culture…"/>
          <p:cNvSpPr txBox="1"/>
          <p:nvPr/>
        </p:nvSpPr>
        <p:spPr>
          <a:xfrm>
            <a:off x="1188719" y="1905000"/>
            <a:ext cx="6995161" cy="27001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Related but different concepts: race, ethnicity, culture   </a:t>
            </a:r>
            <a:endParaRPr sz="1400"/>
          </a:p>
          <a:p>
            <a:pPr marL="457200" indent="-457200" defTabSz="457200">
              <a:defRPr sz="1400">
                <a:latin typeface="+mn-lt"/>
                <a:ea typeface="+mn-ea"/>
                <a:cs typeface="+mn-cs"/>
                <a:sym typeface="Arial"/>
              </a:defRPr>
            </a:pPr>
          </a:p>
          <a:p>
            <a:pPr lvl="1" marL="1143000" indent="-571500" defTabSz="457200">
              <a:buSzPct val="100000"/>
              <a:buChar char="❑"/>
              <a:defRPr sz="1800">
                <a:latin typeface="+mn-lt"/>
                <a:ea typeface="+mn-ea"/>
                <a:cs typeface="+mn-cs"/>
                <a:sym typeface="Arial"/>
              </a:defRPr>
            </a:pPr>
            <a:r>
              <a:t>Race - genetics and physical characteristics (no pure races exist)</a:t>
            </a:r>
          </a:p>
          <a:p>
            <a:pPr lvl="1" marL="1143000" indent="-571500" defTabSz="457200">
              <a:buSzPct val="100000"/>
              <a:buChar char="❑"/>
              <a:defRPr sz="1800">
                <a:latin typeface="+mn-lt"/>
                <a:ea typeface="+mn-ea"/>
                <a:cs typeface="+mn-cs"/>
                <a:sym typeface="Arial"/>
              </a:defRPr>
            </a:pPr>
            <a:r>
              <a:t>Ethnic group - common bond based on ancestry, common beliefs, language, etc. </a:t>
            </a:r>
          </a:p>
          <a:p>
            <a:pPr lvl="1" marL="1143000" indent="-571500" defTabSz="457200">
              <a:buSzPct val="100000"/>
              <a:buChar char="❑"/>
              <a:defRPr sz="1800">
                <a:latin typeface="+mn-lt"/>
                <a:ea typeface="+mn-ea"/>
                <a:cs typeface="+mn-cs"/>
                <a:sym typeface="Arial"/>
              </a:defRPr>
            </a:pPr>
            <a:r>
              <a:t>Culture - language and symbols, customs and patterns of interaction, shared values, norms, and beliefs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2" name="Students From Diverse Cultural,…"/>
          <p:cNvSpPr txBox="1"/>
          <p:nvPr/>
        </p:nvSpPr>
        <p:spPr>
          <a:xfrm>
            <a:off x="1487804" y="152400"/>
            <a:ext cx="6427154" cy="1290462"/>
          </a:xfrm>
          <a:prstGeom prst="rect">
            <a:avLst/>
          </a:prstGeom>
          <a:solidFill>
            <a:srgbClr val="C7F4FF"/>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lgn="ctr" defTabSz="457200">
              <a:defRPr b="1" sz="3200">
                <a:latin typeface="+mn-lt"/>
                <a:ea typeface="+mn-ea"/>
                <a:cs typeface="+mn-cs"/>
                <a:sym typeface="Arial"/>
              </a:defRPr>
            </a:pPr>
            <a:r>
              <a:t>Students From Diverse Cultural, </a:t>
            </a:r>
          </a:p>
          <a:p>
            <a:pPr algn="ctr" defTabSz="457200">
              <a:defRPr b="1" sz="3200">
                <a:latin typeface="+mn-lt"/>
                <a:ea typeface="+mn-ea"/>
                <a:cs typeface="+mn-cs"/>
                <a:sym typeface="Arial"/>
              </a:defRPr>
            </a:pPr>
            <a:r>
              <a:t>Racial, and Ethnic Groups</a:t>
            </a:r>
          </a:p>
          <a:p>
            <a:pPr algn="ctr" defTabSz="457200">
              <a:defRPr b="1" i="1" sz="1800">
                <a:solidFill>
                  <a:schemeClr val="accent2"/>
                </a:solidFill>
                <a:latin typeface="+mn-lt"/>
                <a:ea typeface="+mn-ea"/>
                <a:cs typeface="+mn-cs"/>
                <a:sym typeface="Arial"/>
              </a:defRPr>
            </a:pPr>
            <a:r>
              <a:t>Inclusive Teaching Strategies</a:t>
            </a:r>
          </a:p>
        </p:txBody>
      </p:sp>
      <p:sp>
        <p:nvSpPr>
          <p:cNvPr id="63" name="Line"/>
          <p:cNvSpPr/>
          <p:nvPr/>
        </p:nvSpPr>
        <p:spPr>
          <a:xfrm>
            <a:off x="1752600" y="1752600"/>
            <a:ext cx="5410200" cy="0"/>
          </a:xfrm>
          <a:prstGeom prst="line">
            <a:avLst/>
          </a:prstGeom>
          <a:ln>
            <a:solidFill>
              <a:srgbClr val="000000"/>
            </a:solidFill>
            <a:miter/>
          </a:ln>
        </p:spPr>
        <p:txBody>
          <a:bodyPr lIns="45719" rIns="45719"/>
          <a:lstStyle/>
          <a:p>
            <a:pPr/>
          </a:p>
        </p:txBody>
      </p:sp>
      <p:sp>
        <p:nvSpPr>
          <p:cNvPr id="64" name="Promote respect of students’ culture, race, and ethnic identity.…"/>
          <p:cNvSpPr txBox="1"/>
          <p:nvPr/>
        </p:nvSpPr>
        <p:spPr>
          <a:xfrm>
            <a:off x="1188719" y="1676400"/>
            <a:ext cx="6995161" cy="29362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a:t>
            </a:r>
            <a:endParaRPr sz="1400"/>
          </a:p>
          <a:p>
            <a:pPr marL="457200" indent="-457200" defTabSz="457200">
              <a:buSzPct val="100000"/>
              <a:buChar char="❑"/>
              <a:defRPr sz="1800">
                <a:latin typeface="Palatino"/>
                <a:ea typeface="Palatino"/>
                <a:cs typeface="Palatino"/>
                <a:sym typeface="Palatino"/>
              </a:defRPr>
            </a:pPr>
            <a:r>
              <a:t>Promote respect of students’ culture, race, and ethnic identity. </a:t>
            </a:r>
          </a:p>
          <a:p>
            <a:pPr marL="457200" indent="-457200" defTabSz="457200">
              <a:buSzPct val="100000"/>
              <a:buChar char="❑"/>
              <a:defRPr sz="1800">
                <a:latin typeface="Palatino"/>
                <a:ea typeface="Palatino"/>
                <a:cs typeface="Palatino"/>
                <a:sym typeface="Palatino"/>
              </a:defRPr>
            </a:pPr>
            <a:r>
              <a:t>Promote respect and understanding of each student as an individual </a:t>
            </a:r>
          </a:p>
          <a:p>
            <a:pPr marL="457200" indent="-457200" defTabSz="457200">
              <a:buSzPct val="100000"/>
              <a:buChar char="❑"/>
              <a:defRPr sz="1800">
                <a:latin typeface="Palatino"/>
                <a:ea typeface="Palatino"/>
                <a:cs typeface="Palatino"/>
                <a:sym typeface="Palatino"/>
              </a:defRPr>
            </a:pPr>
            <a:r>
              <a:t>Help students learn how to critique and challenge social injustice.</a:t>
            </a:r>
          </a:p>
          <a:p>
            <a:pPr marL="457200" indent="-457200" defTabSz="457200">
              <a:buSzPct val="100000"/>
              <a:buChar char="❑"/>
              <a:defRPr sz="1800">
                <a:latin typeface="Palatino"/>
                <a:ea typeface="Palatino"/>
                <a:cs typeface="Palatino"/>
                <a:sym typeface="Palatino"/>
              </a:defRPr>
            </a:pPr>
            <a:r>
              <a:t>Assure that students are accepted and valued, have a sense of belonging, and develop friendships.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7" name="Students from Extreme Poverty"/>
          <p:cNvSpPr txBox="1"/>
          <p:nvPr/>
        </p:nvSpPr>
        <p:spPr>
          <a:xfrm>
            <a:off x="1676399" y="381000"/>
            <a:ext cx="6179305" cy="548045"/>
          </a:xfrm>
          <a:prstGeom prst="rect">
            <a:avLst/>
          </a:prstGeom>
          <a:solidFill>
            <a:srgbClr val="FFD2BB"/>
          </a:solidFill>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b="1" sz="3200">
                <a:latin typeface="+mn-lt"/>
                <a:ea typeface="+mn-ea"/>
                <a:cs typeface="+mn-cs"/>
                <a:sym typeface="Arial"/>
              </a:defRPr>
            </a:lvl1pPr>
          </a:lstStyle>
          <a:p>
            <a:pPr/>
            <a:r>
              <a:t>Students from Extreme Poverty</a:t>
            </a:r>
          </a:p>
        </p:txBody>
      </p:sp>
      <p:sp>
        <p:nvSpPr>
          <p:cNvPr id="68" name="Line"/>
          <p:cNvSpPr/>
          <p:nvPr/>
        </p:nvSpPr>
        <p:spPr>
          <a:xfrm>
            <a:off x="1676400" y="1143000"/>
            <a:ext cx="6096000" cy="0"/>
          </a:xfrm>
          <a:prstGeom prst="line">
            <a:avLst/>
          </a:prstGeom>
          <a:ln>
            <a:solidFill>
              <a:srgbClr val="000000"/>
            </a:solidFill>
            <a:miter/>
          </a:ln>
        </p:spPr>
        <p:txBody>
          <a:bodyPr lIns="45719" rIns="45719"/>
          <a:lstStyle/>
          <a:p>
            <a:pPr/>
          </a:p>
        </p:txBody>
      </p:sp>
      <p:sp>
        <p:nvSpPr>
          <p:cNvPr id="69" name="Poor people are judged as lazy and unmotivated. Getting beyond stereotypes and promoting understanding…"/>
          <p:cNvSpPr txBox="1"/>
          <p:nvPr/>
        </p:nvSpPr>
        <p:spPr>
          <a:xfrm>
            <a:off x="883919" y="1295400"/>
            <a:ext cx="7528561" cy="33732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defTabSz="457200">
              <a:defRPr sz="2800">
                <a:latin typeface="+mn-lt"/>
                <a:ea typeface="+mn-ea"/>
                <a:cs typeface="+mn-cs"/>
                <a:sym typeface="Arial"/>
              </a:defRPr>
            </a:pPr>
            <a:r>
              <a:t>  Poor people are judged as lazy and unmotivated. Getting beyond stereotypes and promoting understanding   </a:t>
            </a:r>
            <a:endParaRPr sz="1400"/>
          </a:p>
          <a:p>
            <a:pPr marL="457200" indent="-457200" defTabSz="457200">
              <a:defRPr sz="1400">
                <a:latin typeface="+mn-lt"/>
                <a:ea typeface="+mn-ea"/>
                <a:cs typeface="+mn-cs"/>
                <a:sym typeface="Arial"/>
              </a:defRPr>
            </a:pPr>
          </a:p>
          <a:p>
            <a:pPr lvl="1" marL="1143000" indent="-571500" defTabSz="457200">
              <a:buSzPct val="100000"/>
              <a:buChar char="❑"/>
              <a:defRPr sz="1800">
                <a:latin typeface="+mn-lt"/>
                <a:ea typeface="+mn-ea"/>
                <a:cs typeface="+mn-cs"/>
                <a:sym typeface="Arial"/>
              </a:defRPr>
            </a:pPr>
            <a:r>
              <a:t>Parents in a constant survival mode</a:t>
            </a:r>
          </a:p>
          <a:p>
            <a:pPr lvl="1" marL="1143000" indent="-571500" defTabSz="457200">
              <a:buSzPct val="100000"/>
              <a:buChar char="❑"/>
              <a:defRPr sz="1800">
                <a:latin typeface="+mn-lt"/>
                <a:ea typeface="+mn-ea"/>
                <a:cs typeface="+mn-cs"/>
                <a:sym typeface="Arial"/>
              </a:defRPr>
            </a:pPr>
            <a:r>
              <a:t>Constant feelings of humiliation </a:t>
            </a:r>
          </a:p>
          <a:p>
            <a:pPr lvl="1" marL="1143000" indent="-571500" defTabSz="457200">
              <a:buSzPct val="100000"/>
              <a:buChar char="❑"/>
              <a:defRPr sz="1800">
                <a:latin typeface="+mn-lt"/>
                <a:ea typeface="+mn-ea"/>
                <a:cs typeface="+mn-cs"/>
                <a:sym typeface="Arial"/>
              </a:defRPr>
            </a:pPr>
            <a:r>
              <a:t>Lack of understanding of options</a:t>
            </a:r>
          </a:p>
          <a:p>
            <a:pPr lvl="1" marL="1143000" indent="-571500" defTabSz="457200">
              <a:buSzPct val="100000"/>
              <a:buChar char="❑"/>
              <a:defRPr sz="1800">
                <a:latin typeface="+mn-lt"/>
                <a:ea typeface="+mn-ea"/>
                <a:cs typeface="+mn-cs"/>
                <a:sym typeface="Arial"/>
              </a:defRPr>
            </a:pPr>
            <a:r>
              <a:t>Teachers often think poor parents don’t care but this isn’t true. </a:t>
            </a:r>
          </a:p>
          <a:p>
            <a:pPr lvl="1" marL="1143000" indent="-571500" defTabSz="457200">
              <a:buSzPct val="100000"/>
              <a:buChar char="❑"/>
              <a:defRPr sz="1800">
                <a:latin typeface="+mn-lt"/>
                <a:ea typeface="+mn-ea"/>
                <a:cs typeface="+mn-cs"/>
                <a:sym typeface="Arial"/>
              </a:defRPr>
            </a:pPr>
            <a:r>
              <a:t>Education may not be seen as important if the challenge is daily survival</a:t>
            </a:r>
          </a:p>
          <a:p>
            <a:pPr lvl="1" marL="1143000" indent="-571500" defTabSz="457200">
              <a:buSzPct val="100000"/>
              <a:buChar char="❑"/>
              <a:defRPr sz="1800">
                <a:latin typeface="+mn-lt"/>
                <a:ea typeface="+mn-ea"/>
                <a:cs typeface="+mn-cs"/>
                <a:sym typeface="Arial"/>
              </a:defRPr>
            </a:pPr>
            <a:r>
              <a:t>Poor children feel teachers don’t care about them.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ends">
  <a:themeElements>
    <a:clrScheme name="Blends">
      <a:dk1>
        <a:srgbClr val="000000"/>
      </a:dk1>
      <a:lt1>
        <a:srgbClr val="FFFFFF"/>
      </a:lt1>
      <a:dk2>
        <a:srgbClr val="A7A7A7"/>
      </a:dk2>
      <a:lt2>
        <a:srgbClr val="535353"/>
      </a:lt2>
      <a:accent1>
        <a:srgbClr val="C4709A"/>
      </a:accent1>
      <a:accent2>
        <a:srgbClr val="4B4EB5"/>
      </a:accent2>
      <a:accent3>
        <a:srgbClr val="9BBB59"/>
      </a:accent3>
      <a:accent4>
        <a:srgbClr val="8064A2"/>
      </a:accent4>
      <a:accent5>
        <a:srgbClr val="4BACC6"/>
      </a:accent5>
      <a:accent6>
        <a:srgbClr val="F79646"/>
      </a:accent6>
      <a:hlink>
        <a:srgbClr val="0000FF"/>
      </a:hlink>
      <a:folHlink>
        <a:srgbClr val="FF00FF"/>
      </a:folHlink>
    </a:clrScheme>
    <a:fontScheme name="Blends">
      <a:majorFont>
        <a:latin typeface="Helvetica"/>
        <a:ea typeface="Helvetica"/>
        <a:cs typeface="Helvetica"/>
      </a:majorFont>
      <a:minorFont>
        <a:latin typeface="Arial"/>
        <a:ea typeface="Arial"/>
        <a:cs typeface="Arial"/>
      </a:minorFont>
    </a:fontScheme>
    <a:fmtScheme name="Blen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ends">
  <a:themeElements>
    <a:clrScheme name="Blends">
      <a:dk1>
        <a:srgbClr val="000000"/>
      </a:dk1>
      <a:lt1>
        <a:srgbClr val="FFFFFF"/>
      </a:lt1>
      <a:dk2>
        <a:srgbClr val="A7A7A7"/>
      </a:dk2>
      <a:lt2>
        <a:srgbClr val="535353"/>
      </a:lt2>
      <a:accent1>
        <a:srgbClr val="C4709A"/>
      </a:accent1>
      <a:accent2>
        <a:srgbClr val="4B4EB5"/>
      </a:accent2>
      <a:accent3>
        <a:srgbClr val="9BBB59"/>
      </a:accent3>
      <a:accent4>
        <a:srgbClr val="8064A2"/>
      </a:accent4>
      <a:accent5>
        <a:srgbClr val="4BACC6"/>
      </a:accent5>
      <a:accent6>
        <a:srgbClr val="F79646"/>
      </a:accent6>
      <a:hlink>
        <a:srgbClr val="0000FF"/>
      </a:hlink>
      <a:folHlink>
        <a:srgbClr val="FF00FF"/>
      </a:folHlink>
    </a:clrScheme>
    <a:fontScheme name="Blends">
      <a:majorFont>
        <a:latin typeface="Helvetica"/>
        <a:ea typeface="Helvetica"/>
        <a:cs typeface="Helvetica"/>
      </a:majorFont>
      <a:minorFont>
        <a:latin typeface="Arial"/>
        <a:ea typeface="Arial"/>
        <a:cs typeface="Arial"/>
      </a:minorFont>
    </a:fontScheme>
    <a:fmtScheme name="Blen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