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FECEF"/>
          </a:solidFill>
        </a:fill>
      </a:tcStyle>
    </a:wholeTbl>
    <a:band2H>
      <a:tcTxStyle b="def" i="def"/>
      <a:tcStyle>
        <a:tcBdr/>
        <a:fill>
          <a:solidFill>
            <a:srgbClr val="EFF5F7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1" name="Shape 4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luecorners.jpeg" descr="bluecorners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Title Text"/>
          <p:cNvSpPr txBox="1"/>
          <p:nvPr>
            <p:ph type="title"/>
          </p:nvPr>
        </p:nvSpPr>
        <p:spPr>
          <a:xfrm>
            <a:off x="838200" y="1219200"/>
            <a:ext cx="7772400" cy="11430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1219200" y="25908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 algn="ctr">
              <a:buClrTx/>
              <a:buSzTx/>
              <a:buNone/>
            </a:lvl1pPr>
            <a:lvl2pPr marL="0" indent="457200" algn="ctr">
              <a:buClrTx/>
              <a:buSzTx/>
              <a:buNone/>
            </a:lvl2pPr>
            <a:lvl3pPr marL="0" indent="914400" algn="ctr">
              <a:buClrTx/>
              <a:buSzTx/>
              <a:buNone/>
            </a:lvl3pPr>
            <a:lvl4pPr marL="0" indent="1371600" algn="ctr">
              <a:buClrTx/>
              <a:buSzTx/>
              <a:buNone/>
            </a:lvl4pPr>
            <a:lvl5pPr marL="0" indent="1828800" algn="ctr">
              <a:buClrTx/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Inclusive Teaching: The Journey Towards Effective Schools for All Learners, 2e…"/>
          <p:cNvSpPr txBox="1"/>
          <p:nvPr/>
        </p:nvSpPr>
        <p:spPr>
          <a:xfrm>
            <a:off x="579120" y="6248400"/>
            <a:ext cx="2804160" cy="510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900"/>
            </a:pPr>
            <a:r>
              <a:t>Inclusive Teaching: The Journey Towards Effective Schools for All Learners, 2e</a:t>
            </a:r>
          </a:p>
          <a:p>
            <a:pPr>
              <a:defRPr sz="900"/>
            </a:pPr>
            <a:r>
              <a:t>Peterson / Hittie</a:t>
            </a:r>
          </a:p>
        </p:txBody>
      </p:sp>
      <p:sp>
        <p:nvSpPr>
          <p:cNvPr id="30" name="© 2010 Pearson Education, Inc.…"/>
          <p:cNvSpPr txBox="1"/>
          <p:nvPr/>
        </p:nvSpPr>
        <p:spPr>
          <a:xfrm>
            <a:off x="5303520" y="6384925"/>
            <a:ext cx="3718560" cy="396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>
              <a:defRPr sz="1000"/>
            </a:pPr>
            <a:r>
              <a:t>© 2010 Pearson Education, Inc.</a:t>
            </a:r>
          </a:p>
          <a:p>
            <a:pPr algn="r">
              <a:defRPr sz="1000"/>
            </a:pPr>
            <a:r>
              <a:t>All Rights Reserved.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32" name="bluegradientbar.jpeg" descr="bluegradientbar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5334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3" name="Title Text"/>
          <p:cNvSpPr txBox="1"/>
          <p:nvPr>
            <p:ph type="title"/>
          </p:nvPr>
        </p:nvSpPr>
        <p:spPr>
          <a:xfrm>
            <a:off x="1150937" y="617537"/>
            <a:ext cx="7793038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4" name="Body Level One…"/>
          <p:cNvSpPr txBox="1"/>
          <p:nvPr>
            <p:ph type="body" idx="1"/>
          </p:nvPr>
        </p:nvSpPr>
        <p:spPr>
          <a:xfrm>
            <a:off x="1182687" y="2017712"/>
            <a:ext cx="7772401" cy="41148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0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b">
            <a:spAutoFit/>
          </a:bodyPr>
          <a:lstStyle>
            <a:lvl1pPr algn="ctr">
              <a:defRPr sz="1400"/>
            </a:lvl1pPr>
          </a:lstStyle>
          <a:p>
            <a:pPr/>
            <a:fld id="{86CB4B4D-7CA3-9044-876B-883B54F8677D}" type="slidenum"/>
          </a:p>
        </p:txBody>
      </p:sp>
      <p:pic>
        <p:nvPicPr>
          <p:cNvPr id="3" name="bluegradientbar.jpeg" descr="bluegradientbar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5334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itle Text"/>
          <p:cNvSpPr txBox="1"/>
          <p:nvPr>
            <p:ph type="title"/>
          </p:nvPr>
        </p:nvSpPr>
        <p:spPr>
          <a:xfrm>
            <a:off x="457200" y="0"/>
            <a:ext cx="8229600" cy="14176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/>
          <a:lstStyle/>
          <a:p>
            <a:pPr/>
            <a:r>
              <a:t>Title Text</a:t>
            </a:r>
          </a:p>
        </p:txBody>
      </p:sp>
      <p:sp>
        <p:nvSpPr>
          <p:cNvPr id="5" name="Body Level One…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515F7B"/>
          </a:solidFill>
          <a:uFillTx/>
          <a:latin typeface="Tahoma"/>
          <a:ea typeface="Tahoma"/>
          <a:cs typeface="Tahoma"/>
          <a:sym typeface="Tahoma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515F7B"/>
          </a:solidFill>
          <a:uFillTx/>
          <a:latin typeface="Tahoma"/>
          <a:ea typeface="Tahoma"/>
          <a:cs typeface="Tahoma"/>
          <a:sym typeface="Tahoma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515F7B"/>
          </a:solidFill>
          <a:uFillTx/>
          <a:latin typeface="Tahoma"/>
          <a:ea typeface="Tahoma"/>
          <a:cs typeface="Tahoma"/>
          <a:sym typeface="Tahoma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515F7B"/>
          </a:solidFill>
          <a:uFillTx/>
          <a:latin typeface="Tahoma"/>
          <a:ea typeface="Tahoma"/>
          <a:cs typeface="Tahoma"/>
          <a:sym typeface="Tahoma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515F7B"/>
          </a:solidFill>
          <a:uFillTx/>
          <a:latin typeface="Tahoma"/>
          <a:ea typeface="Tahoma"/>
          <a:cs typeface="Tahoma"/>
          <a:sym typeface="Tahoma"/>
        </a:defRPr>
      </a:lvl5pPr>
      <a:lvl6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515F7B"/>
          </a:solidFill>
          <a:uFillTx/>
          <a:latin typeface="Tahoma"/>
          <a:ea typeface="Tahoma"/>
          <a:cs typeface="Tahoma"/>
          <a:sym typeface="Tahoma"/>
        </a:defRPr>
      </a:lvl6pPr>
      <a:lvl7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515F7B"/>
          </a:solidFill>
          <a:uFillTx/>
          <a:latin typeface="Tahoma"/>
          <a:ea typeface="Tahoma"/>
          <a:cs typeface="Tahoma"/>
          <a:sym typeface="Tahoma"/>
        </a:defRPr>
      </a:lvl7pPr>
      <a:lvl8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515F7B"/>
          </a:solidFill>
          <a:uFillTx/>
          <a:latin typeface="Tahoma"/>
          <a:ea typeface="Tahoma"/>
          <a:cs typeface="Tahoma"/>
          <a:sym typeface="Tahoma"/>
        </a:defRPr>
      </a:lvl8pPr>
      <a:lvl9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515F7B"/>
          </a:solidFill>
          <a:uFillTx/>
          <a:latin typeface="Tahoma"/>
          <a:ea typeface="Tahoma"/>
          <a:cs typeface="Tahoma"/>
          <a:sym typeface="Tahoma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ECEAAC"/>
        </a:buClr>
        <a:buSzPct val="60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ECEAAC"/>
        </a:buClr>
        <a:buSzPct val="55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ECEAAC"/>
        </a:buClr>
        <a:buSzPct val="50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ECEAAC"/>
        </a:buClr>
        <a:buSzPct val="55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ECEAAC"/>
        </a:buClr>
        <a:buSzPct val="50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ECEAAC"/>
        </a:buClr>
        <a:buSzPct val="50000"/>
        <a:buFont typeface="Wingdings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ECEAAC"/>
        </a:buClr>
        <a:buSzPct val="50000"/>
        <a:buFont typeface="Wingdings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ECEAAC"/>
        </a:buClr>
        <a:buSzPct val="50000"/>
        <a:buFont typeface="Wingdings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ECEAAC"/>
        </a:buClr>
        <a:buSzPct val="50000"/>
        <a:buFont typeface="Wingdings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1pPr>
      <a:lvl2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2pPr>
      <a:lvl3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3pPr>
      <a:lvl4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4pPr>
      <a:lvl5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V1K_8jfXuTo" TargetMode="External"/><Relationship Id="rId3" Type="http://schemas.openxmlformats.org/officeDocument/2006/relationships/hyperlink" Target="http://www.youtube.com/watch?v=Mnj7ZURXj20" TargetMode="Externa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hapter 2  Introduction to  Whole Schooling"/>
          <p:cNvSpPr txBox="1"/>
          <p:nvPr>
            <p:ph type="ctrTitle"/>
          </p:nvPr>
        </p:nvSpPr>
        <p:spPr>
          <a:xfrm>
            <a:off x="1992652" y="847009"/>
            <a:ext cx="5486401" cy="1524001"/>
          </a:xfrm>
          <a:prstGeom prst="rect">
            <a:avLst/>
          </a:prstGeom>
        </p:spPr>
        <p:txBody>
          <a:bodyPr/>
          <a:lstStyle/>
          <a:p>
            <a:pPr algn="ctr" defTabSz="694944">
              <a:defRPr b="1" sz="3343">
                <a:solidFill>
                  <a:srgbClr val="444DC0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t>Chapter 2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t>Introduction to </a:t>
            </a:r>
            <a:br/>
            <a:r>
              <a:t>Whole Schooling</a:t>
            </a:r>
          </a:p>
        </p:txBody>
      </p:sp>
      <p:sp>
        <p:nvSpPr>
          <p:cNvPr id="44" name="Line"/>
          <p:cNvSpPr/>
          <p:nvPr/>
        </p:nvSpPr>
        <p:spPr>
          <a:xfrm>
            <a:off x="2965193" y="2670083"/>
            <a:ext cx="4267201" cy="1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45" name="Educating All Children Together Well"/>
          <p:cNvSpPr txBox="1"/>
          <p:nvPr/>
        </p:nvSpPr>
        <p:spPr>
          <a:xfrm>
            <a:off x="2376679" y="3199129"/>
            <a:ext cx="4975732" cy="459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Educating All Children Together Well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88" name="Research and Whole Schooling…"/>
          <p:cNvSpPr txBox="1"/>
          <p:nvPr/>
        </p:nvSpPr>
        <p:spPr>
          <a:xfrm>
            <a:off x="1295400" y="609600"/>
            <a:ext cx="6778625" cy="906969"/>
          </a:xfrm>
          <a:prstGeom prst="rect">
            <a:avLst/>
          </a:prstGeom>
          <a:solidFill>
            <a:srgbClr val="C4B66D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24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Research and Whole Schooling</a:t>
            </a:r>
          </a:p>
          <a:p>
            <a:pPr algn="ctr">
              <a:defRPr b="1" i="1">
                <a:solidFill>
                  <a:srgbClr val="444DC0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t>Students Who Are Gay</a:t>
            </a:r>
          </a:p>
        </p:txBody>
      </p:sp>
      <p:sp>
        <p:nvSpPr>
          <p:cNvPr id="89" name="While included in general education classes, gay students are often treated with prejudice, ridicule and hostility…"/>
          <p:cNvSpPr txBox="1"/>
          <p:nvPr/>
        </p:nvSpPr>
        <p:spPr>
          <a:xfrm>
            <a:off x="1188719" y="1905000"/>
            <a:ext cx="7452361" cy="37820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While included in general education classes, gay students are often treated with prejudice, ridicule and hostility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Proactive efforts in schools, such as gay-straight alliances, can make a difference: </a:t>
            </a:r>
          </a:p>
          <a:p>
            <a:pPr lvl="1" marL="914400" indent="-342900">
              <a:spcBef>
                <a:spcPts val="1000"/>
              </a:spcBef>
              <a:buSzPct val="100000"/>
              <a:buChar char="✓"/>
              <a:defRPr sz="1800"/>
            </a:pPr>
            <a:r>
              <a:t>Improved self-esteem and emotional health</a:t>
            </a:r>
          </a:p>
          <a:p>
            <a:pPr lvl="1" marL="914400" indent="-342900">
              <a:spcBef>
                <a:spcPts val="1000"/>
              </a:spcBef>
              <a:buSzPct val="100000"/>
              <a:buChar char="✓"/>
              <a:defRPr sz="1800"/>
            </a:pPr>
            <a:r>
              <a:t>Improvement in academic achievement</a:t>
            </a:r>
          </a:p>
          <a:p>
            <a:pPr lvl="1" marL="914400" indent="-342900">
              <a:spcBef>
                <a:spcPts val="1000"/>
              </a:spcBef>
              <a:buSzPct val="100000"/>
              <a:buChar char="✓"/>
              <a:defRPr sz="1800"/>
            </a:pPr>
            <a:r>
              <a:t>Better social outcomes</a:t>
            </a:r>
          </a:p>
          <a:p>
            <a:pPr lvl="1" marL="914400" indent="-342900">
              <a:spcBef>
                <a:spcPts val="1000"/>
              </a:spcBef>
              <a:buSzPct val="100000"/>
              <a:buChar char="✓"/>
              <a:defRPr sz="1800"/>
            </a:pPr>
            <a:r>
              <a:t>Does not increase prevalence of homosexuality</a:t>
            </a:r>
          </a:p>
        </p:txBody>
      </p:sp>
      <p:sp>
        <p:nvSpPr>
          <p:cNvPr id="90" name="Line"/>
          <p:cNvSpPr/>
          <p:nvPr/>
        </p:nvSpPr>
        <p:spPr>
          <a:xfrm>
            <a:off x="1143000" y="1676400"/>
            <a:ext cx="73914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93" name="Why Inclusive Education? Concerns of Parents and Advocates with Segregated Schools and Classes"/>
          <p:cNvSpPr txBox="1"/>
          <p:nvPr>
            <p:ph type="title"/>
          </p:nvPr>
        </p:nvSpPr>
        <p:spPr>
          <a:xfrm>
            <a:off x="304800" y="381000"/>
            <a:ext cx="8458200" cy="1371600"/>
          </a:xfrm>
          <a:prstGeom prst="rect">
            <a:avLst/>
          </a:prstGeom>
          <a:solidFill>
            <a:srgbClr val="9DC6EC"/>
          </a:solidFill>
        </p:spPr>
        <p:txBody>
          <a:bodyPr/>
          <a:lstStyle/>
          <a:p>
            <a:pPr>
              <a:defRPr b="1" sz="3600"/>
            </a:pPr>
            <a:r>
              <a:t>Why Inclusive Education?</a:t>
            </a:r>
            <a:br/>
            <a:r>
              <a:rPr b="0" sz="2400"/>
              <a:t>Concerns of Parents and Advocates with Segregated Schools and Classes</a:t>
            </a:r>
          </a:p>
        </p:txBody>
      </p:sp>
      <p:sp>
        <p:nvSpPr>
          <p:cNvPr id="94" name="Isolation and sense of rejection from the community…"/>
          <p:cNvSpPr txBox="1"/>
          <p:nvPr/>
        </p:nvSpPr>
        <p:spPr>
          <a:xfrm>
            <a:off x="1719477" y="2349500"/>
            <a:ext cx="5285285" cy="330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ts val="500"/>
              </a:spcBef>
              <a:buClr>
                <a:srgbClr val="ECEAAC"/>
              </a:buClr>
              <a:buSzPct val="60000"/>
              <a:buChar char="■"/>
            </a:pPr>
            <a:r>
              <a:t>Isolation and sense of rejection from the community </a:t>
            </a:r>
          </a:p>
          <a:p>
            <a:pPr marL="342900" indent="-342900">
              <a:lnSpc>
                <a:spcPct val="90000"/>
              </a:lnSpc>
              <a:spcBef>
                <a:spcPts val="500"/>
              </a:spcBef>
              <a:buClr>
                <a:srgbClr val="ECEAAC"/>
              </a:buClr>
              <a:buSzPct val="60000"/>
              <a:buChar char="■"/>
            </a:pPr>
            <a:r>
              <a:t>Learning --</a:t>
            </a:r>
            <a:r>
              <a:rPr sz="2000"/>
              <a:t>modeling, motivation.</a:t>
            </a:r>
            <a:r>
              <a:t> </a:t>
            </a:r>
            <a:r>
              <a:rPr sz="2000"/>
              <a:t>Lowered expectations. </a:t>
            </a:r>
            <a:endParaRPr sz="2000"/>
          </a:p>
          <a:p>
            <a:pPr marL="342900" indent="-342900">
              <a:lnSpc>
                <a:spcPct val="90000"/>
              </a:lnSpc>
              <a:spcBef>
                <a:spcPts val="500"/>
              </a:spcBef>
              <a:buClr>
                <a:srgbClr val="ECEAAC"/>
              </a:buClr>
              <a:buSzPct val="60000"/>
              <a:buChar char="■"/>
            </a:pPr>
            <a:r>
              <a:t>Poor adult outcomes -- </a:t>
            </a:r>
            <a:r>
              <a:rPr sz="2000"/>
              <a:t>employment, friends, connection with community resources. </a:t>
            </a:r>
            <a:r>
              <a:t> </a:t>
            </a:r>
          </a:p>
          <a:p>
            <a:pPr marL="342900" indent="-342900">
              <a:lnSpc>
                <a:spcPct val="90000"/>
              </a:lnSpc>
              <a:spcBef>
                <a:spcPts val="500"/>
              </a:spcBef>
              <a:buClr>
                <a:srgbClr val="ECEAAC"/>
              </a:buClr>
              <a:buSzPct val="60000"/>
              <a:buChar char="■"/>
            </a:pPr>
            <a:r>
              <a:t>A lifetime of segregation. </a:t>
            </a:r>
          </a:p>
        </p:txBody>
      </p:sp>
      <p:sp>
        <p:nvSpPr>
          <p:cNvPr id="95" name="Line"/>
          <p:cNvSpPr/>
          <p:nvPr/>
        </p:nvSpPr>
        <p:spPr>
          <a:xfrm>
            <a:off x="304800" y="1981200"/>
            <a:ext cx="8458200" cy="0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98" name="Academic…"/>
          <p:cNvSpPr txBox="1"/>
          <p:nvPr>
            <p:ph type="body" sz="half" idx="1"/>
          </p:nvPr>
        </p:nvSpPr>
        <p:spPr>
          <a:xfrm>
            <a:off x="304800" y="1295399"/>
            <a:ext cx="4191000" cy="4572002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b="1" sz="2400"/>
            </a:pPr>
            <a:r>
              <a:t>Academic </a:t>
            </a:r>
            <a:endParaRPr sz="2000"/>
          </a:p>
          <a:p>
            <a:pPr>
              <a:lnSpc>
                <a:spcPct val="90000"/>
              </a:lnSpc>
              <a:spcBef>
                <a:spcPts val="400"/>
              </a:spcBef>
              <a:defRPr sz="2000"/>
            </a:pPr>
            <a:r>
              <a:t>Improved or equal academic outcomes: mild through severe disabilities. </a:t>
            </a:r>
          </a:p>
          <a:p>
            <a:pPr>
              <a:lnSpc>
                <a:spcPct val="90000"/>
              </a:lnSpc>
              <a:spcBef>
                <a:spcPts val="400"/>
              </a:spcBef>
              <a:defRPr sz="2000"/>
            </a:pPr>
            <a:r>
              <a:t>Students MR higher academic gains more integration. </a:t>
            </a:r>
          </a:p>
          <a:p>
            <a:pPr>
              <a:lnSpc>
                <a:spcPct val="90000"/>
              </a:lnSpc>
              <a:spcBef>
                <a:spcPts val="400"/>
              </a:spcBef>
              <a:defRPr sz="2000"/>
            </a:pPr>
            <a:r>
              <a:t>Higher quality of IEP goals and quantity of goals met. </a:t>
            </a:r>
          </a:p>
          <a:p>
            <a:pPr>
              <a:lnSpc>
                <a:spcPct val="90000"/>
              </a:lnSpc>
              <a:spcBef>
                <a:spcPts val="400"/>
              </a:spcBef>
              <a:defRPr sz="2000"/>
            </a:pPr>
            <a:r>
              <a:t>Does not impact negatively on students without disabilities. </a:t>
            </a:r>
          </a:p>
          <a:p>
            <a:pPr>
              <a:lnSpc>
                <a:spcPct val="90000"/>
              </a:lnSpc>
              <a:spcBef>
                <a:spcPts val="400"/>
              </a:spcBef>
              <a:defRPr sz="2000"/>
            </a:pPr>
            <a:r>
              <a:t>Often helps improve social skills, tolerance, sensitivity of students without disabilities. </a:t>
            </a:r>
          </a:p>
        </p:txBody>
      </p:sp>
      <p:sp>
        <p:nvSpPr>
          <p:cNvPr id="99" name="Social…"/>
          <p:cNvSpPr txBox="1"/>
          <p:nvPr/>
        </p:nvSpPr>
        <p:spPr>
          <a:xfrm>
            <a:off x="4693920" y="1295400"/>
            <a:ext cx="4023360" cy="42633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ts val="500"/>
              </a:spcBef>
              <a:defRPr b="1"/>
            </a:pPr>
            <a:r>
              <a:t>Social</a:t>
            </a:r>
            <a:r>
              <a:rPr b="0"/>
              <a:t> </a:t>
            </a:r>
            <a:endParaRPr b="0"/>
          </a:p>
          <a:p>
            <a:pPr marL="342900" indent="-342900">
              <a:lnSpc>
                <a:spcPct val="90000"/>
              </a:lnSpc>
              <a:spcBef>
                <a:spcPts val="400"/>
              </a:spcBef>
              <a:buClr>
                <a:srgbClr val="ECEAAC"/>
              </a:buClr>
              <a:buSzPct val="60000"/>
              <a:buChar char="■"/>
              <a:defRPr sz="2000"/>
            </a:pPr>
            <a:r>
              <a:t>Improved social skills. </a:t>
            </a:r>
          </a:p>
          <a:p>
            <a:pPr marL="342900" indent="-342900">
              <a:lnSpc>
                <a:spcPct val="90000"/>
              </a:lnSpc>
              <a:spcBef>
                <a:spcPts val="400"/>
              </a:spcBef>
              <a:buClr>
                <a:srgbClr val="ECEAAC"/>
              </a:buClr>
              <a:buSzPct val="60000"/>
              <a:buChar char="■"/>
              <a:defRPr sz="2000"/>
            </a:pPr>
            <a:r>
              <a:t>Expanded friendships and social networks. </a:t>
            </a:r>
          </a:p>
          <a:p>
            <a:pPr marL="342900" indent="-342900">
              <a:lnSpc>
                <a:spcPct val="90000"/>
              </a:lnSpc>
              <a:spcBef>
                <a:spcPts val="400"/>
              </a:spcBef>
              <a:buClr>
                <a:srgbClr val="ECEAAC"/>
              </a:buClr>
              <a:buSzPct val="60000"/>
              <a:buChar char="■"/>
              <a:defRPr sz="2000"/>
            </a:pPr>
            <a:r>
              <a:t>Students with mild disabilities more often rejected; however, teachers can help build a sense of community that counters these issues. </a:t>
            </a:r>
          </a:p>
          <a:p>
            <a:pPr marL="342900" indent="-342900">
              <a:lnSpc>
                <a:spcPct val="90000"/>
              </a:lnSpc>
              <a:spcBef>
                <a:spcPts val="400"/>
              </a:spcBef>
              <a:buClr>
                <a:srgbClr val="ECEAAC"/>
              </a:buClr>
              <a:buSzPct val="60000"/>
              <a:buChar char="■"/>
              <a:defRPr sz="2000"/>
            </a:pPr>
            <a:r>
              <a:t>Interactions with students with severe disabilities initially ‘helping’, change over time, and teachers can help facilitate development of relationships. </a:t>
            </a:r>
          </a:p>
        </p:txBody>
      </p:sp>
      <p:sp>
        <p:nvSpPr>
          <p:cNvPr id="100" name="Research and Whole Schooling…"/>
          <p:cNvSpPr txBox="1"/>
          <p:nvPr/>
        </p:nvSpPr>
        <p:spPr>
          <a:xfrm>
            <a:off x="1219200" y="228600"/>
            <a:ext cx="6778625" cy="906969"/>
          </a:xfrm>
          <a:prstGeom prst="rect">
            <a:avLst/>
          </a:prstGeom>
          <a:solidFill>
            <a:srgbClr val="C4B66D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24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Research and Whole Schooling</a:t>
            </a:r>
          </a:p>
          <a:p>
            <a:pPr algn="ctr">
              <a:defRPr b="1" i="1">
                <a:solidFill>
                  <a:srgbClr val="444DC0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t>Students with Disabilities</a:t>
            </a:r>
          </a:p>
        </p:txBody>
      </p:sp>
      <p:sp>
        <p:nvSpPr>
          <p:cNvPr id="101" name="No study shows segregated education more effective."/>
          <p:cNvSpPr txBox="1"/>
          <p:nvPr/>
        </p:nvSpPr>
        <p:spPr>
          <a:xfrm>
            <a:off x="533400" y="5334000"/>
            <a:ext cx="4267200" cy="710565"/>
          </a:xfrm>
          <a:prstGeom prst="rect">
            <a:avLst/>
          </a:prstGeom>
          <a:solidFill>
            <a:srgbClr val="ECEAAC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2000" u="sng">
                <a:solidFill>
                  <a:srgbClr val="515F7B"/>
                </a:solidFill>
              </a:defRPr>
            </a:pPr>
            <a:r>
              <a:t>No study</a:t>
            </a:r>
            <a:r>
              <a:rPr u="none"/>
              <a:t> shows segregated education more effective.</a:t>
            </a:r>
          </a:p>
        </p:txBody>
      </p:sp>
      <p:sp>
        <p:nvSpPr>
          <p:cNvPr id="102" name="Line"/>
          <p:cNvSpPr/>
          <p:nvPr/>
        </p:nvSpPr>
        <p:spPr>
          <a:xfrm>
            <a:off x="457200" y="1219200"/>
            <a:ext cx="83058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98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05" name="Research and Whole Schooling  Social and Emotional Issues"/>
          <p:cNvSpPr txBox="1"/>
          <p:nvPr>
            <p:ph type="title"/>
          </p:nvPr>
        </p:nvSpPr>
        <p:spPr>
          <a:xfrm>
            <a:off x="838200" y="228599"/>
            <a:ext cx="7793038" cy="1143002"/>
          </a:xfrm>
          <a:prstGeom prst="rect">
            <a:avLst/>
          </a:prstGeom>
          <a:solidFill>
            <a:srgbClr val="C4B66D"/>
          </a:solidFill>
        </p:spPr>
        <p:txBody>
          <a:bodyPr/>
          <a:lstStyle/>
          <a:p>
            <a:pPr algn="ctr">
              <a:defRPr b="1" sz="3200">
                <a:solidFill>
                  <a:srgbClr val="000000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t>Research and Whole Schooling</a:t>
            </a:r>
            <a:r>
              <a:rPr sz="2800">
                <a:solidFill>
                  <a:schemeClr val="accent2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br>
              <a:rPr sz="2800">
                <a:solidFill>
                  <a:schemeClr val="accent2"/>
                </a:solidFill>
                <a:latin typeface="Tahoma"/>
                <a:ea typeface="Tahoma"/>
                <a:cs typeface="Tahoma"/>
                <a:sym typeface="Tahoma"/>
              </a:rPr>
            </a:br>
            <a:r>
              <a:rPr sz="2800">
                <a:solidFill>
                  <a:srgbClr val="444DC0"/>
                </a:solidFill>
                <a:latin typeface="Tahoma"/>
                <a:ea typeface="Tahoma"/>
                <a:cs typeface="Tahoma"/>
                <a:sym typeface="Tahoma"/>
              </a:rPr>
              <a:t>Social and Emotional Issues</a:t>
            </a:r>
          </a:p>
        </p:txBody>
      </p:sp>
      <p:sp>
        <p:nvSpPr>
          <p:cNvPr id="106" name="Students with behavioral and/or emotional difficulties are at increased risk of dropping out of school, being arrested, being incarcerated and/or being unemployed once they are placed in segregated programs."/>
          <p:cNvSpPr txBox="1"/>
          <p:nvPr/>
        </p:nvSpPr>
        <p:spPr>
          <a:xfrm>
            <a:off x="4922520" y="1981200"/>
            <a:ext cx="3718560" cy="38597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1" indent="114300">
              <a:lnSpc>
                <a:spcPct val="90000"/>
              </a:lnSpc>
            </a:pPr>
            <a:r>
              <a:t>Students with behavioral and/or emotional difficulties are at increased risk of dropping out of school, being arrested, being incarcerated and/or being unemployed once they are placed in segregated programs.</a:t>
            </a:r>
          </a:p>
        </p:txBody>
      </p:sp>
      <p:sp>
        <p:nvSpPr>
          <p:cNvPr id="107" name="Students with special needs who go to a different school than neighborhood children may be isolated from their neighborhood communities."/>
          <p:cNvSpPr txBox="1"/>
          <p:nvPr/>
        </p:nvSpPr>
        <p:spPr>
          <a:xfrm>
            <a:off x="579119" y="1981200"/>
            <a:ext cx="4175761" cy="1767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1">
              <a:spcBef>
                <a:spcPts val="400"/>
              </a:spcBef>
              <a:defRPr sz="1800"/>
            </a:pPr>
            <a:r>
              <a:t>Students with special needs who go to a different school than neighborhood children may be isolated from their neighborhood communities.</a:t>
            </a:r>
          </a:p>
        </p:txBody>
      </p:sp>
      <p:sp>
        <p:nvSpPr>
          <p:cNvPr id="108" name="Line"/>
          <p:cNvSpPr/>
          <p:nvPr/>
        </p:nvSpPr>
        <p:spPr>
          <a:xfrm>
            <a:off x="1066800" y="1524000"/>
            <a:ext cx="75438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06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113" name="Group"/>
          <p:cNvGrpSpPr/>
          <p:nvPr/>
        </p:nvGrpSpPr>
        <p:grpSpPr>
          <a:xfrm>
            <a:off x="762000" y="380999"/>
            <a:ext cx="7793038" cy="1143002"/>
            <a:chOff x="0" y="0"/>
            <a:chExt cx="7793037" cy="1143000"/>
          </a:xfrm>
        </p:grpSpPr>
        <p:sp>
          <p:nvSpPr>
            <p:cNvPr id="111" name="Rectangle"/>
            <p:cNvSpPr/>
            <p:nvPr/>
          </p:nvSpPr>
          <p:spPr>
            <a:xfrm>
              <a:off x="0" y="-1"/>
              <a:ext cx="7793038" cy="1143002"/>
            </a:xfrm>
            <a:prstGeom prst="rect">
              <a:avLst/>
            </a:prstGeom>
            <a:solidFill>
              <a:srgbClr val="C4B66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>
                <a:defRPr b="1" sz="2800">
                  <a:solidFill>
                    <a:schemeClr val="accent2"/>
                  </a:solidFill>
                </a:defRPr>
              </a:pPr>
            </a:p>
          </p:txBody>
        </p:sp>
        <p:sp>
          <p:nvSpPr>
            <p:cNvPr id="112" name="Research and Changes Towards…"/>
            <p:cNvSpPr txBox="1"/>
            <p:nvPr/>
          </p:nvSpPr>
          <p:spPr>
            <a:xfrm>
              <a:off x="45719" y="125055"/>
              <a:ext cx="7701599" cy="101794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/>
            <a:p>
              <a:pPr algn="ctr">
                <a:defRPr b="1" sz="3200">
                  <a:latin typeface="+mj-lt"/>
                  <a:ea typeface="+mj-ea"/>
                  <a:cs typeface="+mj-cs"/>
                  <a:sym typeface="Arial"/>
                </a:defRPr>
              </a:pPr>
              <a:r>
                <a:t>Research and Changes Towards </a:t>
              </a:r>
            </a:p>
            <a:p>
              <a:pPr algn="ctr">
                <a:defRPr b="1" sz="3200">
                  <a:latin typeface="+mj-lt"/>
                  <a:ea typeface="+mj-ea"/>
                  <a:cs typeface="+mj-cs"/>
                  <a:sym typeface="Arial"/>
                </a:defRPr>
              </a:pPr>
              <a:r>
                <a:t>Whole Schooling</a:t>
              </a:r>
              <a:r>
                <a:rPr sz="2800">
                  <a:solidFill>
                    <a:schemeClr val="accent2"/>
                  </a:solidFill>
                  <a:latin typeface="Tahoma"/>
                  <a:ea typeface="Tahoma"/>
                  <a:cs typeface="Tahoma"/>
                  <a:sym typeface="Tahoma"/>
                </a:rPr>
                <a:t> </a:t>
              </a:r>
            </a:p>
          </p:txBody>
        </p:sp>
      </p:grpSp>
      <p:sp>
        <p:nvSpPr>
          <p:cNvPr id="114" name="Line"/>
          <p:cNvSpPr/>
          <p:nvPr/>
        </p:nvSpPr>
        <p:spPr>
          <a:xfrm>
            <a:off x="914400" y="1600200"/>
            <a:ext cx="76962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15" name="Too often change has been implemented poorly with predictable results:…"/>
          <p:cNvSpPr txBox="1"/>
          <p:nvPr/>
        </p:nvSpPr>
        <p:spPr>
          <a:xfrm>
            <a:off x="883919" y="1752600"/>
            <a:ext cx="7909561" cy="4688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buSzPct val="100000"/>
              <a:buChar char="❑"/>
            </a:pPr>
            <a:r>
              <a:t>Too often change has been implemented poorly with predictable results:</a:t>
            </a:r>
          </a:p>
          <a:p>
            <a:pPr lvl="1" marL="914400" indent="-342900">
              <a:buSzPct val="100000"/>
              <a:buChar char="✓"/>
              <a:defRPr sz="2000"/>
            </a:pPr>
            <a:r>
              <a:t>Poor planning and preparation</a:t>
            </a:r>
          </a:p>
          <a:p>
            <a:pPr lvl="1" marL="914400" indent="-342900">
              <a:buSzPct val="100000"/>
              <a:buChar char="✓"/>
              <a:defRPr sz="2000"/>
            </a:pPr>
            <a:r>
              <a:t>Inadequate supports for teachers and students</a:t>
            </a:r>
          </a:p>
          <a:p>
            <a:pPr lvl="1" marL="914400" indent="-342900">
              <a:buSzPct val="100000"/>
              <a:buChar char="✓"/>
              <a:defRPr sz="2000"/>
            </a:pPr>
            <a:r>
              <a:t>Negative attitudes by teachers</a:t>
            </a:r>
          </a:p>
          <a:p>
            <a:pPr marL="457200" indent="-457200">
              <a:buSzPct val="100000"/>
              <a:buChar char="❑"/>
            </a:pPr>
            <a:r>
              <a:t>Growing numbers of schools and school systems throughout the world are moving towards inclusive teaching</a:t>
            </a:r>
          </a:p>
          <a:p>
            <a:pPr marL="457200" indent="-457200">
              <a:buSzPct val="100000"/>
              <a:buChar char="❑"/>
            </a:pPr>
            <a:r>
              <a:t>Inclusive teaching has often been exciting and invigorating for teachers</a:t>
            </a:r>
          </a:p>
          <a:p>
            <a:pPr marL="457200" indent="-457200">
              <a:buSzPct val="100000"/>
              <a:buChar char="❑"/>
            </a:pPr>
            <a:r>
              <a:t>If good supports are provided change can be successful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18" name="Benefits for child with special needs…"/>
          <p:cNvSpPr txBox="1"/>
          <p:nvPr>
            <p:ph type="body" sz="half" idx="1"/>
          </p:nvPr>
        </p:nvSpPr>
        <p:spPr>
          <a:xfrm>
            <a:off x="838200" y="1676400"/>
            <a:ext cx="3352800" cy="4495800"/>
          </a:xfrm>
          <a:prstGeom prst="rect">
            <a:avLst/>
          </a:prstGeom>
          <a:solidFill>
            <a:srgbClr val="9DC6EC"/>
          </a:solidFill>
        </p:spPr>
        <p:txBody>
          <a:bodyPr/>
          <a:lstStyle/>
          <a:p>
            <a:pPr marL="228600" indent="-228600" algn="ctr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b="1" sz="2400">
                <a:latin typeface="+mj-lt"/>
                <a:ea typeface="+mj-ea"/>
                <a:cs typeface="+mj-cs"/>
                <a:sym typeface="Arial"/>
              </a:defRPr>
            </a:pPr>
            <a:r>
              <a:t>Benefits for child with special needs</a:t>
            </a:r>
            <a:endParaRPr sz="2000"/>
          </a:p>
          <a:p>
            <a:pPr marL="228600" indent="-228600">
              <a:lnSpc>
                <a:spcPct val="90000"/>
              </a:lnSpc>
              <a:spcBef>
                <a:spcPts val="400"/>
              </a:spcBef>
              <a:buChar char="✓"/>
              <a:defRPr sz="2000"/>
            </a:pPr>
            <a:r>
              <a:t>Greater academic expectations</a:t>
            </a:r>
          </a:p>
          <a:p>
            <a:pPr marL="228600" indent="-228600">
              <a:lnSpc>
                <a:spcPct val="90000"/>
              </a:lnSpc>
              <a:spcBef>
                <a:spcPts val="400"/>
              </a:spcBef>
              <a:buChar char="✓"/>
              <a:defRPr sz="2000"/>
            </a:pPr>
            <a:r>
              <a:t>Richer learning environment</a:t>
            </a:r>
          </a:p>
          <a:p>
            <a:pPr marL="228600" indent="-228600">
              <a:lnSpc>
                <a:spcPct val="90000"/>
              </a:lnSpc>
              <a:spcBef>
                <a:spcPts val="400"/>
              </a:spcBef>
              <a:buChar char="✓"/>
              <a:defRPr sz="2000"/>
            </a:pPr>
            <a:r>
              <a:t>More effective teaching strategies</a:t>
            </a:r>
          </a:p>
          <a:p>
            <a:pPr marL="228600" indent="-228600">
              <a:lnSpc>
                <a:spcPct val="90000"/>
              </a:lnSpc>
              <a:spcBef>
                <a:spcPts val="400"/>
              </a:spcBef>
              <a:buChar char="✓"/>
              <a:defRPr sz="2000"/>
            </a:pPr>
            <a:r>
              <a:t>Modeling by more able peers</a:t>
            </a:r>
          </a:p>
          <a:p>
            <a:pPr marL="228600" indent="-228600">
              <a:lnSpc>
                <a:spcPct val="90000"/>
              </a:lnSpc>
              <a:spcBef>
                <a:spcPts val="400"/>
              </a:spcBef>
              <a:buChar char="✓"/>
              <a:defRPr sz="2000"/>
            </a:pPr>
            <a:r>
              <a:t>Expanded friendships</a:t>
            </a:r>
          </a:p>
          <a:p>
            <a:pPr marL="228600" indent="-228600">
              <a:lnSpc>
                <a:spcPct val="90000"/>
              </a:lnSpc>
              <a:spcBef>
                <a:spcPts val="400"/>
              </a:spcBef>
              <a:buChar char="✓"/>
              <a:defRPr sz="2000"/>
            </a:pPr>
            <a:r>
              <a:t>Self-esteem and behaviors improve</a:t>
            </a:r>
          </a:p>
        </p:txBody>
      </p:sp>
      <p:grpSp>
        <p:nvGrpSpPr>
          <p:cNvPr id="121" name="Group"/>
          <p:cNvGrpSpPr/>
          <p:nvPr/>
        </p:nvGrpSpPr>
        <p:grpSpPr>
          <a:xfrm>
            <a:off x="4419600" y="4038600"/>
            <a:ext cx="3962400" cy="2362200"/>
            <a:chOff x="0" y="0"/>
            <a:chExt cx="3962400" cy="2362200"/>
          </a:xfrm>
        </p:grpSpPr>
        <p:sp>
          <p:nvSpPr>
            <p:cNvPr id="119" name="Rectangle"/>
            <p:cNvSpPr/>
            <p:nvPr/>
          </p:nvSpPr>
          <p:spPr>
            <a:xfrm>
              <a:off x="0" y="0"/>
              <a:ext cx="3962400" cy="2362200"/>
            </a:xfrm>
            <a:prstGeom prst="rect">
              <a:avLst/>
            </a:prstGeom>
            <a:solidFill>
              <a:srgbClr val="9DC6E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600"/>
                </a:spcBef>
                <a:defRPr sz="2000"/>
              </a:pPr>
            </a:p>
          </p:txBody>
        </p:sp>
        <p:sp>
          <p:nvSpPr>
            <p:cNvPr id="120" name="Benefits for all…"/>
            <p:cNvSpPr txBox="1"/>
            <p:nvPr/>
          </p:nvSpPr>
          <p:spPr>
            <a:xfrm>
              <a:off x="45719" y="0"/>
              <a:ext cx="3870961" cy="22275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342900" indent="-342900" algn="ctr">
                <a:spcBef>
                  <a:spcPts val="500"/>
                </a:spcBef>
                <a:defRPr b="1"/>
              </a:pPr>
              <a:r>
                <a:t>Benefits for all</a:t>
              </a:r>
              <a:endParaRPr sz="2000"/>
            </a:p>
            <a:p>
              <a:pPr marL="342900" indent="-342900">
                <a:spcBef>
                  <a:spcPts val="400"/>
                </a:spcBef>
                <a:buClr>
                  <a:srgbClr val="ECEAAC"/>
                </a:buClr>
                <a:buSzPct val="60000"/>
                <a:buChar char="✓"/>
                <a:defRPr sz="2000"/>
              </a:pPr>
              <a:r>
                <a:t>Increased appreciation and understanding of diversity</a:t>
              </a:r>
            </a:p>
            <a:p>
              <a:pPr marL="342900" indent="-342900">
                <a:spcBef>
                  <a:spcPts val="400"/>
                </a:spcBef>
                <a:buClr>
                  <a:srgbClr val="ECEAAC"/>
                </a:buClr>
                <a:buSzPct val="60000"/>
                <a:buChar char="✓"/>
                <a:defRPr sz="2000"/>
              </a:pPr>
              <a:r>
                <a:t>Increased academic progress</a:t>
              </a:r>
            </a:p>
            <a:p>
              <a:pPr marL="342900" indent="-342900">
                <a:spcBef>
                  <a:spcPts val="400"/>
                </a:spcBef>
                <a:buClr>
                  <a:srgbClr val="ECEAAC"/>
                </a:buClr>
                <a:buSzPct val="60000"/>
                <a:buChar char="✓"/>
                <a:defRPr sz="2000"/>
              </a:pPr>
              <a:r>
                <a:t>Expanded friendships</a:t>
              </a:r>
            </a:p>
            <a:p>
              <a:pPr marL="342900" indent="-342900">
                <a:spcBef>
                  <a:spcPts val="400"/>
                </a:spcBef>
                <a:buClr>
                  <a:srgbClr val="ECEAAC"/>
                </a:buClr>
                <a:buSzPct val="60000"/>
                <a:buChar char="✓"/>
                <a:defRPr sz="2000"/>
              </a:pPr>
              <a:r>
                <a:t>Richer learning environment</a:t>
              </a:r>
            </a:p>
          </p:txBody>
        </p:sp>
      </p:grpSp>
      <p:sp>
        <p:nvSpPr>
          <p:cNvPr id="122" name="Research and Whole Schooling   All Students Benefit"/>
          <p:cNvSpPr txBox="1"/>
          <p:nvPr>
            <p:ph type="title"/>
          </p:nvPr>
        </p:nvSpPr>
        <p:spPr>
          <a:xfrm>
            <a:off x="838200" y="228599"/>
            <a:ext cx="7793038" cy="1143002"/>
          </a:xfrm>
          <a:prstGeom prst="rect">
            <a:avLst/>
          </a:prstGeom>
          <a:solidFill>
            <a:srgbClr val="C4B66D"/>
          </a:solidFill>
        </p:spPr>
        <p:txBody>
          <a:bodyPr/>
          <a:lstStyle/>
          <a:p>
            <a:pPr algn="ctr">
              <a:defRPr b="1" sz="3200">
                <a:solidFill>
                  <a:srgbClr val="000000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t>Research and Whole Schooling</a:t>
            </a:r>
            <a:r>
              <a:rPr sz="2800">
                <a:solidFill>
                  <a:schemeClr val="accent2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br>
              <a:rPr sz="2800">
                <a:solidFill>
                  <a:schemeClr val="accent2"/>
                </a:solidFill>
                <a:latin typeface="Tahoma"/>
                <a:ea typeface="Tahoma"/>
                <a:cs typeface="Tahoma"/>
                <a:sym typeface="Tahoma"/>
              </a:rPr>
            </a:br>
            <a:r>
              <a:rPr sz="2800">
                <a:solidFill>
                  <a:schemeClr val="accent2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sz="2800">
                <a:solidFill>
                  <a:srgbClr val="444DC0"/>
                </a:solidFill>
                <a:latin typeface="Tahoma"/>
                <a:ea typeface="Tahoma"/>
                <a:cs typeface="Tahoma"/>
                <a:sym typeface="Tahoma"/>
              </a:rPr>
              <a:t>All Students Benefit</a:t>
            </a:r>
          </a:p>
        </p:txBody>
      </p:sp>
      <p:sp>
        <p:nvSpPr>
          <p:cNvPr id="123" name="Line"/>
          <p:cNvSpPr/>
          <p:nvPr/>
        </p:nvSpPr>
        <p:spPr>
          <a:xfrm>
            <a:off x="609600" y="1447800"/>
            <a:ext cx="80010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pic>
        <p:nvPicPr>
          <p:cNvPr id="124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72000" y="1524000"/>
            <a:ext cx="3581400" cy="245903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1" grpId="2"/>
      <p:bldP build="p" bldLvl="1" animBg="1" rev="0" advAuto="0" spid="118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129" name="Group"/>
          <p:cNvGrpSpPr/>
          <p:nvPr/>
        </p:nvGrpSpPr>
        <p:grpSpPr>
          <a:xfrm>
            <a:off x="990600" y="375731"/>
            <a:ext cx="7793038" cy="1148270"/>
            <a:chOff x="0" y="0"/>
            <a:chExt cx="7793037" cy="1148268"/>
          </a:xfrm>
        </p:grpSpPr>
        <p:sp>
          <p:nvSpPr>
            <p:cNvPr id="127" name="Rectangle"/>
            <p:cNvSpPr/>
            <p:nvPr/>
          </p:nvSpPr>
          <p:spPr>
            <a:xfrm>
              <a:off x="0" y="5268"/>
              <a:ext cx="7793038" cy="1143001"/>
            </a:xfrm>
            <a:prstGeom prst="rect">
              <a:avLst/>
            </a:prstGeom>
            <a:solidFill>
              <a:srgbClr val="C4B66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>
                <a:defRPr b="1" i="1" sz="2800">
                  <a:solidFill>
                    <a:srgbClr val="444DC0"/>
                  </a:solidFill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128" name="Journey into the Classroom Whole Schooling in a  High School Government Class"/>
            <p:cNvSpPr txBox="1"/>
            <p:nvPr/>
          </p:nvSpPr>
          <p:spPr>
            <a:xfrm>
              <a:off x="45719" y="-1"/>
              <a:ext cx="7701599" cy="114827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/>
            <a:p>
              <a:pPr algn="ctr">
                <a:defRPr b="1">
                  <a:latin typeface="+mj-lt"/>
                  <a:ea typeface="+mj-ea"/>
                  <a:cs typeface="+mj-cs"/>
                  <a:sym typeface="Arial"/>
                </a:defRPr>
              </a:pPr>
              <a:r>
                <a:t>Journey into the Classroom</a:t>
              </a:r>
              <a:br/>
              <a:r>
                <a:rPr i="1"/>
                <a:t>Whole Schooling in a </a:t>
              </a:r>
              <a:br>
                <a:rPr i="1"/>
              </a:br>
              <a:r>
                <a:rPr i="1"/>
                <a:t>High School Government Class</a:t>
              </a:r>
            </a:p>
          </p:txBody>
        </p:sp>
      </p:grpSp>
      <p:sp>
        <p:nvSpPr>
          <p:cNvPr id="130" name="Students read the text together…"/>
          <p:cNvSpPr txBox="1"/>
          <p:nvPr/>
        </p:nvSpPr>
        <p:spPr>
          <a:xfrm>
            <a:off x="1417319" y="1828800"/>
            <a:ext cx="6918961" cy="39930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Students read the text together</a:t>
            </a:r>
          </a:p>
          <a:p>
            <a:pPr marL="457200" indent="-457200"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Use of graphics organizers to discuss prohibition</a:t>
            </a:r>
          </a:p>
          <a:p>
            <a:pPr marL="457200" indent="-457200"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Students work in groups to act out the passage and removal of the prohibition amendment</a:t>
            </a:r>
          </a:p>
          <a:p>
            <a:pPr marL="457200" indent="-457200"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Students create a song reflecting the meaning of major amendments</a:t>
            </a:r>
          </a:p>
          <a:p>
            <a:pPr marL="457200" indent="-457200"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Jonathan, a student with a significant disability, is involved as the group asks him ‘yes’ and ‘no’ questions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33" name="Why have school?"/>
          <p:cNvSpPr txBox="1"/>
          <p:nvPr/>
        </p:nvSpPr>
        <p:spPr>
          <a:xfrm>
            <a:off x="808037" y="494840"/>
            <a:ext cx="7680326" cy="6105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037" tIns="46037" rIns="46037" bIns="46037" anchor="ctr">
            <a:spAutoFit/>
          </a:bodyPr>
          <a:lstStyle>
            <a:lvl1pPr algn="ctr">
              <a:defRPr sz="3600">
                <a:solidFill>
                  <a:srgbClr val="515F7B"/>
                </a:solidFill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/>
            <a:r>
              <a:t>Why have school? </a:t>
            </a:r>
          </a:p>
        </p:txBody>
      </p:sp>
      <p:sp>
        <p:nvSpPr>
          <p:cNvPr id="134" name="Learn to read, write, do math…"/>
          <p:cNvSpPr txBox="1"/>
          <p:nvPr/>
        </p:nvSpPr>
        <p:spPr>
          <a:xfrm>
            <a:off x="5074920" y="1752600"/>
            <a:ext cx="3337560" cy="4015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spcBef>
                <a:spcPts val="500"/>
              </a:spcBef>
              <a:buClr>
                <a:srgbClr val="ECEAAC"/>
              </a:buClr>
              <a:buSzPct val="60000"/>
              <a:buChar char="■"/>
            </a:pPr>
            <a:r>
              <a:t>Learn to read, write, do math </a:t>
            </a:r>
          </a:p>
          <a:p>
            <a:pPr marL="342900" indent="-342900">
              <a:spcBef>
                <a:spcPts val="500"/>
              </a:spcBef>
              <a:buClr>
                <a:srgbClr val="ECEAAC"/>
              </a:buClr>
              <a:buSzPct val="60000"/>
              <a:buChar char="■"/>
            </a:pPr>
            <a:r>
              <a:t>Learn facts about  science, social studies</a:t>
            </a:r>
          </a:p>
          <a:p>
            <a:pPr marL="342900" indent="-342900">
              <a:spcBef>
                <a:spcPts val="500"/>
              </a:spcBef>
              <a:buClr>
                <a:srgbClr val="ECEAAC"/>
              </a:buClr>
              <a:buSzPct val="60000"/>
              <a:buChar char="■"/>
            </a:pPr>
            <a:r>
              <a:t>Learn to follow directions</a:t>
            </a:r>
          </a:p>
          <a:p>
            <a:pPr marL="342900" indent="-342900">
              <a:spcBef>
                <a:spcPts val="500"/>
              </a:spcBef>
              <a:buClr>
                <a:srgbClr val="ECEAAC"/>
              </a:buClr>
              <a:buSzPct val="60000"/>
              <a:buChar char="■"/>
            </a:pPr>
            <a:r>
              <a:t>Learn to accomplish work tasks in a group</a:t>
            </a:r>
          </a:p>
        </p:txBody>
      </p:sp>
      <p:sp>
        <p:nvSpPr>
          <p:cNvPr id="135" name="Have friends, be accepted…"/>
          <p:cNvSpPr txBox="1"/>
          <p:nvPr/>
        </p:nvSpPr>
        <p:spPr>
          <a:xfrm>
            <a:off x="655319" y="1219199"/>
            <a:ext cx="4099561" cy="48986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spcBef>
                <a:spcPts val="500"/>
              </a:spcBef>
              <a:buClr>
                <a:srgbClr val="ECEAAC"/>
              </a:buClr>
              <a:buSzPct val="60000"/>
              <a:buChar char="■"/>
            </a:pPr>
            <a:r>
              <a:t>Have friends, be accepted</a:t>
            </a:r>
          </a:p>
          <a:p>
            <a:pPr marL="342900" indent="-342900">
              <a:spcBef>
                <a:spcPts val="500"/>
              </a:spcBef>
              <a:buClr>
                <a:srgbClr val="ECEAAC"/>
              </a:buClr>
              <a:buSzPct val="60000"/>
              <a:buChar char="■"/>
            </a:pPr>
            <a:r>
              <a:t>Feel good about themselves</a:t>
            </a:r>
          </a:p>
          <a:p>
            <a:pPr marL="342900" indent="-342900">
              <a:spcBef>
                <a:spcPts val="500"/>
              </a:spcBef>
              <a:buClr>
                <a:srgbClr val="ECEAAC"/>
              </a:buClr>
              <a:buSzPct val="60000"/>
              <a:buChar char="■"/>
            </a:pPr>
            <a:r>
              <a:t>Take initiative</a:t>
            </a:r>
          </a:p>
          <a:p>
            <a:pPr marL="342900" indent="-342900">
              <a:spcBef>
                <a:spcPts val="500"/>
              </a:spcBef>
              <a:buClr>
                <a:srgbClr val="ECEAAC"/>
              </a:buClr>
              <a:buSzPct val="60000"/>
              <a:buChar char="■"/>
            </a:pPr>
            <a:r>
              <a:t>Social roles - parent, worker, community member </a:t>
            </a:r>
          </a:p>
          <a:p>
            <a:pPr marL="342900" indent="-342900">
              <a:spcBef>
                <a:spcPts val="500"/>
              </a:spcBef>
              <a:buClr>
                <a:srgbClr val="ECEAAC"/>
              </a:buClr>
              <a:buSzPct val="60000"/>
              <a:buChar char="■"/>
            </a:pPr>
            <a:r>
              <a:t>Learn to solve complex problems </a:t>
            </a:r>
          </a:p>
          <a:p>
            <a:pPr marL="342900" indent="-342900">
              <a:spcBef>
                <a:spcPts val="500"/>
              </a:spcBef>
              <a:buClr>
                <a:srgbClr val="ECEAAC"/>
              </a:buClr>
              <a:buSzPct val="60000"/>
              <a:buChar char="■"/>
            </a:pPr>
            <a:r>
              <a:t>Make a difference in the community</a:t>
            </a:r>
            <a:endParaRPr sz="2000"/>
          </a:p>
        </p:txBody>
      </p:sp>
      <p:sp>
        <p:nvSpPr>
          <p:cNvPr id="136" name="AND"/>
          <p:cNvSpPr txBox="1"/>
          <p:nvPr/>
        </p:nvSpPr>
        <p:spPr>
          <a:xfrm>
            <a:off x="4084320" y="3429000"/>
            <a:ext cx="975361" cy="4370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400"/>
              </a:spcBef>
              <a:defRPr b="1">
                <a:solidFill>
                  <a:srgbClr val="FFCC66"/>
                </a:solidFill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/>
            <a:r>
              <a:t>AND</a:t>
            </a:r>
          </a:p>
        </p:txBody>
      </p:sp>
      <p:sp>
        <p:nvSpPr>
          <p:cNvPr id="137" name="CITIZEN"/>
          <p:cNvSpPr txBox="1"/>
          <p:nvPr/>
        </p:nvSpPr>
        <p:spPr>
          <a:xfrm>
            <a:off x="457200" y="304800"/>
            <a:ext cx="8382000" cy="6024285"/>
          </a:xfrm>
          <a:prstGeom prst="rect">
            <a:avLst/>
          </a:prstGeom>
          <a:ln w="38100">
            <a:solidFill>
              <a:srgbClr val="91AFBF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1400"/>
              </a:spcBef>
              <a:defRPr sz="3200">
                <a:solidFill>
                  <a:srgbClr val="FEFF84"/>
                </a:solidFill>
                <a:latin typeface="+mj-lt"/>
                <a:ea typeface="+mj-ea"/>
                <a:cs typeface="+mj-cs"/>
                <a:sym typeface="Arial"/>
              </a:defRPr>
            </a:pPr>
          </a:p>
          <a:p>
            <a:pPr algn="ctr">
              <a:spcBef>
                <a:spcPts val="1400"/>
              </a:spcBef>
              <a:defRPr sz="3200">
                <a:solidFill>
                  <a:srgbClr val="FEFF84"/>
                </a:solidFill>
                <a:latin typeface="+mj-lt"/>
                <a:ea typeface="+mj-ea"/>
                <a:cs typeface="+mj-cs"/>
                <a:sym typeface="Arial"/>
              </a:defRPr>
            </a:pPr>
          </a:p>
          <a:p>
            <a:pPr algn="ctr">
              <a:spcBef>
                <a:spcPts val="1400"/>
              </a:spcBef>
              <a:defRPr sz="3200">
                <a:solidFill>
                  <a:srgbClr val="FEFF84"/>
                </a:solidFill>
                <a:latin typeface="+mj-lt"/>
                <a:ea typeface="+mj-ea"/>
                <a:cs typeface="+mj-cs"/>
                <a:sym typeface="Arial"/>
              </a:defRPr>
            </a:pPr>
          </a:p>
          <a:p>
            <a:pPr algn="ctr">
              <a:spcBef>
                <a:spcPts val="1400"/>
              </a:spcBef>
              <a:defRPr sz="3200">
                <a:solidFill>
                  <a:srgbClr val="FEFF84"/>
                </a:solidFill>
                <a:latin typeface="+mj-lt"/>
                <a:ea typeface="+mj-ea"/>
                <a:cs typeface="+mj-cs"/>
                <a:sym typeface="Arial"/>
              </a:defRPr>
            </a:pPr>
          </a:p>
          <a:p>
            <a:pPr algn="ctr">
              <a:spcBef>
                <a:spcPts val="1400"/>
              </a:spcBef>
              <a:defRPr sz="3200">
                <a:solidFill>
                  <a:srgbClr val="FEFF84"/>
                </a:solidFill>
                <a:latin typeface="+mj-lt"/>
                <a:ea typeface="+mj-ea"/>
                <a:cs typeface="+mj-cs"/>
                <a:sym typeface="Arial"/>
              </a:defRPr>
            </a:pPr>
          </a:p>
          <a:p>
            <a:pPr algn="ctr">
              <a:spcBef>
                <a:spcPts val="1400"/>
              </a:spcBef>
              <a:defRPr b="1" sz="1200">
                <a:solidFill>
                  <a:srgbClr val="91AFB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+mj-lt"/>
                <a:ea typeface="+mj-ea"/>
                <a:cs typeface="+mj-cs"/>
                <a:sym typeface="Arial"/>
              </a:defRPr>
            </a:pPr>
          </a:p>
          <a:p>
            <a:pPr algn="ctr">
              <a:spcBef>
                <a:spcPts val="1400"/>
              </a:spcBef>
              <a:defRPr b="1" sz="1200">
                <a:solidFill>
                  <a:srgbClr val="91AFB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+mj-lt"/>
                <a:ea typeface="+mj-ea"/>
                <a:cs typeface="+mj-cs"/>
                <a:sym typeface="Arial"/>
              </a:defRPr>
            </a:pPr>
          </a:p>
          <a:p>
            <a:pPr algn="ctr">
              <a:spcBef>
                <a:spcPts val="1400"/>
              </a:spcBef>
              <a:defRPr b="1" sz="1200">
                <a:solidFill>
                  <a:srgbClr val="91AFB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+mj-lt"/>
                <a:ea typeface="+mj-ea"/>
                <a:cs typeface="+mj-cs"/>
                <a:sym typeface="Arial"/>
              </a:defRPr>
            </a:pPr>
          </a:p>
          <a:p>
            <a:pPr algn="ctr">
              <a:spcBef>
                <a:spcPts val="1400"/>
              </a:spcBef>
              <a:defRPr b="1" sz="1200">
                <a:solidFill>
                  <a:srgbClr val="91AFB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+mj-lt"/>
                <a:ea typeface="+mj-ea"/>
                <a:cs typeface="+mj-cs"/>
                <a:sym typeface="Arial"/>
              </a:defRPr>
            </a:pPr>
          </a:p>
          <a:p>
            <a:pPr algn="ctr">
              <a:spcBef>
                <a:spcPts val="1400"/>
              </a:spcBef>
              <a:defRPr b="1" sz="1200">
                <a:solidFill>
                  <a:srgbClr val="91AFB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+mj-lt"/>
                <a:ea typeface="+mj-ea"/>
                <a:cs typeface="+mj-cs"/>
                <a:sym typeface="Arial"/>
              </a:defRPr>
            </a:pPr>
          </a:p>
          <a:p>
            <a:pPr>
              <a:spcBef>
                <a:spcPts val="1400"/>
              </a:spcBef>
              <a:defRPr b="1" sz="900">
                <a:solidFill>
                  <a:srgbClr val="91AFB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+mj-lt"/>
                <a:ea typeface="+mj-ea"/>
                <a:cs typeface="+mj-cs"/>
                <a:sym typeface="Arial"/>
              </a:defRPr>
            </a:pPr>
          </a:p>
          <a:p>
            <a:pPr>
              <a:spcBef>
                <a:spcPts val="1900"/>
              </a:spcBef>
              <a:defRPr b="1" sz="3200">
                <a:solidFill>
                  <a:srgbClr val="91AFB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+mj-lt"/>
                <a:ea typeface="+mj-ea"/>
                <a:cs typeface="+mj-cs"/>
                <a:sym typeface="Arial"/>
              </a:defRPr>
            </a:pPr>
            <a:r>
              <a:t>CITIZEN</a:t>
            </a:r>
          </a:p>
        </p:txBody>
      </p:sp>
      <p:sp>
        <p:nvSpPr>
          <p:cNvPr id="138" name="WORKER"/>
          <p:cNvSpPr txBox="1"/>
          <p:nvPr/>
        </p:nvSpPr>
        <p:spPr>
          <a:xfrm>
            <a:off x="4953000" y="1219200"/>
            <a:ext cx="3505200" cy="4739045"/>
          </a:xfrm>
          <a:prstGeom prst="rect">
            <a:avLst/>
          </a:prstGeom>
          <a:ln w="38100">
            <a:solidFill>
              <a:srgbClr val="99CCFF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400"/>
              </a:spcBef>
              <a:defRPr>
                <a:latin typeface="+mj-lt"/>
                <a:ea typeface="+mj-ea"/>
                <a:cs typeface="+mj-cs"/>
                <a:sym typeface="Arial"/>
              </a:defRPr>
            </a:pPr>
          </a:p>
          <a:p>
            <a:pPr>
              <a:spcBef>
                <a:spcPts val="1400"/>
              </a:spcBef>
              <a:defRPr>
                <a:latin typeface="+mj-lt"/>
                <a:ea typeface="+mj-ea"/>
                <a:cs typeface="+mj-cs"/>
                <a:sym typeface="Arial"/>
              </a:defRPr>
            </a:pPr>
          </a:p>
          <a:p>
            <a:pPr>
              <a:spcBef>
                <a:spcPts val="1400"/>
              </a:spcBef>
              <a:defRPr>
                <a:latin typeface="+mj-lt"/>
                <a:ea typeface="+mj-ea"/>
                <a:cs typeface="+mj-cs"/>
                <a:sym typeface="Arial"/>
              </a:defRPr>
            </a:pPr>
          </a:p>
          <a:p>
            <a:pPr>
              <a:spcBef>
                <a:spcPts val="1400"/>
              </a:spcBef>
              <a:defRPr>
                <a:latin typeface="+mj-lt"/>
                <a:ea typeface="+mj-ea"/>
                <a:cs typeface="+mj-cs"/>
                <a:sym typeface="Arial"/>
              </a:defRPr>
            </a:pPr>
          </a:p>
          <a:p>
            <a:pPr>
              <a:spcBef>
                <a:spcPts val="1400"/>
              </a:spcBef>
              <a:defRPr>
                <a:latin typeface="+mj-lt"/>
                <a:ea typeface="+mj-ea"/>
                <a:cs typeface="+mj-cs"/>
                <a:sym typeface="Arial"/>
              </a:defRPr>
            </a:pPr>
          </a:p>
          <a:p>
            <a:pPr algn="ctr">
              <a:spcBef>
                <a:spcPts val="1400"/>
              </a:spcBef>
              <a:defRPr b="1" sz="1200">
                <a:solidFill>
                  <a:srgbClr val="515F7B"/>
                </a:solidFill>
                <a:latin typeface="+mj-lt"/>
                <a:ea typeface="+mj-ea"/>
                <a:cs typeface="+mj-cs"/>
                <a:sym typeface="Arial"/>
              </a:defRPr>
            </a:pPr>
          </a:p>
          <a:p>
            <a:pPr algn="ctr">
              <a:spcBef>
                <a:spcPts val="1400"/>
              </a:spcBef>
              <a:defRPr b="1" sz="1400">
                <a:solidFill>
                  <a:srgbClr val="515F7B"/>
                </a:solidFill>
                <a:latin typeface="+mj-lt"/>
                <a:ea typeface="+mj-ea"/>
                <a:cs typeface="+mj-cs"/>
                <a:sym typeface="Arial"/>
              </a:defRPr>
            </a:pPr>
          </a:p>
          <a:p>
            <a:pPr algn="ctr">
              <a:spcBef>
                <a:spcPts val="1400"/>
              </a:spcBef>
              <a:defRPr b="1" sz="3200">
                <a:solidFill>
                  <a:srgbClr val="515F7B"/>
                </a:solidFill>
                <a:latin typeface="+mj-lt"/>
                <a:ea typeface="+mj-ea"/>
                <a:cs typeface="+mj-cs"/>
                <a:sym typeface="Arial"/>
              </a:defRPr>
            </a:pPr>
          </a:p>
          <a:p>
            <a:pPr algn="ctr">
              <a:spcBef>
                <a:spcPts val="1900"/>
              </a:spcBef>
              <a:defRPr b="1" sz="3200">
                <a:solidFill>
                  <a:srgbClr val="515F7B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t>WORKER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xit" nodeType="clickEffect" presetSubtype="6" presetID="15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10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5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0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ID="10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6" grpId="4"/>
      <p:bldP build="whole" bldLvl="1" animBg="1" rev="0" advAuto="0" spid="135" grpId="5"/>
      <p:bldP build="whole" bldLvl="1" animBg="1" rev="0" advAuto="0" spid="137" grpId="6"/>
      <p:bldP build="whole" bldLvl="1" animBg="1" rev="0" advAuto="0" spid="138" grpId="2"/>
      <p:bldP build="whole" bldLvl="1" animBg="1" rev="0" advAuto="0" spid="138" grpId="3"/>
      <p:bldP build="whole" bldLvl="1" animBg="1" rev="0" advAuto="0" spid="134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143" name="Group"/>
          <p:cNvGrpSpPr/>
          <p:nvPr/>
        </p:nvGrpSpPr>
        <p:grpSpPr>
          <a:xfrm>
            <a:off x="838200" y="228599"/>
            <a:ext cx="7793038" cy="1143002"/>
            <a:chOff x="0" y="0"/>
            <a:chExt cx="7793037" cy="1143000"/>
          </a:xfrm>
        </p:grpSpPr>
        <p:sp>
          <p:nvSpPr>
            <p:cNvPr id="141" name="Rectangle"/>
            <p:cNvSpPr/>
            <p:nvPr/>
          </p:nvSpPr>
          <p:spPr>
            <a:xfrm>
              <a:off x="0" y="-1"/>
              <a:ext cx="7793038" cy="1143002"/>
            </a:xfrm>
            <a:prstGeom prst="rect">
              <a:avLst/>
            </a:prstGeom>
            <a:solidFill>
              <a:srgbClr val="C4B66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>
                <a:defRPr b="1" sz="2800">
                  <a:solidFill>
                    <a:schemeClr val="accent2"/>
                  </a:solidFill>
                </a:defRPr>
              </a:pPr>
            </a:p>
          </p:txBody>
        </p:sp>
        <p:sp>
          <p:nvSpPr>
            <p:cNvPr id="142" name="Approaches to Learning   What Produces the Outcomes We Want?"/>
            <p:cNvSpPr txBox="1"/>
            <p:nvPr/>
          </p:nvSpPr>
          <p:spPr>
            <a:xfrm>
              <a:off x="45719" y="149860"/>
              <a:ext cx="7701599" cy="993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/>
            <a:p>
              <a:pPr algn="ctr">
                <a:defRPr b="1" sz="3200">
                  <a:latin typeface="+mj-lt"/>
                  <a:ea typeface="+mj-ea"/>
                  <a:cs typeface="+mj-cs"/>
                  <a:sym typeface="Arial"/>
                </a:defRPr>
              </a:pPr>
              <a:r>
                <a:t>Approaches to Learning</a:t>
              </a:r>
              <a:r>
                <a:rPr sz="2800">
                  <a:solidFill>
                    <a:schemeClr val="accent2"/>
                  </a:solidFill>
                  <a:latin typeface="Tahoma"/>
                  <a:ea typeface="Tahoma"/>
                  <a:cs typeface="Tahoma"/>
                  <a:sym typeface="Tahoma"/>
                </a:rPr>
                <a:t> </a:t>
              </a:r>
              <a:br>
                <a:rPr sz="2800">
                  <a:solidFill>
                    <a:schemeClr val="accent2"/>
                  </a:solidFill>
                  <a:latin typeface="Tahoma"/>
                  <a:ea typeface="Tahoma"/>
                  <a:cs typeface="Tahoma"/>
                  <a:sym typeface="Tahoma"/>
                </a:rPr>
              </a:br>
              <a:r>
                <a:rPr sz="2800">
                  <a:solidFill>
                    <a:schemeClr val="accent2"/>
                  </a:solidFill>
                  <a:latin typeface="Tahoma"/>
                  <a:ea typeface="Tahoma"/>
                  <a:cs typeface="Tahoma"/>
                  <a:sym typeface="Tahoma"/>
                </a:rPr>
                <a:t> </a:t>
              </a:r>
              <a:r>
                <a:rPr sz="2800">
                  <a:solidFill>
                    <a:srgbClr val="444DC0"/>
                  </a:solidFill>
                  <a:latin typeface="Tahoma"/>
                  <a:ea typeface="Tahoma"/>
                  <a:cs typeface="Tahoma"/>
                  <a:sym typeface="Tahoma"/>
                </a:rPr>
                <a:t>What Produces the Outcomes We Want?</a:t>
              </a:r>
            </a:p>
          </p:txBody>
        </p:sp>
      </p:grpSp>
      <p:sp>
        <p:nvSpPr>
          <p:cNvPr id="144" name="Competitive - If we want students to learn to beat out others…"/>
          <p:cNvSpPr/>
          <p:nvPr/>
        </p:nvSpPr>
        <p:spPr>
          <a:xfrm>
            <a:off x="1752600" y="1447800"/>
            <a:ext cx="5715000" cy="417086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914400" indent="-914400">
              <a:buSzPct val="100000"/>
              <a:buAutoNum type="arabicPeriod" startAt="1"/>
              <a:defRPr sz="3200">
                <a:latin typeface="+mj-lt"/>
                <a:ea typeface="+mj-ea"/>
                <a:cs typeface="+mj-cs"/>
                <a:sym typeface="Arial"/>
              </a:defRPr>
            </a:pPr>
            <a:r>
              <a:t>Competitive</a:t>
            </a:r>
            <a:r>
              <a:rPr sz="3600"/>
              <a:t> - </a:t>
            </a:r>
            <a:r>
              <a:rPr sz="2400"/>
              <a:t>If we want students to learn to beat out others</a:t>
            </a:r>
            <a:endParaRPr sz="3600"/>
          </a:p>
          <a:p>
            <a:pPr marL="914400" indent="-914400">
              <a:buSzPct val="100000"/>
              <a:buAutoNum type="arabicPeriod" startAt="1"/>
              <a:defRPr sz="3200">
                <a:latin typeface="+mj-lt"/>
                <a:ea typeface="+mj-ea"/>
                <a:cs typeface="+mj-cs"/>
                <a:sym typeface="Arial"/>
              </a:defRPr>
            </a:pPr>
            <a:r>
              <a:t>Individualized</a:t>
            </a:r>
            <a:r>
              <a:rPr sz="3600"/>
              <a:t> - </a:t>
            </a:r>
            <a:r>
              <a:rPr sz="2400"/>
              <a:t>If we want students to only work alone and focus only on their own needs</a:t>
            </a:r>
            <a:endParaRPr sz="3600"/>
          </a:p>
          <a:p>
            <a:pPr marL="914400" indent="-914400">
              <a:buSzPct val="100000"/>
              <a:buAutoNum type="arabicPeriod" startAt="1"/>
              <a:defRPr sz="3200">
                <a:latin typeface="+mj-lt"/>
                <a:ea typeface="+mj-ea"/>
                <a:cs typeface="+mj-cs"/>
                <a:sym typeface="Arial"/>
              </a:defRPr>
            </a:pPr>
            <a:r>
              <a:t>Cooperative</a:t>
            </a:r>
            <a:r>
              <a:rPr sz="3600"/>
              <a:t> - </a:t>
            </a:r>
            <a:r>
              <a:rPr sz="2400"/>
              <a:t>If we want students to meet their own needs while caring about others - peers, family, community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47" name="Evaluating Success…"/>
          <p:cNvSpPr txBox="1"/>
          <p:nvPr/>
        </p:nvSpPr>
        <p:spPr>
          <a:xfrm>
            <a:off x="1341119" y="304800"/>
            <a:ext cx="6752274" cy="17324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Evaluating Success </a:t>
            </a:r>
          </a:p>
          <a:p>
            <a:pPr algn="ctr"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In Learning and Achievement</a:t>
            </a:r>
          </a:p>
          <a:p>
            <a:pPr algn="ctr">
              <a:defRPr b="1" i="1">
                <a:solidFill>
                  <a:schemeClr val="accent2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t>Towards Personal Best Learning</a:t>
            </a:r>
          </a:p>
        </p:txBody>
      </p:sp>
      <p:grpSp>
        <p:nvGrpSpPr>
          <p:cNvPr id="150" name="Group"/>
          <p:cNvGrpSpPr/>
          <p:nvPr/>
        </p:nvGrpSpPr>
        <p:grpSpPr>
          <a:xfrm>
            <a:off x="2743200" y="1752599"/>
            <a:ext cx="4191000" cy="4388432"/>
            <a:chOff x="0" y="0"/>
            <a:chExt cx="4191000" cy="4388430"/>
          </a:xfrm>
        </p:grpSpPr>
        <p:sp>
          <p:nvSpPr>
            <p:cNvPr id="148" name="Rectangle"/>
            <p:cNvSpPr/>
            <p:nvPr/>
          </p:nvSpPr>
          <p:spPr>
            <a:xfrm>
              <a:off x="0" y="0"/>
              <a:ext cx="4191000" cy="4114800"/>
            </a:xfrm>
            <a:prstGeom prst="rect">
              <a:avLst/>
            </a:prstGeom>
            <a:solidFill>
              <a:srgbClr val="000039">
                <a:alpha val="61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b="1" sz="200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149" name="TRADITIONAL: Same instruction for all - accept different outcomes…"/>
            <p:cNvSpPr txBox="1"/>
            <p:nvPr/>
          </p:nvSpPr>
          <p:spPr>
            <a:xfrm>
              <a:off x="45719" y="0"/>
              <a:ext cx="4099561" cy="438843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>
                <a:defRPr b="1" sz="280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Arial"/>
                </a:defRPr>
              </a:pPr>
              <a:r>
                <a:t>TRADITIONAL</a:t>
              </a:r>
              <a:r>
                <a:rPr sz="2400"/>
                <a:t>: Same instruction for all</a:t>
              </a:r>
              <a:r>
                <a:rPr sz="2000"/>
                <a:t> - </a:t>
              </a:r>
              <a:r>
                <a:rPr sz="1600"/>
                <a:t>accept different outcomes</a:t>
              </a:r>
              <a:endParaRPr sz="1600"/>
            </a:p>
            <a:p>
              <a:pPr>
                <a:defRPr b="1" sz="160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Arial"/>
                </a:defRPr>
              </a:pPr>
            </a:p>
            <a:p>
              <a:pPr>
                <a:defRPr b="1" sz="280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Arial"/>
                </a:defRPr>
              </a:pPr>
              <a:r>
                <a:t>STANDARDS:</a:t>
              </a:r>
              <a:r>
                <a:rPr sz="2400"/>
                <a:t> Same standard for all</a:t>
              </a:r>
              <a:r>
                <a:rPr sz="2000"/>
                <a:t> - </a:t>
              </a:r>
              <a:r>
                <a:rPr sz="1600"/>
                <a:t>demand same outcomes</a:t>
              </a:r>
              <a:endParaRPr sz="1600"/>
            </a:p>
            <a:p>
              <a:pPr>
                <a:defRPr b="1" sz="160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Arial"/>
                </a:defRPr>
              </a:pPr>
            </a:p>
            <a:p>
              <a:pPr>
                <a:defRPr b="1" sz="280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Arial"/>
                </a:defRPr>
              </a:pPr>
              <a:r>
                <a:t>PERSONAL BEST</a:t>
              </a:r>
              <a:r>
                <a:rPr sz="2400"/>
                <a:t>, multilevel learning for citizenship</a:t>
              </a:r>
              <a:r>
                <a:rPr sz="2000"/>
                <a:t> - </a:t>
              </a:r>
              <a:r>
                <a:rPr sz="1600"/>
                <a:t>expect different outcomes based on individual excellence</a:t>
              </a:r>
              <a:endParaRPr sz="1600"/>
            </a:p>
            <a:p>
              <a:pPr>
                <a:defRPr b="1" sz="160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Arial"/>
                </a:defRPr>
              </a:pPr>
            </a:p>
            <a:p>
              <a:pPr>
                <a:defRPr b="1" sz="200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Arial"/>
                </a:defRPr>
              </a:pPr>
              <a:r>
                <a:t>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8" name="Two Contrasting Approaches to Teaching and Schooling"/>
          <p:cNvSpPr txBox="1"/>
          <p:nvPr/>
        </p:nvSpPr>
        <p:spPr>
          <a:xfrm>
            <a:off x="1524000" y="533400"/>
            <a:ext cx="6324600" cy="1017945"/>
          </a:xfrm>
          <a:prstGeom prst="rect">
            <a:avLst/>
          </a:prstGeom>
          <a:solidFill>
            <a:srgbClr val="81A8C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19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/>
            <a:r>
              <a:t>Two Contrasting Approaches to Teaching and Schooling</a:t>
            </a:r>
          </a:p>
        </p:txBody>
      </p:sp>
      <p:sp>
        <p:nvSpPr>
          <p:cNvPr id="49" name="Factory Schools…"/>
          <p:cNvSpPr txBox="1"/>
          <p:nvPr/>
        </p:nvSpPr>
        <p:spPr>
          <a:xfrm>
            <a:off x="990600" y="1905000"/>
            <a:ext cx="3886200" cy="4201160"/>
          </a:xfrm>
          <a:prstGeom prst="rect">
            <a:avLst/>
          </a:prstGeom>
          <a:solidFill>
            <a:srgbClr val="BCD3B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spcBef>
                <a:spcPts val="1600"/>
              </a:spcBef>
              <a:defRPr b="1" sz="2800"/>
            </a:pPr>
            <a:r>
              <a:t>Factory Schools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Rigid curriculum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Focus on skills rather than authentic learning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Pull-out rather than push-in services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Blaming children rather than reflective teaching practice</a:t>
            </a:r>
          </a:p>
        </p:txBody>
      </p:sp>
      <p:sp>
        <p:nvSpPr>
          <p:cNvPr id="50" name="Whole Schools…"/>
          <p:cNvSpPr txBox="1"/>
          <p:nvPr/>
        </p:nvSpPr>
        <p:spPr>
          <a:xfrm>
            <a:off x="4953000" y="1981200"/>
            <a:ext cx="3505200" cy="3832860"/>
          </a:xfrm>
          <a:prstGeom prst="rect">
            <a:avLst/>
          </a:prstGeom>
          <a:solidFill>
            <a:srgbClr val="ECEAAC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spcBef>
                <a:spcPts val="1600"/>
              </a:spcBef>
              <a:defRPr b="1" sz="2800"/>
            </a:pPr>
            <a:r>
              <a:t>Whole Schools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Flexible, multilevel learning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Authentic learning tasks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Inclusive supports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Empowerment of children</a:t>
            </a:r>
          </a:p>
        </p:txBody>
      </p:sp>
      <p:sp>
        <p:nvSpPr>
          <p:cNvPr id="51" name="Line"/>
          <p:cNvSpPr/>
          <p:nvPr/>
        </p:nvSpPr>
        <p:spPr>
          <a:xfrm>
            <a:off x="1143000" y="1676400"/>
            <a:ext cx="71628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53" name="Keys to Effective Inclusive Teaching"/>
          <p:cNvSpPr txBox="1"/>
          <p:nvPr/>
        </p:nvSpPr>
        <p:spPr>
          <a:xfrm>
            <a:off x="45719" y="152400"/>
            <a:ext cx="8747761" cy="1223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120000"/>
              </a:lnSpc>
              <a:spcBef>
                <a:spcPts val="9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/>
            <a:r>
              <a:t>Keys to Effective Inclusive Teaching</a:t>
            </a:r>
          </a:p>
        </p:txBody>
      </p:sp>
      <p:grpSp>
        <p:nvGrpSpPr>
          <p:cNvPr id="156" name="Group"/>
          <p:cNvGrpSpPr/>
          <p:nvPr/>
        </p:nvGrpSpPr>
        <p:grpSpPr>
          <a:xfrm>
            <a:off x="4038600" y="1219200"/>
            <a:ext cx="2599115" cy="762000"/>
            <a:chOff x="0" y="0"/>
            <a:chExt cx="2599114" cy="762000"/>
          </a:xfrm>
        </p:grpSpPr>
        <p:sp>
          <p:nvSpPr>
            <p:cNvPr id="154" name="Arrow"/>
            <p:cNvSpPr/>
            <p:nvPr/>
          </p:nvSpPr>
          <p:spPr>
            <a:xfrm>
              <a:off x="0" y="0"/>
              <a:ext cx="2590800" cy="762000"/>
            </a:xfrm>
            <a:prstGeom prst="leftArrow">
              <a:avLst>
                <a:gd name="adj1" fmla="val 50000"/>
                <a:gd name="adj2" fmla="val 85000"/>
              </a:avLst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60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155" name="Personal best learning"/>
            <p:cNvSpPr txBox="1"/>
            <p:nvPr/>
          </p:nvSpPr>
          <p:spPr>
            <a:xfrm>
              <a:off x="315535" y="224303"/>
              <a:ext cx="2283580" cy="31339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 algn="ctr">
                <a:defRPr b="1" sz="160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Arial"/>
                </a:defRPr>
              </a:lvl1pPr>
            </a:lstStyle>
            <a:p>
              <a:pPr/>
              <a:r>
                <a:t>Personal best learning</a:t>
              </a:r>
            </a:p>
          </p:txBody>
        </p:sp>
      </p:grpSp>
      <p:grpSp>
        <p:nvGrpSpPr>
          <p:cNvPr id="159" name="Group"/>
          <p:cNvGrpSpPr/>
          <p:nvPr/>
        </p:nvGrpSpPr>
        <p:grpSpPr>
          <a:xfrm>
            <a:off x="5410200" y="3505200"/>
            <a:ext cx="2667000" cy="762000"/>
            <a:chOff x="0" y="0"/>
            <a:chExt cx="2667000" cy="762000"/>
          </a:xfrm>
        </p:grpSpPr>
        <p:sp>
          <p:nvSpPr>
            <p:cNvPr id="157" name="Arrow"/>
            <p:cNvSpPr/>
            <p:nvPr/>
          </p:nvSpPr>
          <p:spPr>
            <a:xfrm>
              <a:off x="0" y="0"/>
              <a:ext cx="2667000" cy="762000"/>
            </a:xfrm>
            <a:prstGeom prst="leftArrow">
              <a:avLst>
                <a:gd name="adj1" fmla="val 50000"/>
                <a:gd name="adj2" fmla="val 87500"/>
              </a:avLst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60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158" name="Support learning"/>
            <p:cNvSpPr txBox="1"/>
            <p:nvPr/>
          </p:nvSpPr>
          <p:spPr>
            <a:xfrm>
              <a:off x="635317" y="224303"/>
              <a:ext cx="1729741" cy="31339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 algn="ctr">
                <a:defRPr b="1" sz="160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Arial"/>
                </a:defRPr>
              </a:lvl1pPr>
            </a:lstStyle>
            <a:p>
              <a:pPr/>
              <a:r>
                <a:t>Support learning</a:t>
              </a:r>
            </a:p>
          </p:txBody>
        </p:sp>
      </p:grpSp>
      <p:grpSp>
        <p:nvGrpSpPr>
          <p:cNvPr id="162" name="Group"/>
          <p:cNvGrpSpPr/>
          <p:nvPr/>
        </p:nvGrpSpPr>
        <p:grpSpPr>
          <a:xfrm>
            <a:off x="4724400" y="2362200"/>
            <a:ext cx="3112374" cy="762000"/>
            <a:chOff x="0" y="0"/>
            <a:chExt cx="3112373" cy="762000"/>
          </a:xfrm>
        </p:grpSpPr>
        <p:sp>
          <p:nvSpPr>
            <p:cNvPr id="160" name="Arrow"/>
            <p:cNvSpPr/>
            <p:nvPr/>
          </p:nvSpPr>
          <p:spPr>
            <a:xfrm>
              <a:off x="0" y="0"/>
              <a:ext cx="2971800" cy="762000"/>
            </a:xfrm>
            <a:prstGeom prst="leftArrow">
              <a:avLst>
                <a:gd name="adj1" fmla="val 50000"/>
                <a:gd name="adj2" fmla="val 97500"/>
              </a:avLst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60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161" name="Challenging teaching for all"/>
            <p:cNvSpPr txBox="1"/>
            <p:nvPr/>
          </p:nvSpPr>
          <p:spPr>
            <a:xfrm>
              <a:off x="230901" y="224303"/>
              <a:ext cx="2881473" cy="31339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/>
            <a:p>
              <a:pPr algn="ctr">
                <a:defRPr b="1" sz="160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Arial"/>
                </a:defRPr>
              </a:pPr>
              <a:r>
                <a:t>Challenging teaching for all</a:t>
              </a:r>
              <a:r>
                <a:rPr b="0"/>
                <a:t>  </a:t>
              </a:r>
            </a:p>
          </p:txBody>
        </p:sp>
      </p:grpSp>
      <p:grpSp>
        <p:nvGrpSpPr>
          <p:cNvPr id="165" name="Group"/>
          <p:cNvGrpSpPr/>
          <p:nvPr/>
        </p:nvGrpSpPr>
        <p:grpSpPr>
          <a:xfrm>
            <a:off x="6019800" y="4419600"/>
            <a:ext cx="2819400" cy="762000"/>
            <a:chOff x="0" y="0"/>
            <a:chExt cx="2819400" cy="762000"/>
          </a:xfrm>
        </p:grpSpPr>
        <p:sp>
          <p:nvSpPr>
            <p:cNvPr id="163" name="Arrow"/>
            <p:cNvSpPr/>
            <p:nvPr/>
          </p:nvSpPr>
          <p:spPr>
            <a:xfrm>
              <a:off x="0" y="0"/>
              <a:ext cx="2819400" cy="762000"/>
            </a:xfrm>
            <a:prstGeom prst="leftArrow">
              <a:avLst>
                <a:gd name="adj1" fmla="val 50000"/>
                <a:gd name="adj2" fmla="val 92500"/>
              </a:avLst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160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164" name="Meet emotional needs"/>
            <p:cNvSpPr txBox="1"/>
            <p:nvPr/>
          </p:nvSpPr>
          <p:spPr>
            <a:xfrm>
              <a:off x="472449" y="224303"/>
              <a:ext cx="2226927" cy="31339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 algn="ctr">
                <a:defRPr b="1" sz="160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Arial"/>
                </a:defRPr>
              </a:lvl1pPr>
            </a:lstStyle>
            <a:p>
              <a:pPr/>
              <a:r>
                <a:t>Meet emotional needs</a:t>
              </a:r>
            </a:p>
          </p:txBody>
        </p:sp>
      </p:grpSp>
      <p:grpSp>
        <p:nvGrpSpPr>
          <p:cNvPr id="181" name="Group"/>
          <p:cNvGrpSpPr/>
          <p:nvPr/>
        </p:nvGrpSpPr>
        <p:grpSpPr>
          <a:xfrm>
            <a:off x="151586" y="838199"/>
            <a:ext cx="6402428" cy="5266307"/>
            <a:chOff x="0" y="0"/>
            <a:chExt cx="6402426" cy="5266305"/>
          </a:xfrm>
        </p:grpSpPr>
        <p:sp>
          <p:nvSpPr>
            <p:cNvPr id="166" name="Shape"/>
            <p:cNvSpPr/>
            <p:nvPr/>
          </p:nvSpPr>
          <p:spPr>
            <a:xfrm flipH="1" rot="10800000">
              <a:off x="1601013" y="1177487"/>
              <a:ext cx="3125595" cy="14552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5879" y="21600"/>
                  </a:lnTo>
                  <a:lnTo>
                    <a:pt x="1572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CC00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grpSp>
          <p:nvGrpSpPr>
            <p:cNvPr id="169" name="Group"/>
            <p:cNvGrpSpPr/>
            <p:nvPr/>
          </p:nvGrpSpPr>
          <p:grpSpPr>
            <a:xfrm>
              <a:off x="2472666" y="1385824"/>
              <a:ext cx="1453842" cy="1038598"/>
              <a:chOff x="0" y="0"/>
              <a:chExt cx="1453840" cy="1038596"/>
            </a:xfrm>
          </p:grpSpPr>
          <p:sp>
            <p:nvSpPr>
              <p:cNvPr id="167" name="Rectangle"/>
              <p:cNvSpPr/>
              <p:nvPr/>
            </p:nvSpPr>
            <p:spPr>
              <a:xfrm>
                <a:off x="0" y="0"/>
                <a:ext cx="1453841" cy="1038597"/>
              </a:xfrm>
              <a:prstGeom prst="rect">
                <a:avLst/>
              </a:prstGeom>
              <a:solidFill>
                <a:srgbClr val="FFCC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algn="ctr">
                  <a:lnSpc>
                    <a:spcPct val="90000"/>
                  </a:lnSpc>
                  <a:defRPr b="1">
                    <a:latin typeface="Comic Sans MS"/>
                    <a:ea typeface="Comic Sans MS"/>
                    <a:cs typeface="Comic Sans MS"/>
                    <a:sym typeface="Comic Sans MS"/>
                  </a:defRPr>
                </a:pPr>
              </a:p>
            </p:txBody>
          </p:sp>
          <p:sp>
            <p:nvSpPr>
              <p:cNvPr id="168" name="Authentic…"/>
              <p:cNvSpPr txBox="1"/>
              <p:nvPr/>
            </p:nvSpPr>
            <p:spPr>
              <a:xfrm>
                <a:off x="45719" y="0"/>
                <a:ext cx="1362402" cy="98044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 algn="ctr">
                  <a:lnSpc>
                    <a:spcPct val="90000"/>
                  </a:lnSpc>
                  <a:defRPr b="1" sz="1800">
                    <a:latin typeface="Comic Sans MS"/>
                    <a:ea typeface="Comic Sans MS"/>
                    <a:cs typeface="Comic Sans MS"/>
                    <a:sym typeface="Comic Sans MS"/>
                  </a:defRPr>
                </a:pPr>
                <a:r>
                  <a:t>Authentic</a:t>
                </a:r>
              </a:p>
              <a:p>
                <a:pPr algn="ctr">
                  <a:lnSpc>
                    <a:spcPct val="90000"/>
                  </a:lnSpc>
                  <a:defRPr b="1" sz="1800">
                    <a:latin typeface="Comic Sans MS"/>
                    <a:ea typeface="Comic Sans MS"/>
                    <a:cs typeface="Comic Sans MS"/>
                    <a:sym typeface="Comic Sans MS"/>
                  </a:defRPr>
                </a:pPr>
                <a:r>
                  <a:t>Multi-level </a:t>
                </a:r>
              </a:p>
              <a:p>
                <a:pPr algn="ctr">
                  <a:lnSpc>
                    <a:spcPct val="90000"/>
                  </a:lnSpc>
                  <a:defRPr b="1" sz="1800">
                    <a:latin typeface="Comic Sans MS"/>
                    <a:ea typeface="Comic Sans MS"/>
                    <a:cs typeface="Comic Sans MS"/>
                    <a:sym typeface="Comic Sans MS"/>
                  </a:defRPr>
                </a:pPr>
                <a:r>
                  <a:t>Instruction </a:t>
                </a:r>
              </a:p>
            </p:txBody>
          </p:sp>
        </p:grpSp>
        <p:grpSp>
          <p:nvGrpSpPr>
            <p:cNvPr id="172" name="Group"/>
            <p:cNvGrpSpPr/>
            <p:nvPr/>
          </p:nvGrpSpPr>
          <p:grpSpPr>
            <a:xfrm>
              <a:off x="2472667" y="0"/>
              <a:ext cx="1380661" cy="1108043"/>
              <a:chOff x="106794" y="0"/>
              <a:chExt cx="1380660" cy="1108042"/>
            </a:xfrm>
          </p:grpSpPr>
          <p:sp>
            <p:nvSpPr>
              <p:cNvPr id="170" name="Triangle"/>
              <p:cNvSpPr/>
              <p:nvPr/>
            </p:nvSpPr>
            <p:spPr>
              <a:xfrm>
                <a:off x="106794" y="0"/>
                <a:ext cx="1380661" cy="1108043"/>
              </a:xfrm>
              <a:prstGeom prst="triangle">
                <a:avLst/>
              </a:prstGeom>
              <a:solidFill>
                <a:srgbClr val="FFCC66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/>
              </a:p>
            </p:txBody>
          </p:sp>
          <p:pic>
            <p:nvPicPr>
              <p:cNvPr id="171" name="image.jpeg" descr="image.jpeg"/>
              <p:cNvPicPr>
                <a:picLocks noChangeAspect="1"/>
              </p:cNvPicPr>
              <p:nvPr/>
            </p:nvPicPr>
            <p:blipFill>
              <a:blip r:embed="rId2">
                <a:extLst/>
              </a:blip>
              <a:stretch>
                <a:fillRect/>
              </a:stretch>
            </p:blipFill>
            <p:spPr>
              <a:xfrm>
                <a:off x="502210" y="505845"/>
                <a:ext cx="532165" cy="57811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grpSp>
          <p:nvGrpSpPr>
            <p:cNvPr id="175" name="Group"/>
            <p:cNvGrpSpPr/>
            <p:nvPr/>
          </p:nvGrpSpPr>
          <p:grpSpPr>
            <a:xfrm>
              <a:off x="1092002" y="2702179"/>
              <a:ext cx="4143617" cy="762407"/>
              <a:chOff x="0" y="0"/>
              <a:chExt cx="4143616" cy="762405"/>
            </a:xfrm>
          </p:grpSpPr>
          <p:sp>
            <p:nvSpPr>
              <p:cNvPr id="173" name="Shape"/>
              <p:cNvSpPr/>
              <p:nvPr/>
            </p:nvSpPr>
            <p:spPr>
              <a:xfrm rot="10800039">
                <a:off x="4" y="23"/>
                <a:ext cx="4143608" cy="7623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394" y="21600"/>
                    </a:lnTo>
                    <a:lnTo>
                      <a:pt x="19206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1800">
                    <a:solidFill>
                      <a:srgbClr val="808080"/>
                    </a:solidFill>
                    <a:latin typeface="+mj-lt"/>
                    <a:ea typeface="+mj-ea"/>
                    <a:cs typeface="+mj-cs"/>
                    <a:sym typeface="Arial"/>
                  </a:defRPr>
                </a:pPr>
              </a:p>
            </p:txBody>
          </p:sp>
          <p:sp>
            <p:nvSpPr>
              <p:cNvPr id="174" name="Support - Partnering"/>
              <p:cNvSpPr txBox="1"/>
              <p:nvPr/>
            </p:nvSpPr>
            <p:spPr>
              <a:xfrm rot="40">
                <a:off x="908494" y="174177"/>
                <a:ext cx="2326628" cy="35066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45719" tIns="45719" rIns="45719" bIns="45719" numCol="1" anchor="ctr">
                <a:spAutoFit/>
              </a:bodyPr>
              <a:lstStyle>
                <a:lvl1pPr algn="ctr">
                  <a:defRPr b="1" sz="1800">
                    <a:solidFill>
                      <a:srgbClr val="808080"/>
                    </a:solidFill>
                    <a:latin typeface="+mj-lt"/>
                    <a:ea typeface="+mj-ea"/>
                    <a:cs typeface="+mj-cs"/>
                    <a:sym typeface="Arial"/>
                  </a:defRPr>
                </a:lvl1pPr>
              </a:lstStyle>
              <a:p>
                <a:pPr/>
                <a:r>
                  <a:t>Support - Partnering</a:t>
                </a:r>
              </a:p>
            </p:txBody>
          </p:sp>
        </p:grpSp>
        <p:grpSp>
          <p:nvGrpSpPr>
            <p:cNvPr id="178" name="Group"/>
            <p:cNvGrpSpPr/>
            <p:nvPr/>
          </p:nvGrpSpPr>
          <p:grpSpPr>
            <a:xfrm>
              <a:off x="438266" y="3532463"/>
              <a:ext cx="5522642" cy="1040142"/>
              <a:chOff x="0" y="0"/>
              <a:chExt cx="5522641" cy="1040140"/>
            </a:xfrm>
          </p:grpSpPr>
          <p:sp>
            <p:nvSpPr>
              <p:cNvPr id="176" name="Shape"/>
              <p:cNvSpPr/>
              <p:nvPr/>
            </p:nvSpPr>
            <p:spPr>
              <a:xfrm rot="10800000">
                <a:off x="0" y="-1"/>
                <a:ext cx="5522642" cy="10401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518" y="21600"/>
                    </a:lnTo>
                    <a:lnTo>
                      <a:pt x="19082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63A9D8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b="1" sz="1800">
                    <a:solidFill>
                      <a:srgbClr val="808080"/>
                    </a:solidFill>
                    <a:latin typeface="+mj-lt"/>
                    <a:ea typeface="+mj-ea"/>
                    <a:cs typeface="+mj-cs"/>
                    <a:sym typeface="Arial"/>
                  </a:defRPr>
                </a:pPr>
              </a:p>
            </p:txBody>
          </p:sp>
          <p:sp>
            <p:nvSpPr>
              <p:cNvPr id="177" name="Community…"/>
              <p:cNvSpPr txBox="1"/>
              <p:nvPr/>
            </p:nvSpPr>
            <p:spPr>
              <a:xfrm>
                <a:off x="1309857" y="166148"/>
                <a:ext cx="2902928" cy="61736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45719" tIns="45719" rIns="45719" bIns="45719" numCol="1" anchor="ctr">
                <a:spAutoFit/>
              </a:bodyPr>
              <a:lstStyle/>
              <a:p>
                <a:pPr algn="ctr">
                  <a:defRPr b="1" sz="1800">
                    <a:solidFill>
                      <a:srgbClr val="808080"/>
                    </a:solidFill>
                    <a:latin typeface="+mj-lt"/>
                    <a:ea typeface="+mj-ea"/>
                    <a:cs typeface="+mj-cs"/>
                    <a:sym typeface="Arial"/>
                  </a:defRPr>
                </a:pPr>
                <a:r>
                  <a:t>Community</a:t>
                </a:r>
              </a:p>
              <a:p>
                <a:pPr algn="ctr">
                  <a:defRPr b="1" sz="1800">
                    <a:solidFill>
                      <a:srgbClr val="808080"/>
                    </a:solidFill>
                    <a:latin typeface="+mj-lt"/>
                    <a:ea typeface="+mj-ea"/>
                    <a:cs typeface="+mj-cs"/>
                    <a:sym typeface="Arial"/>
                  </a:defRPr>
                </a:pPr>
                <a:r>
                  <a:t>Democracy - Including All</a:t>
                </a:r>
              </a:p>
            </p:txBody>
          </p:sp>
        </p:grpSp>
        <p:sp>
          <p:nvSpPr>
            <p:cNvPr id="179" name="Shape"/>
            <p:cNvSpPr/>
            <p:nvPr/>
          </p:nvSpPr>
          <p:spPr>
            <a:xfrm rot="10790862">
              <a:off x="813" y="4637419"/>
              <a:ext cx="6400801" cy="6203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1278" y="21600"/>
                  </a:lnTo>
                  <a:lnTo>
                    <a:pt x="20322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8080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180" name="Inclusive Learning Environments"/>
            <p:cNvSpPr txBox="1"/>
            <p:nvPr/>
          </p:nvSpPr>
          <p:spPr>
            <a:xfrm>
              <a:off x="919813" y="4780940"/>
              <a:ext cx="4631102" cy="350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spcBef>
                  <a:spcPts val="1000"/>
                </a:spcBef>
                <a:defRPr sz="1800">
                  <a:latin typeface="+mj-lt"/>
                  <a:ea typeface="+mj-ea"/>
                  <a:cs typeface="+mj-cs"/>
                  <a:sym typeface="Arial"/>
                </a:defRPr>
              </a:lvl1pPr>
            </a:lstStyle>
            <a:p>
              <a:pPr/>
              <a:r>
                <a:t>Inclusive Learning Environments</a:t>
              </a:r>
            </a:p>
          </p:txBody>
        </p:sp>
      </p:grpSp>
      <p:grpSp>
        <p:nvGrpSpPr>
          <p:cNvPr id="184" name="Group"/>
          <p:cNvGrpSpPr/>
          <p:nvPr/>
        </p:nvGrpSpPr>
        <p:grpSpPr>
          <a:xfrm>
            <a:off x="6477000" y="5334000"/>
            <a:ext cx="2667000" cy="762000"/>
            <a:chOff x="0" y="0"/>
            <a:chExt cx="2667000" cy="762000"/>
          </a:xfrm>
        </p:grpSpPr>
        <p:sp>
          <p:nvSpPr>
            <p:cNvPr id="182" name="Arrow"/>
            <p:cNvSpPr/>
            <p:nvPr/>
          </p:nvSpPr>
          <p:spPr>
            <a:xfrm>
              <a:off x="0" y="0"/>
              <a:ext cx="2667000" cy="762000"/>
            </a:xfrm>
            <a:prstGeom prst="leftArrow">
              <a:avLst>
                <a:gd name="adj1" fmla="val 50000"/>
                <a:gd name="adj2" fmla="val 87500"/>
              </a:avLst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60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183" name="Space for All"/>
            <p:cNvSpPr txBox="1"/>
            <p:nvPr/>
          </p:nvSpPr>
          <p:spPr>
            <a:xfrm>
              <a:off x="830828" y="224303"/>
              <a:ext cx="1338719" cy="31339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 algn="ctr">
                <a:defRPr b="1" sz="160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Arial"/>
                </a:defRPr>
              </a:lvl1pPr>
            </a:lstStyle>
            <a:p>
              <a:pPr/>
              <a:r>
                <a:t>Space for All</a:t>
              </a:r>
            </a:p>
          </p:txBody>
        </p:sp>
      </p:grpSp>
      <p:sp>
        <p:nvSpPr>
          <p:cNvPr id="185" name="Literacy, Math, Science,…"/>
          <p:cNvSpPr txBox="1"/>
          <p:nvPr/>
        </p:nvSpPr>
        <p:spPr>
          <a:xfrm>
            <a:off x="2179320" y="2971800"/>
            <a:ext cx="2346961" cy="538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700"/>
              </a:spcBef>
              <a:defRPr b="1" sz="1200">
                <a:solidFill>
                  <a:srgbClr val="0000FF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r>
              <a:t>Literacy, Math, Science, </a:t>
            </a:r>
          </a:p>
          <a:p>
            <a:pPr algn="ctr">
              <a:spcBef>
                <a:spcPts val="700"/>
              </a:spcBef>
              <a:defRPr b="1" sz="1200">
                <a:solidFill>
                  <a:srgbClr val="0000FF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r>
              <a:t>Social Studies, Arts, PE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7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ID="10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7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2" grpId="4"/>
      <p:bldP build="whole" bldLvl="1" animBg="1" rev="0" advAuto="0" spid="159" grpId="3"/>
      <p:bldP build="whole" bldLvl="1" animBg="1" rev="0" advAuto="0" spid="156" grpId="5"/>
      <p:bldP build="whole" bldLvl="1" animBg="1" rev="0" advAuto="0" spid="165" grpId="2"/>
      <p:bldP build="whole" bldLvl="1" animBg="1" rev="0" advAuto="0" spid="184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88" name="Create Space for All in Learning"/>
          <p:cNvSpPr txBox="1"/>
          <p:nvPr/>
        </p:nvSpPr>
        <p:spPr>
          <a:xfrm>
            <a:off x="3779520" y="1752600"/>
            <a:ext cx="5166360" cy="497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120000"/>
              </a:lnSpc>
              <a:spcBef>
                <a:spcPts val="900"/>
              </a:spcBef>
              <a:defRPr b="1" i="1">
                <a:solidFill>
                  <a:schemeClr val="accent2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t>Create Space for All in Learning</a:t>
            </a:r>
            <a:r>
              <a:rPr i="0">
                <a:solidFill>
                  <a:srgbClr val="000000"/>
                </a:solidFill>
                <a:latin typeface="Palatino"/>
                <a:ea typeface="Palatino"/>
                <a:cs typeface="Palatino"/>
                <a:sym typeface="Palatino"/>
              </a:rPr>
              <a:t> </a:t>
            </a:r>
          </a:p>
        </p:txBody>
      </p:sp>
      <p:sp>
        <p:nvSpPr>
          <p:cNvPr id="189" name="Keys to Effective Inclusive Teaching"/>
          <p:cNvSpPr txBox="1"/>
          <p:nvPr/>
        </p:nvSpPr>
        <p:spPr>
          <a:xfrm>
            <a:off x="3703320" y="304800"/>
            <a:ext cx="5013960" cy="178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120000"/>
              </a:lnSpc>
              <a:spcBef>
                <a:spcPts val="9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/>
            <a:r>
              <a:t>Keys to Effective Inclusive Teaching</a:t>
            </a:r>
          </a:p>
        </p:txBody>
      </p:sp>
      <p:pic>
        <p:nvPicPr>
          <p:cNvPr id="190" name="image.jpeg" descr="image.jpeg"/>
          <p:cNvPicPr>
            <a:picLocks noChangeAspect="1"/>
          </p:cNvPicPr>
          <p:nvPr/>
        </p:nvPicPr>
        <p:blipFill>
          <a:blip r:embed="rId2">
            <a:extLst/>
          </a:blip>
          <a:srcRect l="4499" t="0" r="23625" b="0"/>
          <a:stretch>
            <a:fillRect/>
          </a:stretch>
        </p:blipFill>
        <p:spPr>
          <a:xfrm>
            <a:off x="198208" y="1342969"/>
            <a:ext cx="3352801" cy="2819401"/>
          </a:xfrm>
          <a:prstGeom prst="rect">
            <a:avLst/>
          </a:prstGeom>
          <a:ln w="12700">
            <a:miter lim="400000"/>
          </a:ln>
        </p:spPr>
      </p:pic>
      <p:sp>
        <p:nvSpPr>
          <p:cNvPr id="191" name="Rectangle"/>
          <p:cNvSpPr/>
          <p:nvPr/>
        </p:nvSpPr>
        <p:spPr>
          <a:xfrm>
            <a:off x="0" y="0"/>
            <a:ext cx="3352800" cy="4038600"/>
          </a:xfrm>
          <a:prstGeom prst="rect">
            <a:avLst/>
          </a:prstGeom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grpSp>
        <p:nvGrpSpPr>
          <p:cNvPr id="194" name="Group"/>
          <p:cNvGrpSpPr/>
          <p:nvPr/>
        </p:nvGrpSpPr>
        <p:grpSpPr>
          <a:xfrm>
            <a:off x="3581400" y="2438399"/>
            <a:ext cx="5334000" cy="4082290"/>
            <a:chOff x="0" y="0"/>
            <a:chExt cx="5334000" cy="4082288"/>
          </a:xfrm>
        </p:grpSpPr>
        <p:sp>
          <p:nvSpPr>
            <p:cNvPr id="192" name="Rectangle"/>
            <p:cNvSpPr/>
            <p:nvPr/>
          </p:nvSpPr>
          <p:spPr>
            <a:xfrm>
              <a:off x="0" y="0"/>
              <a:ext cx="5334000" cy="3810000"/>
            </a:xfrm>
            <a:prstGeom prst="rect">
              <a:avLst/>
            </a:prstGeom>
            <a:solidFill>
              <a:srgbClr val="008080">
                <a:alpha val="14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600"/>
                </a:spcBef>
              </a:pPr>
            </a:p>
          </p:txBody>
        </p:sp>
        <p:sp>
          <p:nvSpPr>
            <p:cNvPr id="193" name="Arrange space and materials to . . .…"/>
            <p:cNvSpPr txBox="1"/>
            <p:nvPr/>
          </p:nvSpPr>
          <p:spPr>
            <a:xfrm>
              <a:off x="45719" y="0"/>
              <a:ext cx="5242561" cy="408228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342900" indent="-342900">
                <a:spcBef>
                  <a:spcPts val="500"/>
                </a:spcBef>
                <a:defRPr b="1" i="1">
                  <a:latin typeface="+mj-lt"/>
                  <a:ea typeface="+mj-ea"/>
                  <a:cs typeface="+mj-cs"/>
                  <a:sym typeface="Arial"/>
                </a:defRPr>
              </a:pPr>
              <a:r>
                <a:t>Arrange space and materials to . . .</a:t>
              </a:r>
              <a:r>
                <a:rPr b="0" i="0"/>
                <a:t> </a:t>
              </a:r>
            </a:p>
            <a:p>
              <a:pPr marL="342900" indent="-342900">
                <a:spcBef>
                  <a:spcPts val="500"/>
                </a:spcBef>
                <a:buClr>
                  <a:srgbClr val="ECEAAC"/>
                </a:buClr>
                <a:buSzPct val="60000"/>
                <a:buFont typeface="Times Roman"/>
                <a:buChar char="•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Respond to varied learning styles</a:t>
              </a:r>
            </a:p>
            <a:p>
              <a:pPr marL="342900" indent="-342900">
                <a:spcBef>
                  <a:spcPts val="500"/>
                </a:spcBef>
                <a:buClr>
                  <a:srgbClr val="ECEAAC"/>
                </a:buClr>
                <a:buSzPct val="60000"/>
                <a:buFont typeface="Times Roman"/>
                <a:buChar char="•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Facilitate social interaction and cooperative learning</a:t>
              </a:r>
            </a:p>
            <a:p>
              <a:pPr marL="342900" indent="-342900">
                <a:spcBef>
                  <a:spcPts val="500"/>
                </a:spcBef>
                <a:buClr>
                  <a:srgbClr val="ECEAAC"/>
                </a:buClr>
                <a:buSzPct val="60000"/>
                <a:buFont typeface="Times Roman"/>
                <a:buChar char="•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Provide spaces for privacy</a:t>
              </a:r>
            </a:p>
            <a:p>
              <a:pPr marL="342900" indent="-342900">
                <a:spcBef>
                  <a:spcPts val="500"/>
                </a:spcBef>
                <a:buClr>
                  <a:srgbClr val="ECEAAC"/>
                </a:buClr>
                <a:buSzPct val="60000"/>
                <a:buFont typeface="Times Roman"/>
                <a:buChar char="•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Allow movement</a:t>
              </a:r>
            </a:p>
            <a:p>
              <a:pPr marL="342900" indent="-342900">
                <a:spcBef>
                  <a:spcPts val="500"/>
                </a:spcBef>
                <a:buClr>
                  <a:srgbClr val="ECEAAC"/>
                </a:buClr>
                <a:buSzPct val="60000"/>
                <a:buFont typeface="Times Roman"/>
                <a:buChar char="•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Encourage ownership of the classroom by the students</a:t>
              </a:r>
            </a:p>
            <a:p>
              <a:pPr marL="342900" indent="-342900">
                <a:spcBef>
                  <a:spcPts val="600"/>
                </a:spcBef>
                <a:buClr>
                  <a:srgbClr val="ECEAAC"/>
                </a:buClr>
                <a:buSzPct val="60000"/>
                <a:buFont typeface="Times Roman"/>
                <a:buChar char="•"/>
                <a:defRPr sz="2000"/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4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97" name="Empowerment, Leadership, and Democracy"/>
          <p:cNvSpPr txBox="1"/>
          <p:nvPr/>
        </p:nvSpPr>
        <p:spPr>
          <a:xfrm>
            <a:off x="1417319" y="990600"/>
            <a:ext cx="6766561" cy="10870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120000"/>
              </a:lnSpc>
              <a:spcBef>
                <a:spcPts val="900"/>
              </a:spcBef>
              <a:defRPr b="1" i="1">
                <a:solidFill>
                  <a:srgbClr val="444DC0"/>
                </a:solidFill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/>
            <a:r>
              <a:t>Empowerment, Leadership, and Democracy</a:t>
            </a:r>
            <a:endParaRPr sz="3200"/>
          </a:p>
        </p:txBody>
      </p:sp>
      <p:sp>
        <p:nvSpPr>
          <p:cNvPr id="198" name="Keys to Effective Whole Schooling"/>
          <p:cNvSpPr txBox="1"/>
          <p:nvPr/>
        </p:nvSpPr>
        <p:spPr>
          <a:xfrm>
            <a:off x="579119" y="304800"/>
            <a:ext cx="8138161" cy="1223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120000"/>
              </a:lnSpc>
              <a:spcBef>
                <a:spcPts val="9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/>
            <a:r>
              <a:t>Keys to Effective Whole Schooling</a:t>
            </a:r>
          </a:p>
        </p:txBody>
      </p:sp>
      <p:grpSp>
        <p:nvGrpSpPr>
          <p:cNvPr id="201" name="Group"/>
          <p:cNvGrpSpPr/>
          <p:nvPr/>
        </p:nvGrpSpPr>
        <p:grpSpPr>
          <a:xfrm>
            <a:off x="2133600" y="1752599"/>
            <a:ext cx="5562600" cy="4666998"/>
            <a:chOff x="0" y="0"/>
            <a:chExt cx="5562600" cy="4666996"/>
          </a:xfrm>
        </p:grpSpPr>
        <p:sp>
          <p:nvSpPr>
            <p:cNvPr id="199" name="Rectangle"/>
            <p:cNvSpPr/>
            <p:nvPr/>
          </p:nvSpPr>
          <p:spPr>
            <a:xfrm>
              <a:off x="0" y="0"/>
              <a:ext cx="5562600" cy="4114800"/>
            </a:xfrm>
            <a:prstGeom prst="rect">
              <a:avLst/>
            </a:prstGeom>
            <a:solidFill>
              <a:srgbClr val="444DC0">
                <a:alpha val="14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600"/>
                </a:spcBef>
              </a:pPr>
            </a:p>
          </p:txBody>
        </p:sp>
        <p:sp>
          <p:nvSpPr>
            <p:cNvPr id="200" name="Learn about important community &amp; social issues…"/>
            <p:cNvSpPr txBox="1"/>
            <p:nvPr/>
          </p:nvSpPr>
          <p:spPr>
            <a:xfrm>
              <a:off x="45719" y="0"/>
              <a:ext cx="5471161" cy="466699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342900" indent="-342900">
                <a:spcBef>
                  <a:spcPts val="500"/>
                </a:spcBef>
                <a:buClr>
                  <a:srgbClr val="000000"/>
                </a:buClr>
                <a:buSzPct val="60000"/>
                <a:buChar char="❑"/>
                <a:defRPr>
                  <a:latin typeface="Kids"/>
                  <a:ea typeface="Kids"/>
                  <a:cs typeface="Kids"/>
                  <a:sym typeface="Kids"/>
                </a:defRPr>
              </a:pPr>
              <a:r>
                <a:t>Learn about important community &amp; social issues</a:t>
              </a:r>
            </a:p>
            <a:p>
              <a:pPr marL="342900" indent="-342900">
                <a:spcBef>
                  <a:spcPts val="500"/>
                </a:spcBef>
                <a:buClr>
                  <a:srgbClr val="000000"/>
                </a:buClr>
                <a:buSzPct val="60000"/>
                <a:buChar char="❑"/>
                <a:defRPr>
                  <a:latin typeface="Kids"/>
                  <a:ea typeface="Kids"/>
                  <a:cs typeface="Kids"/>
                  <a:sym typeface="Kids"/>
                </a:defRPr>
              </a:pPr>
              <a:r>
                <a:t>Making the rules together</a:t>
              </a:r>
            </a:p>
            <a:p>
              <a:pPr marL="342900" indent="-342900">
                <a:spcBef>
                  <a:spcPts val="500"/>
                </a:spcBef>
                <a:buClr>
                  <a:srgbClr val="000000"/>
                </a:buClr>
                <a:buSzPct val="60000"/>
                <a:buChar char="❑"/>
                <a:defRPr>
                  <a:latin typeface="Kids"/>
                  <a:ea typeface="Kids"/>
                  <a:cs typeface="Kids"/>
                  <a:sym typeface="Kids"/>
                </a:defRPr>
              </a:pPr>
              <a:r>
                <a:t>Learning to lead discussions</a:t>
              </a:r>
            </a:p>
            <a:p>
              <a:pPr marL="342900" indent="-342900">
                <a:spcBef>
                  <a:spcPts val="500"/>
                </a:spcBef>
                <a:buClr>
                  <a:srgbClr val="000000"/>
                </a:buClr>
                <a:buSzPct val="60000"/>
                <a:buChar char="❑"/>
                <a:defRPr>
                  <a:latin typeface="Kids"/>
                  <a:ea typeface="Kids"/>
                  <a:cs typeface="Kids"/>
                  <a:sym typeface="Kids"/>
                </a:defRPr>
              </a:pPr>
              <a:r>
                <a:t>Daily decisions about classroom life</a:t>
              </a:r>
            </a:p>
            <a:p>
              <a:pPr marL="342900" indent="-342900">
                <a:spcBef>
                  <a:spcPts val="500"/>
                </a:spcBef>
                <a:buClr>
                  <a:srgbClr val="000000"/>
                </a:buClr>
                <a:buSzPct val="60000"/>
                <a:buChar char="❑"/>
                <a:defRPr>
                  <a:latin typeface="Kids"/>
                  <a:ea typeface="Kids"/>
                  <a:cs typeface="Kids"/>
                  <a:sym typeface="Kids"/>
                </a:defRPr>
              </a:pPr>
              <a:r>
                <a:t>Choices in reading and class activities</a:t>
              </a:r>
            </a:p>
            <a:p>
              <a:pPr marL="342900" indent="-342900">
                <a:spcBef>
                  <a:spcPts val="500"/>
                </a:spcBef>
                <a:buClr>
                  <a:srgbClr val="000000"/>
                </a:buClr>
                <a:buSzPct val="60000"/>
                <a:buChar char="❑"/>
                <a:defRPr>
                  <a:latin typeface="Kids"/>
                  <a:ea typeface="Kids"/>
                  <a:cs typeface="Kids"/>
                  <a:sym typeface="Kids"/>
                </a:defRPr>
              </a:pPr>
              <a:r>
                <a:t>Children working together</a:t>
              </a:r>
            </a:p>
            <a:p>
              <a:pPr marL="342900" indent="-342900">
                <a:spcBef>
                  <a:spcPts val="500"/>
                </a:spcBef>
                <a:buClr>
                  <a:srgbClr val="000000"/>
                </a:buClr>
                <a:buSzPct val="60000"/>
                <a:buChar char="❑"/>
                <a:defRPr>
                  <a:latin typeface="Kids"/>
                  <a:ea typeface="Kids"/>
                  <a:cs typeface="Kids"/>
                  <a:sym typeface="Kids"/>
                </a:defRPr>
              </a:pPr>
              <a:r>
                <a:t>Collaboration among adults to support children’s learning</a:t>
              </a:r>
            </a:p>
          </p:txBody>
        </p:sp>
      </p:grpSp>
      <p:sp>
        <p:nvSpPr>
          <p:cNvPr id="202" name="Line"/>
          <p:cNvSpPr/>
          <p:nvPr/>
        </p:nvSpPr>
        <p:spPr>
          <a:xfrm>
            <a:off x="990600" y="1524000"/>
            <a:ext cx="72390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01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05" name="FROM TOKENISM TO CITIZENSHIP"/>
          <p:cNvSpPr txBox="1"/>
          <p:nvPr/>
        </p:nvSpPr>
        <p:spPr>
          <a:xfrm>
            <a:off x="807719" y="609600"/>
            <a:ext cx="7376161" cy="5480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1">
              <a:lnSpc>
                <a:spcPct val="60000"/>
              </a:lnSpc>
              <a:spcBef>
                <a:spcPts val="1900"/>
              </a:spcBef>
              <a:defRPr b="1" sz="3200"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+mj-lt"/>
                <a:ea typeface="+mj-ea"/>
                <a:cs typeface="+mj-cs"/>
                <a:sym typeface="Arial"/>
              </a:defRPr>
            </a:pPr>
            <a:r>
              <a:t>FROM TOKENISM TO CITIZENSHIP </a:t>
            </a:r>
          </a:p>
        </p:txBody>
      </p:sp>
      <p:sp>
        <p:nvSpPr>
          <p:cNvPr id="206" name="Youth initiated with mentoring by adults…"/>
          <p:cNvSpPr txBox="1"/>
          <p:nvPr/>
        </p:nvSpPr>
        <p:spPr>
          <a:xfrm>
            <a:off x="807719" y="1371600"/>
            <a:ext cx="4480562" cy="45819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520700" indent="-520700">
              <a:lnSpc>
                <a:spcPct val="80000"/>
              </a:lnSpc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Youth initiated with mentoring by adults</a:t>
            </a:r>
          </a:p>
          <a:p>
            <a:pPr marL="520700" indent="-520700">
              <a:lnSpc>
                <a:spcPct val="80000"/>
              </a:lnSpc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Youth initiated with little adult involvement</a:t>
            </a:r>
          </a:p>
          <a:p>
            <a:pPr marL="520700" indent="-520700">
              <a:lnSpc>
                <a:spcPct val="80000"/>
              </a:lnSpc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Shared decisions with adults</a:t>
            </a:r>
          </a:p>
          <a:p>
            <a:pPr marL="520700" indent="-520700">
              <a:lnSpc>
                <a:spcPct val="80000"/>
              </a:lnSpc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Youth consulted &amp; informed</a:t>
            </a:r>
          </a:p>
          <a:p>
            <a:pPr marL="520700" indent="-520700">
              <a:lnSpc>
                <a:spcPct val="80000"/>
              </a:lnSpc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Youth assigned but not informed</a:t>
            </a:r>
          </a:p>
          <a:p>
            <a:pPr marL="520700" indent="-520700">
              <a:lnSpc>
                <a:spcPct val="80000"/>
              </a:lnSpc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Tokenism</a:t>
            </a:r>
          </a:p>
          <a:p>
            <a:pPr marL="520700" indent="-520700">
              <a:lnSpc>
                <a:spcPct val="80000"/>
              </a:lnSpc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Decoration</a:t>
            </a:r>
          </a:p>
          <a:p>
            <a:pPr marL="520700" indent="-520700">
              <a:lnSpc>
                <a:spcPct val="80000"/>
              </a:lnSpc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Manipulation</a:t>
            </a:r>
          </a:p>
        </p:txBody>
      </p:sp>
      <p:sp>
        <p:nvSpPr>
          <p:cNvPr id="207" name="LADDER OF EFFECTIVENESS…"/>
          <p:cNvSpPr txBox="1"/>
          <p:nvPr/>
        </p:nvSpPr>
        <p:spPr>
          <a:xfrm>
            <a:off x="4008119" y="5257800"/>
            <a:ext cx="4480561" cy="7051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60000"/>
              </a:lnSpc>
              <a:spcBef>
                <a:spcPts val="1400"/>
              </a:spcBef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LADDER OF EFFECTIVENESS</a:t>
            </a:r>
          </a:p>
          <a:p>
            <a:pPr>
              <a:lnSpc>
                <a:spcPct val="60000"/>
              </a:lnSpc>
              <a:spcBef>
                <a:spcPts val="1000"/>
              </a:spcBef>
              <a:defRPr sz="1800">
                <a:latin typeface="+mj-lt"/>
                <a:ea typeface="+mj-ea"/>
                <a:cs typeface="+mj-cs"/>
                <a:sym typeface="Arial"/>
              </a:defRPr>
            </a:pPr>
            <a:r>
              <a:t>Roger Hart, 1997 UNICEF</a:t>
            </a:r>
          </a:p>
        </p:txBody>
      </p:sp>
      <p:sp>
        <p:nvSpPr>
          <p:cNvPr id="208" name="Line"/>
          <p:cNvSpPr/>
          <p:nvPr/>
        </p:nvSpPr>
        <p:spPr>
          <a:xfrm flipV="1">
            <a:off x="533399" y="1524000"/>
            <a:ext cx="2" cy="4191000"/>
          </a:xfrm>
          <a:prstGeom prst="line">
            <a:avLst/>
          </a:prstGeom>
          <a:ln w="381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20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0" dur="500"/>
                                        <p:tgtEl>
                                          <p:spTgt spid="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5" dur="500"/>
                                        <p:tgtEl>
                                          <p:spTgt spid="2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0" dur="500"/>
                                        <p:tgtEl>
                                          <p:spTgt spid="2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5" dur="500"/>
                                        <p:tgtEl>
                                          <p:spTgt spid="2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0" dur="500"/>
                                        <p:tgtEl>
                                          <p:spTgt spid="2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5" dur="500"/>
                                        <p:tgtEl>
                                          <p:spTgt spid="2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0" dur="500"/>
                                        <p:tgtEl>
                                          <p:spTgt spid="2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2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5" dur="500"/>
                                        <p:tgtEl>
                                          <p:spTgt spid="2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06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11" name="Build Community and Meet the Needs of Children with Behavioral Challenges"/>
          <p:cNvSpPr txBox="1"/>
          <p:nvPr/>
        </p:nvSpPr>
        <p:spPr>
          <a:xfrm>
            <a:off x="1798320" y="304799"/>
            <a:ext cx="5852160" cy="15289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120000"/>
              </a:lnSpc>
              <a:spcBef>
                <a:spcPts val="9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</a:p>
          <a:p>
            <a:pPr algn="ctr">
              <a:defRPr b="1" i="1">
                <a:solidFill>
                  <a:srgbClr val="444DC0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t>Build Community and Meet the Needs of Children with Behavioral Challenges</a:t>
            </a:r>
            <a:r>
              <a:rPr i="0">
                <a:solidFill>
                  <a:srgbClr val="000000"/>
                </a:solidFill>
                <a:latin typeface="Palatino"/>
                <a:ea typeface="Palatino"/>
                <a:cs typeface="Palatino"/>
                <a:sym typeface="Palatino"/>
              </a:rPr>
              <a:t> </a:t>
            </a:r>
          </a:p>
        </p:txBody>
      </p:sp>
      <p:sp>
        <p:nvSpPr>
          <p:cNvPr id="212" name="Keys to Effective Whole Schooling"/>
          <p:cNvSpPr txBox="1"/>
          <p:nvPr/>
        </p:nvSpPr>
        <p:spPr>
          <a:xfrm>
            <a:off x="579119" y="304800"/>
            <a:ext cx="8138161" cy="5480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120000"/>
              </a:lnSpc>
              <a:spcBef>
                <a:spcPts val="9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/>
            <a:r>
              <a:t>Keys to Effective Whole Schooling</a:t>
            </a:r>
          </a:p>
        </p:txBody>
      </p:sp>
      <p:sp>
        <p:nvSpPr>
          <p:cNvPr id="213" name="Celebrations &amp; getting to know one another…"/>
          <p:cNvSpPr/>
          <p:nvPr/>
        </p:nvSpPr>
        <p:spPr>
          <a:xfrm>
            <a:off x="1447800" y="2057400"/>
            <a:ext cx="6781800" cy="4156748"/>
          </a:xfrm>
          <a:prstGeom prst="rect">
            <a:avLst/>
          </a:prstGeom>
          <a:solidFill>
            <a:srgbClr val="B4C5E8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450" tIns="44450" rIns="44450" bIns="44450">
            <a:spAutoFit/>
          </a:bodyPr>
          <a:lstStyle/>
          <a:p>
            <a:pPr marL="571500" indent="-571500">
              <a:lnSpc>
                <a:spcPct val="70000"/>
              </a:lnSpc>
              <a:spcBef>
                <a:spcPts val="500"/>
              </a:spcBef>
              <a:defRPr sz="1200">
                <a:latin typeface="+mj-lt"/>
                <a:ea typeface="+mj-ea"/>
                <a:cs typeface="+mj-cs"/>
                <a:sym typeface="Arial"/>
              </a:defRPr>
            </a:pPr>
          </a:p>
          <a:p>
            <a:pPr marL="571500" indent="-571500">
              <a:lnSpc>
                <a:spcPct val="80000"/>
              </a:lnSpc>
              <a:spcBef>
                <a:spcPts val="5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Celebrations &amp; getting to know one another</a:t>
            </a:r>
          </a:p>
          <a:p>
            <a:pPr marL="571500" indent="-571500">
              <a:lnSpc>
                <a:spcPct val="80000"/>
              </a:lnSpc>
              <a:spcBef>
                <a:spcPts val="5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Students design rules</a:t>
            </a:r>
          </a:p>
          <a:p>
            <a:pPr marL="571500" indent="-571500">
              <a:lnSpc>
                <a:spcPct val="80000"/>
              </a:lnSpc>
              <a:spcBef>
                <a:spcPts val="5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Daily greetings &amp; morning meetings</a:t>
            </a:r>
          </a:p>
          <a:p>
            <a:pPr marL="571500" indent="-571500">
              <a:lnSpc>
                <a:spcPct val="80000"/>
              </a:lnSpc>
              <a:spcBef>
                <a:spcPts val="5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Cooperative learning</a:t>
            </a:r>
          </a:p>
          <a:p>
            <a:pPr marL="571500" indent="-571500">
              <a:lnSpc>
                <a:spcPct val="80000"/>
              </a:lnSpc>
              <a:spcBef>
                <a:spcPts val="5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Peer tutors and buddies</a:t>
            </a:r>
          </a:p>
          <a:p>
            <a:pPr marL="571500" indent="-571500">
              <a:lnSpc>
                <a:spcPct val="80000"/>
              </a:lnSpc>
              <a:spcBef>
                <a:spcPts val="5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Circles of support</a:t>
            </a:r>
          </a:p>
          <a:p>
            <a:pPr marL="571500" indent="-571500">
              <a:lnSpc>
                <a:spcPct val="80000"/>
              </a:lnSpc>
              <a:spcBef>
                <a:spcPts val="5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Jobs in the classroom</a:t>
            </a:r>
          </a:p>
          <a:p>
            <a:pPr marL="571500" indent="-571500">
              <a:lnSpc>
                <a:spcPct val="80000"/>
              </a:lnSpc>
              <a:spcBef>
                <a:spcPts val="5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Problem-solving class meetings</a:t>
            </a:r>
          </a:p>
          <a:p>
            <a:pPr marL="571500" indent="-571500">
              <a:lnSpc>
                <a:spcPct val="80000"/>
              </a:lnSpc>
              <a:spcBef>
                <a:spcPts val="5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Peacemakers - </a:t>
            </a:r>
            <a:r>
              <a:rPr i="1" sz="1800"/>
              <a:t>conflict resolution</a:t>
            </a:r>
            <a:r>
              <a:rPr sz="1600"/>
              <a:t> </a:t>
            </a:r>
          </a:p>
          <a:p>
            <a:pPr marL="571500" indent="-571500">
              <a:lnSpc>
                <a:spcPct val="80000"/>
              </a:lnSpc>
              <a:spcBef>
                <a:spcPts val="5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Commitment to children via positive behavioral support</a:t>
            </a:r>
          </a:p>
        </p:txBody>
      </p:sp>
      <p:sp>
        <p:nvSpPr>
          <p:cNvPr id="214" name="Line"/>
          <p:cNvSpPr/>
          <p:nvPr/>
        </p:nvSpPr>
        <p:spPr>
          <a:xfrm>
            <a:off x="1219200" y="1905000"/>
            <a:ext cx="68580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2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0" dur="500"/>
                                        <p:tgtEl>
                                          <p:spTgt spid="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5" dur="500"/>
                                        <p:tgtEl>
                                          <p:spTgt spid="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0" dur="500"/>
                                        <p:tgtEl>
                                          <p:spTgt spid="2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5" dur="500"/>
                                        <p:tgtEl>
                                          <p:spTgt spid="2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0" dur="500"/>
                                        <p:tgtEl>
                                          <p:spTgt spid="2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5" dur="500"/>
                                        <p:tgtEl>
                                          <p:spTgt spid="2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0" dur="500"/>
                                        <p:tgtEl>
                                          <p:spTgt spid="2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2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5" dur="500"/>
                                        <p:tgtEl>
                                          <p:spTgt spid="2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9" fill="hold"/>
                                        <p:tgtEl>
                                          <p:spTgt spid="2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0" dur="500"/>
                                        <p:tgtEl>
                                          <p:spTgt spid="2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2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5" dur="500"/>
                                        <p:tgtEl>
                                          <p:spTgt spid="2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9" fill="hold"/>
                                        <p:tgtEl>
                                          <p:spTgt spid="2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60" dur="500"/>
                                        <p:tgtEl>
                                          <p:spTgt spid="2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13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17" name="Include All in Learning Together"/>
          <p:cNvSpPr txBox="1"/>
          <p:nvPr/>
        </p:nvSpPr>
        <p:spPr>
          <a:xfrm>
            <a:off x="1950720" y="381000"/>
            <a:ext cx="5852160" cy="11733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120000"/>
              </a:lnSpc>
              <a:spcBef>
                <a:spcPts val="9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</a:p>
          <a:p>
            <a:pPr algn="ctr">
              <a:defRPr b="1" i="1">
                <a:solidFill>
                  <a:srgbClr val="444DC0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t>Include All in Learning Together</a:t>
            </a:r>
            <a:r>
              <a:rPr i="0">
                <a:solidFill>
                  <a:srgbClr val="000000"/>
                </a:solidFill>
                <a:latin typeface="Palatino"/>
                <a:ea typeface="Palatino"/>
                <a:cs typeface="Palatino"/>
                <a:sym typeface="Palatino"/>
              </a:rPr>
              <a:t> </a:t>
            </a:r>
          </a:p>
        </p:txBody>
      </p:sp>
      <p:grpSp>
        <p:nvGrpSpPr>
          <p:cNvPr id="220" name="Group"/>
          <p:cNvGrpSpPr/>
          <p:nvPr/>
        </p:nvGrpSpPr>
        <p:grpSpPr>
          <a:xfrm>
            <a:off x="2590800" y="1904999"/>
            <a:ext cx="4648200" cy="3886201"/>
            <a:chOff x="0" y="0"/>
            <a:chExt cx="4648200" cy="3886200"/>
          </a:xfrm>
        </p:grpSpPr>
        <p:sp>
          <p:nvSpPr>
            <p:cNvPr id="218" name="Rectangle"/>
            <p:cNvSpPr/>
            <p:nvPr/>
          </p:nvSpPr>
          <p:spPr>
            <a:xfrm>
              <a:off x="0" y="0"/>
              <a:ext cx="4648200" cy="3886200"/>
            </a:xfrm>
            <a:prstGeom prst="rect">
              <a:avLst/>
            </a:prstGeom>
            <a:solidFill>
              <a:srgbClr val="B4C5E8">
                <a:alpha val="47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600"/>
                </a:spcBef>
              </a:pPr>
            </a:p>
          </p:txBody>
        </p:sp>
        <p:sp>
          <p:nvSpPr>
            <p:cNvPr id="219" name="Children with vastly different academic, social-emotional, and sensory-physical abilities learn well together…"/>
            <p:cNvSpPr txBox="1"/>
            <p:nvPr/>
          </p:nvSpPr>
          <p:spPr>
            <a:xfrm>
              <a:off x="45719" y="0"/>
              <a:ext cx="4556761" cy="362559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342900" indent="-342900">
                <a:spcBef>
                  <a:spcPts val="500"/>
                </a:spcBef>
                <a:buClr>
                  <a:srgbClr val="000000"/>
                </a:buClr>
                <a:buSzPct val="60000"/>
                <a:buChar char="❑"/>
              </a:pPr>
              <a:r>
                <a:t>Children with vastly different academic, social-emotional, and sensory-physical abilities learn well together</a:t>
              </a:r>
            </a:p>
            <a:p>
              <a:pPr marL="342900" indent="-342900">
                <a:spcBef>
                  <a:spcPts val="500"/>
                </a:spcBef>
                <a:buClr>
                  <a:srgbClr val="000000"/>
                </a:buClr>
                <a:buSzPct val="60000"/>
                <a:buChar char="❑"/>
              </a:pPr>
              <a:r>
                <a:t>Ethnic, racial, cultural, socio-economic diversity </a:t>
              </a:r>
            </a:p>
            <a:p>
              <a:pPr marL="342900" indent="-342900">
                <a:spcBef>
                  <a:spcPts val="500"/>
                </a:spcBef>
                <a:buClr>
                  <a:srgbClr val="000000"/>
                </a:buClr>
                <a:buSzPct val="60000"/>
                <a:buChar char="❑"/>
              </a:pPr>
              <a:r>
                <a:t>Neighborhood school</a:t>
              </a:r>
            </a:p>
            <a:p>
              <a:pPr marL="342900" indent="-342900">
                <a:spcBef>
                  <a:spcPts val="500"/>
                </a:spcBef>
                <a:buClr>
                  <a:srgbClr val="000000"/>
                </a:buClr>
                <a:buSzPct val="60000"/>
                <a:buChar char="❑"/>
              </a:pPr>
              <a:r>
                <a:t>Systematic heterogeneous grouping</a:t>
              </a:r>
            </a:p>
          </p:txBody>
        </p:sp>
      </p:grpSp>
      <p:sp>
        <p:nvSpPr>
          <p:cNvPr id="221" name="Keys to Effective Inclusive Teaching"/>
          <p:cNvSpPr txBox="1"/>
          <p:nvPr/>
        </p:nvSpPr>
        <p:spPr>
          <a:xfrm>
            <a:off x="579119" y="304800"/>
            <a:ext cx="8138161" cy="1223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120000"/>
              </a:lnSpc>
              <a:spcBef>
                <a:spcPts val="9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/>
            <a:r>
              <a:t>Keys to Effective Inclusive Teaching</a:t>
            </a:r>
          </a:p>
        </p:txBody>
      </p:sp>
      <p:sp>
        <p:nvSpPr>
          <p:cNvPr id="222" name="Line"/>
          <p:cNvSpPr/>
          <p:nvPr/>
        </p:nvSpPr>
        <p:spPr>
          <a:xfrm>
            <a:off x="1219200" y="1600200"/>
            <a:ext cx="69342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20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25" name="Partner with Parents and the Local Community"/>
          <p:cNvSpPr txBox="1"/>
          <p:nvPr/>
        </p:nvSpPr>
        <p:spPr>
          <a:xfrm>
            <a:off x="1036319" y="228600"/>
            <a:ext cx="7071361" cy="1112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120000"/>
              </a:lnSpc>
              <a:spcBef>
                <a:spcPts val="9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</a:p>
          <a:p>
            <a:pPr algn="ctr">
              <a:defRPr b="1" i="1">
                <a:solidFill>
                  <a:srgbClr val="444DC0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t>Partner with Parents and the Local Community </a:t>
            </a:r>
          </a:p>
        </p:txBody>
      </p:sp>
      <p:sp>
        <p:nvSpPr>
          <p:cNvPr id="226" name="Keys to Effective Inclusive Teaching"/>
          <p:cNvSpPr txBox="1"/>
          <p:nvPr/>
        </p:nvSpPr>
        <p:spPr>
          <a:xfrm>
            <a:off x="579119" y="304800"/>
            <a:ext cx="8138161" cy="1223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120000"/>
              </a:lnSpc>
              <a:spcBef>
                <a:spcPts val="9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/>
            <a:r>
              <a:t>Keys to Effective Inclusive Teaching</a:t>
            </a:r>
          </a:p>
        </p:txBody>
      </p:sp>
      <p:grpSp>
        <p:nvGrpSpPr>
          <p:cNvPr id="229" name="Group"/>
          <p:cNvGrpSpPr/>
          <p:nvPr/>
        </p:nvGrpSpPr>
        <p:grpSpPr>
          <a:xfrm>
            <a:off x="1524000" y="1828799"/>
            <a:ext cx="5867400" cy="4267201"/>
            <a:chOff x="0" y="0"/>
            <a:chExt cx="5867400" cy="4267200"/>
          </a:xfrm>
        </p:grpSpPr>
        <p:sp>
          <p:nvSpPr>
            <p:cNvPr id="227" name="Rectangle"/>
            <p:cNvSpPr/>
            <p:nvPr/>
          </p:nvSpPr>
          <p:spPr>
            <a:xfrm>
              <a:off x="0" y="0"/>
              <a:ext cx="5867400" cy="4267200"/>
            </a:xfrm>
            <a:prstGeom prst="rect">
              <a:avLst/>
            </a:prstGeom>
            <a:solidFill>
              <a:srgbClr val="B4C5E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500"/>
                </a:spcBef>
                <a:defRPr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228" name="Parents feel welcome…"/>
            <p:cNvSpPr txBox="1"/>
            <p:nvPr/>
          </p:nvSpPr>
          <p:spPr>
            <a:xfrm>
              <a:off x="46036" y="0"/>
              <a:ext cx="5775328" cy="37913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4450" tIns="44450" rIns="44450" bIns="44450" numCol="1" anchor="t">
              <a:spAutoFit/>
            </a:bodyPr>
            <a:lstStyle/>
            <a:p>
              <a:pPr marL="457200" indent="-457200">
                <a:spcBef>
                  <a:spcPts val="500"/>
                </a:spcBef>
                <a:buClr>
                  <a:srgbClr val="000000"/>
                </a:buClr>
                <a:buSzPct val="100000"/>
                <a:buChar char="❑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Parents feel welcome</a:t>
              </a:r>
            </a:p>
            <a:p>
              <a:pPr marL="457200" indent="-457200">
                <a:spcBef>
                  <a:spcPts val="500"/>
                </a:spcBef>
                <a:buClr>
                  <a:srgbClr val="000000"/>
                </a:buClr>
                <a:buSzPct val="100000"/>
                <a:buChar char="❑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Schools welcome all children </a:t>
              </a:r>
              <a:r>
                <a:rPr i="1"/>
                <a:t>- no fighting for inclusion! </a:t>
              </a:r>
              <a:endParaRPr i="1"/>
            </a:p>
            <a:p>
              <a:pPr marL="457200" indent="-457200">
                <a:spcBef>
                  <a:spcPts val="500"/>
                </a:spcBef>
                <a:buClr>
                  <a:srgbClr val="000000"/>
                </a:buClr>
                <a:buSzPct val="100000"/>
                <a:buChar char="❑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Collaborative decision-makers</a:t>
              </a:r>
            </a:p>
            <a:p>
              <a:pPr marL="457200" indent="-457200">
                <a:spcBef>
                  <a:spcPts val="500"/>
                </a:spcBef>
                <a:buClr>
                  <a:srgbClr val="000000"/>
                </a:buClr>
                <a:buSzPct val="100000"/>
                <a:buChar char="❑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Space for parents in school</a:t>
              </a:r>
            </a:p>
            <a:p>
              <a:pPr marL="457200" indent="-457200">
                <a:spcBef>
                  <a:spcPts val="500"/>
                </a:spcBef>
                <a:buClr>
                  <a:srgbClr val="000000"/>
                </a:buClr>
                <a:buSzPct val="100000"/>
                <a:buChar char="❑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Invited to share and teach</a:t>
              </a:r>
            </a:p>
            <a:p>
              <a:pPr marL="457200" indent="-457200">
                <a:spcBef>
                  <a:spcPts val="500"/>
                </a:spcBef>
                <a:buClr>
                  <a:srgbClr val="000000"/>
                </a:buClr>
                <a:buSzPct val="100000"/>
                <a:buChar char="❑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Community as center of curriculum </a:t>
              </a:r>
            </a:p>
            <a:p>
              <a:pPr marL="457200" indent="-457200">
                <a:spcBef>
                  <a:spcPts val="500"/>
                </a:spcBef>
                <a:buClr>
                  <a:srgbClr val="000000"/>
                </a:buClr>
                <a:buSzPct val="100000"/>
                <a:buChar char="❑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Link school to community resources</a:t>
              </a:r>
            </a:p>
            <a:p>
              <a:pPr marL="457200" indent="-457200">
                <a:spcBef>
                  <a:spcPts val="500"/>
                </a:spcBef>
                <a:buClr>
                  <a:srgbClr val="000000"/>
                </a:buClr>
                <a:buSzPct val="100000"/>
                <a:buChar char="❑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School as community center</a:t>
              </a:r>
            </a:p>
          </p:txBody>
        </p:sp>
      </p:grpSp>
      <p:sp>
        <p:nvSpPr>
          <p:cNvPr id="230" name="Line"/>
          <p:cNvSpPr/>
          <p:nvPr/>
        </p:nvSpPr>
        <p:spPr>
          <a:xfrm>
            <a:off x="1143000" y="1524000"/>
            <a:ext cx="70104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29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33" name="Provide Support for Teachers, Students, and Parents"/>
          <p:cNvSpPr txBox="1"/>
          <p:nvPr/>
        </p:nvSpPr>
        <p:spPr>
          <a:xfrm>
            <a:off x="1722120" y="762000"/>
            <a:ext cx="5852160" cy="10590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120000"/>
              </a:lnSpc>
              <a:spcBef>
                <a:spcPts val="9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 </a:t>
            </a:r>
            <a:r>
              <a:rPr i="1" sz="2400">
                <a:solidFill>
                  <a:srgbClr val="444DC0"/>
                </a:solidFill>
              </a:rPr>
              <a:t>Provide Support for Teachers, Students, and Parents</a:t>
            </a:r>
            <a:r>
              <a:rPr sz="2400">
                <a:solidFill>
                  <a:srgbClr val="444DC0"/>
                </a:solidFill>
                <a:latin typeface="Palatino"/>
                <a:ea typeface="Palatino"/>
                <a:cs typeface="Palatino"/>
                <a:sym typeface="Palatino"/>
              </a:rPr>
              <a:t> </a:t>
            </a:r>
          </a:p>
        </p:txBody>
      </p:sp>
      <p:sp>
        <p:nvSpPr>
          <p:cNvPr id="234" name="Support team…"/>
          <p:cNvSpPr txBox="1"/>
          <p:nvPr/>
        </p:nvSpPr>
        <p:spPr>
          <a:xfrm>
            <a:off x="2438400" y="2057400"/>
            <a:ext cx="4495800" cy="3327734"/>
          </a:xfrm>
          <a:prstGeom prst="rect">
            <a:avLst/>
          </a:prstGeom>
          <a:solidFill>
            <a:srgbClr val="B4C5E8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lnSpc>
                <a:spcPct val="70000"/>
              </a:lnSpc>
              <a:spcBef>
                <a:spcPts val="1400"/>
              </a:spcBef>
              <a:buSzPct val="100000"/>
              <a:buChar char="•"/>
              <a:defRPr sz="1000">
                <a:latin typeface="+mj-lt"/>
                <a:ea typeface="+mj-ea"/>
                <a:cs typeface="+mj-cs"/>
                <a:sym typeface="Arial"/>
              </a:defRPr>
            </a:pPr>
          </a:p>
          <a:p>
            <a:pPr marL="457200" indent="-457200">
              <a:lnSpc>
                <a:spcPct val="70000"/>
              </a:lnSpc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Support team</a:t>
            </a:r>
          </a:p>
          <a:p>
            <a:pPr marL="457200" indent="-457200">
              <a:lnSpc>
                <a:spcPct val="70000"/>
              </a:lnSpc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Collaborative Consultation</a:t>
            </a:r>
          </a:p>
          <a:p>
            <a:pPr marL="457200" indent="-457200">
              <a:lnSpc>
                <a:spcPct val="70000"/>
              </a:lnSpc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Co-teaching</a:t>
            </a:r>
          </a:p>
          <a:p>
            <a:pPr marL="457200" indent="-457200">
              <a:lnSpc>
                <a:spcPct val="70000"/>
              </a:lnSpc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Paraprofessionals</a:t>
            </a:r>
          </a:p>
          <a:p>
            <a:pPr marL="457200" indent="-457200">
              <a:lnSpc>
                <a:spcPct val="70000"/>
              </a:lnSpc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Community resources</a:t>
            </a:r>
          </a:p>
          <a:p>
            <a:pPr marL="457200" indent="-457200">
              <a:lnSpc>
                <a:spcPct val="70000"/>
              </a:lnSpc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Interagency support</a:t>
            </a:r>
          </a:p>
          <a:p>
            <a:pPr marL="457200" indent="-457200">
              <a:lnSpc>
                <a:spcPct val="70000"/>
              </a:lnSpc>
              <a:spcBef>
                <a:spcPts val="1400"/>
              </a:spcBef>
              <a:buSzPct val="100000"/>
              <a:buChar char="❑"/>
              <a:defRPr>
                <a:latin typeface="+mj-lt"/>
                <a:ea typeface="+mj-ea"/>
                <a:cs typeface="+mj-cs"/>
                <a:sym typeface="Arial"/>
              </a:defRPr>
            </a:pPr>
            <a:r>
              <a:t>Wrap-around services</a:t>
            </a:r>
          </a:p>
        </p:txBody>
      </p:sp>
      <p:sp>
        <p:nvSpPr>
          <p:cNvPr id="235" name="Keys to Effective Inclusive Teaching"/>
          <p:cNvSpPr txBox="1"/>
          <p:nvPr/>
        </p:nvSpPr>
        <p:spPr>
          <a:xfrm>
            <a:off x="579119" y="304800"/>
            <a:ext cx="8138161" cy="1223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120000"/>
              </a:lnSpc>
              <a:spcBef>
                <a:spcPts val="9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/>
            <a:r>
              <a:t>Keys to Effective Inclusive Teaching</a:t>
            </a:r>
          </a:p>
        </p:txBody>
      </p:sp>
      <p:sp>
        <p:nvSpPr>
          <p:cNvPr id="236" name="Line"/>
          <p:cNvSpPr/>
          <p:nvPr/>
        </p:nvSpPr>
        <p:spPr>
          <a:xfrm>
            <a:off x="1143000" y="1905000"/>
            <a:ext cx="70104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23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0" dur="500"/>
                                        <p:tgtEl>
                                          <p:spTgt spid="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5" dur="500"/>
                                        <p:tgtEl>
                                          <p:spTgt spid="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0" dur="500"/>
                                        <p:tgtEl>
                                          <p:spTgt spid="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5" dur="500"/>
                                        <p:tgtEl>
                                          <p:spTgt spid="2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0" dur="500"/>
                                        <p:tgtEl>
                                          <p:spTgt spid="2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5" dur="500"/>
                                        <p:tgtEl>
                                          <p:spTgt spid="2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0" dur="500"/>
                                        <p:tgtEl>
                                          <p:spTgt spid="2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2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5" dur="500"/>
                                        <p:tgtEl>
                                          <p:spTgt spid="2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34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39" name="SUPPORT STAFF TEAM"/>
          <p:cNvSpPr txBox="1"/>
          <p:nvPr/>
        </p:nvSpPr>
        <p:spPr>
          <a:xfrm>
            <a:off x="883919" y="1028558"/>
            <a:ext cx="7426961" cy="6098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3600">
                <a:solidFill>
                  <a:srgbClr val="515F7B"/>
                </a:solidFill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/>
            <a:r>
              <a:t>SUPPORT STAFF TEAM</a:t>
            </a:r>
          </a:p>
        </p:txBody>
      </p:sp>
      <p:grpSp>
        <p:nvGrpSpPr>
          <p:cNvPr id="242" name="Group"/>
          <p:cNvGrpSpPr/>
          <p:nvPr/>
        </p:nvGrpSpPr>
        <p:grpSpPr>
          <a:xfrm>
            <a:off x="2874017" y="2171558"/>
            <a:ext cx="3004110" cy="3693804"/>
            <a:chOff x="0" y="0"/>
            <a:chExt cx="3004109" cy="3693802"/>
          </a:xfrm>
        </p:grpSpPr>
        <p:sp>
          <p:nvSpPr>
            <p:cNvPr id="240" name="Rectangle"/>
            <p:cNvSpPr/>
            <p:nvPr/>
          </p:nvSpPr>
          <p:spPr>
            <a:xfrm>
              <a:off x="0" y="0"/>
              <a:ext cx="3004110" cy="3379624"/>
            </a:xfrm>
            <a:prstGeom prst="rect">
              <a:avLst/>
            </a:prstGeom>
            <a:solidFill>
              <a:srgbClr val="B4C5E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lnSpc>
                  <a:spcPct val="90000"/>
                </a:lnSpc>
                <a:spcBef>
                  <a:spcPts val="600"/>
                </a:spcBef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41" name="Collaborative consultation…"/>
            <p:cNvSpPr txBox="1"/>
            <p:nvPr/>
          </p:nvSpPr>
          <p:spPr>
            <a:xfrm>
              <a:off x="45061" y="0"/>
              <a:ext cx="2913987" cy="369380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/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000000"/>
                </a:buClr>
                <a:buSzPct val="60000"/>
                <a:buChar char="❑"/>
              </a:pPr>
              <a:r>
                <a:t>Collaborative consultation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000000"/>
                </a:buClr>
                <a:buSzPct val="60000"/>
                <a:buChar char="❑"/>
              </a:pPr>
              <a:r>
                <a:t>Routine meetings for planning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000000"/>
                </a:buClr>
                <a:buSzPct val="60000"/>
                <a:buChar char="❑"/>
              </a:pPr>
              <a:r>
                <a:t>Coordinating support staff among teachers</a:t>
              </a:r>
            </a:p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buClr>
                  <a:srgbClr val="000000"/>
                </a:buClr>
                <a:buSzPct val="60000"/>
                <a:buChar char="❑"/>
              </a:pPr>
              <a:r>
                <a:t>Crisis team support</a:t>
              </a:r>
            </a:p>
          </p:txBody>
        </p:sp>
      </p:grpSp>
      <p:sp>
        <p:nvSpPr>
          <p:cNvPr id="243" name="Line"/>
          <p:cNvSpPr/>
          <p:nvPr/>
        </p:nvSpPr>
        <p:spPr>
          <a:xfrm>
            <a:off x="990600" y="1905000"/>
            <a:ext cx="74676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46" name="Utilize Authentic, Multilevel Instruction"/>
          <p:cNvSpPr txBox="1"/>
          <p:nvPr/>
        </p:nvSpPr>
        <p:spPr>
          <a:xfrm>
            <a:off x="1950720" y="609600"/>
            <a:ext cx="5852160" cy="497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120000"/>
              </a:lnSpc>
              <a:spcBef>
                <a:spcPts val="900"/>
              </a:spcBef>
              <a:defRPr b="1" i="1">
                <a:solidFill>
                  <a:srgbClr val="444DC0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t>Utilize Authentic, Multilevel Instruction</a:t>
            </a:r>
            <a:r>
              <a:rPr i="0">
                <a:solidFill>
                  <a:srgbClr val="000000"/>
                </a:solidFill>
                <a:latin typeface="Palatino"/>
                <a:ea typeface="Palatino"/>
                <a:cs typeface="Palatino"/>
                <a:sym typeface="Palatino"/>
              </a:rPr>
              <a:t> </a:t>
            </a:r>
          </a:p>
        </p:txBody>
      </p:sp>
      <p:grpSp>
        <p:nvGrpSpPr>
          <p:cNvPr id="249" name="Group"/>
          <p:cNvGrpSpPr/>
          <p:nvPr/>
        </p:nvGrpSpPr>
        <p:grpSpPr>
          <a:xfrm>
            <a:off x="990600" y="1219200"/>
            <a:ext cx="7162800" cy="5029200"/>
            <a:chOff x="0" y="0"/>
            <a:chExt cx="7162800" cy="5029199"/>
          </a:xfrm>
        </p:grpSpPr>
        <p:sp>
          <p:nvSpPr>
            <p:cNvPr id="247" name="Rectangle"/>
            <p:cNvSpPr/>
            <p:nvPr/>
          </p:nvSpPr>
          <p:spPr>
            <a:xfrm>
              <a:off x="0" y="0"/>
              <a:ext cx="7162800" cy="5029200"/>
            </a:xfrm>
            <a:prstGeom prst="rect">
              <a:avLst/>
            </a:prstGeom>
            <a:solidFill>
              <a:srgbClr val="B4C5E8">
                <a:alpha val="64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1600"/>
                </a:spcBef>
              </a:pPr>
            </a:p>
          </p:txBody>
        </p:sp>
        <p:sp>
          <p:nvSpPr>
            <p:cNvPr id="248" name="Open-ended, authentic learning projects - engaging and real world…"/>
            <p:cNvSpPr txBox="1"/>
            <p:nvPr/>
          </p:nvSpPr>
          <p:spPr>
            <a:xfrm>
              <a:off x="45719" y="0"/>
              <a:ext cx="7071361" cy="49657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533400" indent="-533400">
                <a:spcBef>
                  <a:spcPts val="1400"/>
                </a:spcBef>
                <a:buClr>
                  <a:srgbClr val="000000"/>
                </a:buClr>
                <a:buSzPct val="100000"/>
                <a:buChar char="❑"/>
              </a:pPr>
              <a:r>
                <a:t>Open-ended, authentic learning projects - </a:t>
              </a:r>
              <a:r>
                <a:rPr sz="1800"/>
                <a:t>engaging and real world</a:t>
              </a:r>
              <a:endParaRPr sz="1800"/>
            </a:p>
            <a:p>
              <a:pPr marL="533400" indent="-533400">
                <a:spcBef>
                  <a:spcPts val="1400"/>
                </a:spcBef>
                <a:buClr>
                  <a:srgbClr val="000000"/>
                </a:buClr>
                <a:buSzPct val="100000"/>
                <a:buChar char="❑"/>
              </a:pPr>
              <a:r>
                <a:t>Higher order learning goals</a:t>
              </a:r>
            </a:p>
            <a:p>
              <a:pPr marL="533400" indent="-533400">
                <a:spcBef>
                  <a:spcPts val="1400"/>
                </a:spcBef>
                <a:buClr>
                  <a:srgbClr val="000000"/>
                </a:buClr>
                <a:buSzPct val="100000"/>
                <a:buChar char="❑"/>
              </a:pPr>
              <a:r>
                <a:t>Students of different abilities learn together in heterogeneous groups</a:t>
              </a:r>
            </a:p>
            <a:p>
              <a:pPr marL="533400" indent="-533400">
                <a:spcBef>
                  <a:spcPts val="1400"/>
                </a:spcBef>
                <a:buClr>
                  <a:srgbClr val="000000"/>
                </a:buClr>
                <a:buSzPct val="100000"/>
                <a:buChar char="❑"/>
              </a:pPr>
              <a:r>
                <a:t>Just right work</a:t>
              </a:r>
            </a:p>
            <a:p>
              <a:pPr marL="533400" indent="-533400">
                <a:spcBef>
                  <a:spcPts val="1400"/>
                </a:spcBef>
                <a:buClr>
                  <a:srgbClr val="000000"/>
                </a:buClr>
                <a:buSzPct val="100000"/>
                <a:buChar char="❑"/>
              </a:pPr>
              <a:r>
                <a:t>Learning materials at different ability levels</a:t>
              </a:r>
            </a:p>
            <a:p>
              <a:pPr marL="533400" indent="-533400">
                <a:spcBef>
                  <a:spcPts val="1400"/>
                </a:spcBef>
                <a:buClr>
                  <a:srgbClr val="000000"/>
                </a:buClr>
                <a:buSzPct val="100000"/>
                <a:buChar char="❑"/>
              </a:pPr>
              <a:r>
                <a:t>No stable ability grouping</a:t>
              </a:r>
            </a:p>
            <a:p>
              <a:pPr marL="533400" indent="-533400">
                <a:spcBef>
                  <a:spcPts val="1400"/>
                </a:spcBef>
                <a:buClr>
                  <a:srgbClr val="000000"/>
                </a:buClr>
                <a:buSzPct val="100000"/>
                <a:buChar char="❑"/>
              </a:pPr>
              <a:r>
                <a:t>Grade based on effort &amp; meeting learning goals</a:t>
              </a:r>
            </a:p>
            <a:p>
              <a:pPr marL="533400" indent="-533400">
                <a:spcBef>
                  <a:spcPts val="1400"/>
                </a:spcBef>
                <a:buClr>
                  <a:srgbClr val="000000"/>
                </a:buClr>
                <a:buSzPct val="100000"/>
                <a:buChar char="❑"/>
              </a:pPr>
              <a:r>
                <a:t>Portfolios and rubrics</a:t>
              </a:r>
            </a:p>
          </p:txBody>
        </p:sp>
      </p:grpSp>
      <p:sp>
        <p:nvSpPr>
          <p:cNvPr id="250" name="Keys to Effective Whole Schooling"/>
          <p:cNvSpPr txBox="1"/>
          <p:nvPr/>
        </p:nvSpPr>
        <p:spPr>
          <a:xfrm>
            <a:off x="502919" y="152400"/>
            <a:ext cx="8138161" cy="1223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120000"/>
              </a:lnSpc>
              <a:spcBef>
                <a:spcPts val="9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/>
            <a:r>
              <a:t>Keys to Effective Whole Schooling</a:t>
            </a:r>
          </a:p>
        </p:txBody>
      </p:sp>
      <p:sp>
        <p:nvSpPr>
          <p:cNvPr id="251" name="Line"/>
          <p:cNvSpPr/>
          <p:nvPr/>
        </p:nvSpPr>
        <p:spPr>
          <a:xfrm>
            <a:off x="990600" y="1143000"/>
            <a:ext cx="70866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1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4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4" name="Sights to See…"/>
          <p:cNvSpPr txBox="1"/>
          <p:nvPr/>
        </p:nvSpPr>
        <p:spPr>
          <a:xfrm>
            <a:off x="1335417" y="457200"/>
            <a:ext cx="5973104" cy="1299007"/>
          </a:xfrm>
          <a:prstGeom prst="rect">
            <a:avLst/>
          </a:prstGeom>
          <a:solidFill>
            <a:srgbClr val="BCD3B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b="1" sz="2800">
                <a:latin typeface="+mj-lt"/>
                <a:ea typeface="+mj-ea"/>
                <a:cs typeface="+mj-cs"/>
                <a:sym typeface="Arial"/>
              </a:defRPr>
            </a:pPr>
            <a:r>
              <a:t>Sights to See</a:t>
            </a:r>
          </a:p>
          <a:p>
            <a:pPr algn="ctr">
              <a:defRPr b="1" i="1" sz="2800">
                <a:latin typeface="+mj-lt"/>
                <a:ea typeface="+mj-ea"/>
                <a:cs typeface="+mj-cs"/>
                <a:sym typeface="Arial"/>
              </a:defRPr>
            </a:pPr>
            <a:r>
              <a:t>The Schools Our Children Deserve</a:t>
            </a:r>
          </a:p>
        </p:txBody>
      </p:sp>
      <p:sp>
        <p:nvSpPr>
          <p:cNvPr id="55" name="The Schools Children Deserve…"/>
          <p:cNvSpPr txBox="1"/>
          <p:nvPr/>
        </p:nvSpPr>
        <p:spPr>
          <a:xfrm>
            <a:off x="1493519" y="1981200"/>
            <a:ext cx="5855455" cy="31294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spcBef>
                <a:spcPts val="1400"/>
              </a:spcBef>
              <a:defRPr b="1">
                <a:latin typeface="+mj-lt"/>
                <a:ea typeface="+mj-ea"/>
                <a:cs typeface="+mj-cs"/>
                <a:sym typeface="Arial"/>
              </a:defRPr>
            </a:pPr>
            <a:r>
              <a:t>The Schools Children Deserve </a:t>
            </a:r>
          </a:p>
          <a:p>
            <a:pPr>
              <a:spcBef>
                <a:spcPts val="1400"/>
              </a:spcBef>
              <a:defRPr u="sng">
                <a:solidFill>
                  <a:srgbClr val="0000FF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rPr>
                <a:solidFill>
                  <a:srgbClr val="91AFBF"/>
                </a:solidFill>
                <a:uFill>
                  <a:solidFill>
                    <a:srgbClr val="91AFBF"/>
                  </a:solidFill>
                </a:uFill>
                <a:hlinkClick r:id="rId2" invalidUrl="" action="" tgtFrame="" tooltip="" history="1" highlightClick="0" endSnd="0"/>
              </a:rPr>
              <a:t>www.</a:t>
            </a:r>
            <a:r>
              <a:rPr>
                <a:solidFill>
                  <a:srgbClr val="91AFBF"/>
                </a:solidFill>
                <a:uFill>
                  <a:solidFill>
                    <a:srgbClr val="91AFBF"/>
                  </a:solidFill>
                </a:uFill>
                <a:hlinkClick r:id="rId2" invalidUrl="" action="" tgtFrame="" tooltip="" history="1" highlightClick="0" endSnd="0"/>
              </a:rPr>
              <a:t>youtube</a:t>
            </a:r>
            <a:r>
              <a:rPr>
                <a:solidFill>
                  <a:srgbClr val="91AFBF"/>
                </a:solidFill>
                <a:uFill>
                  <a:solidFill>
                    <a:srgbClr val="91AFBF"/>
                  </a:solidFill>
                </a:uFill>
                <a:hlinkClick r:id="rId2" invalidUrl="" action="" tgtFrame="" tooltip="" history="1" highlightClick="0" endSnd="0"/>
              </a:rPr>
              <a:t>.com/watch?</a:t>
            </a:r>
            <a:r>
              <a:rPr>
                <a:solidFill>
                  <a:srgbClr val="91AFBF"/>
                </a:solidFill>
                <a:uFill>
                  <a:solidFill>
                    <a:srgbClr val="91AFBF"/>
                  </a:solidFill>
                </a:uFill>
                <a:hlinkClick r:id="rId2" invalidUrl="" action="" tgtFrame="" tooltip="" history="1" highlightClick="0" endSnd="0"/>
              </a:rPr>
              <a:t>v=V1K_8jfXuTo</a:t>
            </a:r>
            <a:r>
              <a:rPr u="none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1400"/>
              </a:spcBef>
              <a:defRPr b="1">
                <a:latin typeface="+mj-lt"/>
                <a:ea typeface="+mj-ea"/>
                <a:cs typeface="+mj-cs"/>
                <a:sym typeface="Arial"/>
              </a:defRPr>
            </a:pPr>
          </a:p>
          <a:p>
            <a:pPr>
              <a:spcBef>
                <a:spcPts val="1400"/>
              </a:spcBef>
              <a:defRPr b="1">
                <a:latin typeface="+mj-lt"/>
                <a:ea typeface="+mj-ea"/>
                <a:cs typeface="+mj-cs"/>
                <a:sym typeface="Arial"/>
              </a:defRPr>
            </a:pPr>
            <a:r>
              <a:t>O’Hearn Elementary School</a:t>
            </a:r>
          </a:p>
          <a:p>
            <a:pPr>
              <a:spcBef>
                <a:spcPts val="1400"/>
              </a:spcBef>
              <a:defRPr u="sng">
                <a:solidFill>
                  <a:srgbClr val="0000FF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rPr>
                <a:solidFill>
                  <a:srgbClr val="91AFBF"/>
                </a:solidFill>
                <a:uFill>
                  <a:solidFill>
                    <a:srgbClr val="91AFBF"/>
                  </a:solidFill>
                </a:uFill>
                <a:hlinkClick r:id="rId3" invalidUrl="" action="" tgtFrame="" tooltip="" history="1" highlightClick="0" endSnd="0"/>
              </a:rPr>
              <a:t>www.</a:t>
            </a:r>
            <a:r>
              <a:rPr>
                <a:solidFill>
                  <a:srgbClr val="91AFBF"/>
                </a:solidFill>
                <a:uFill>
                  <a:solidFill>
                    <a:srgbClr val="91AFBF"/>
                  </a:solidFill>
                </a:uFill>
                <a:hlinkClick r:id="rId3" invalidUrl="" action="" tgtFrame="" tooltip="" history="1" highlightClick="0" endSnd="0"/>
              </a:rPr>
              <a:t>youtube</a:t>
            </a:r>
            <a:r>
              <a:rPr>
                <a:solidFill>
                  <a:srgbClr val="91AFBF"/>
                </a:solidFill>
                <a:uFill>
                  <a:solidFill>
                    <a:srgbClr val="91AFBF"/>
                  </a:solidFill>
                </a:uFill>
                <a:hlinkClick r:id="rId3" invalidUrl="" action="" tgtFrame="" tooltip="" history="1" highlightClick="0" endSnd="0"/>
              </a:rPr>
              <a:t>.com/watch?</a:t>
            </a:r>
            <a:r>
              <a:rPr>
                <a:solidFill>
                  <a:srgbClr val="91AFBF"/>
                </a:solidFill>
                <a:uFill>
                  <a:solidFill>
                    <a:srgbClr val="91AFBF"/>
                  </a:solidFill>
                </a:uFill>
                <a:hlinkClick r:id="rId3" invalidUrl="" action="" tgtFrame="" tooltip="" history="1" highlightClick="0" endSnd="0"/>
              </a:rPr>
              <a:t>v=Mnj7ZURXj20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54" name="Use Authentic Assessment To Promote Learning"/>
          <p:cNvSpPr txBox="1"/>
          <p:nvPr/>
        </p:nvSpPr>
        <p:spPr>
          <a:xfrm>
            <a:off x="731519" y="914400"/>
            <a:ext cx="7757161" cy="4370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120000"/>
              </a:lnSpc>
              <a:spcBef>
                <a:spcPts val="900"/>
              </a:spcBef>
              <a:defRPr b="1" i="1">
                <a:solidFill>
                  <a:srgbClr val="444DC0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t>Use Authentic Assessment To Promote Learning</a:t>
            </a:r>
            <a:r>
              <a:rPr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255" name="Keys to Effective Whole Schooling"/>
          <p:cNvSpPr txBox="1"/>
          <p:nvPr/>
        </p:nvSpPr>
        <p:spPr>
          <a:xfrm>
            <a:off x="731519" y="381000"/>
            <a:ext cx="8138161" cy="18990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120000"/>
              </a:lnSpc>
              <a:spcBef>
                <a:spcPts val="9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Keys to Effective Whole Schooling</a:t>
            </a:r>
          </a:p>
          <a:p>
            <a:pPr algn="ctr">
              <a:lnSpc>
                <a:spcPct val="120000"/>
              </a:lnSpc>
              <a:spcBef>
                <a:spcPts val="9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</a:p>
        </p:txBody>
      </p:sp>
      <p:grpSp>
        <p:nvGrpSpPr>
          <p:cNvPr id="258" name="Group"/>
          <p:cNvGrpSpPr/>
          <p:nvPr/>
        </p:nvGrpSpPr>
        <p:grpSpPr>
          <a:xfrm>
            <a:off x="1752599" y="1752599"/>
            <a:ext cx="6172202" cy="3929570"/>
            <a:chOff x="0" y="0"/>
            <a:chExt cx="6172200" cy="3929568"/>
          </a:xfrm>
        </p:grpSpPr>
        <p:sp>
          <p:nvSpPr>
            <p:cNvPr id="256" name="Rectangle"/>
            <p:cNvSpPr/>
            <p:nvPr/>
          </p:nvSpPr>
          <p:spPr>
            <a:xfrm>
              <a:off x="0" y="0"/>
              <a:ext cx="6172201" cy="3733800"/>
            </a:xfrm>
            <a:prstGeom prst="rect">
              <a:avLst/>
            </a:prstGeom>
            <a:solidFill>
              <a:srgbClr val="B4C5E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marL="228600" indent="-228600">
                <a:lnSpc>
                  <a:spcPct val="90000"/>
                </a:lnSpc>
                <a:defRPr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257" name="Competency assessments observations, performance and work sample assessments using rubrics…"/>
            <p:cNvSpPr txBox="1"/>
            <p:nvPr/>
          </p:nvSpPr>
          <p:spPr>
            <a:xfrm>
              <a:off x="45719" y="0"/>
              <a:ext cx="6080762" cy="39295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228600" indent="-228600">
                <a:buSzPct val="100000"/>
                <a:buChar char="•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Competency assessments </a:t>
              </a:r>
              <a:r>
                <a:rPr sz="1800"/>
                <a:t>observations, performance and work sample assessments using rubrics</a:t>
              </a:r>
              <a:endParaRPr sz="1800"/>
            </a:p>
            <a:p>
              <a:pPr marL="228600" indent="-228600">
                <a:buSzPct val="100000"/>
                <a:buChar char="•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Portfolios</a:t>
              </a:r>
            </a:p>
            <a:p>
              <a:pPr marL="228600" indent="-228600">
                <a:buSzPct val="100000"/>
                <a:buChar char="•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Self-assessment</a:t>
              </a:r>
            </a:p>
            <a:p>
              <a:pPr marL="228600" indent="-228600">
                <a:buSzPct val="100000"/>
                <a:buChar char="•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Publishing student work</a:t>
              </a:r>
            </a:p>
            <a:p>
              <a:pPr marL="228600" indent="-228600">
                <a:buSzPct val="100000"/>
                <a:buChar char="•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Student-led conferences</a:t>
              </a:r>
            </a:p>
            <a:p>
              <a:pPr marL="228600" indent="-228600">
                <a:buSzPct val="100000"/>
                <a:buChar char="•"/>
                <a:defRPr>
                  <a:latin typeface="+mj-lt"/>
                  <a:ea typeface="+mj-ea"/>
                  <a:cs typeface="+mj-cs"/>
                  <a:sym typeface="Arial"/>
                </a:defRPr>
              </a:pPr>
              <a:r>
                <a:t>Multi-modal demonstrations of learning – </a:t>
              </a:r>
              <a:r>
                <a:rPr sz="1800"/>
                <a:t>story, illustration, skit, song, poem, etc. </a:t>
              </a:r>
              <a:endParaRPr sz="1400"/>
            </a:p>
            <a:p>
              <a:pPr marL="228600" indent="-228600">
                <a:buSzPct val="100000"/>
                <a:buChar char="•"/>
                <a:defRPr sz="1400">
                  <a:latin typeface="+mj-lt"/>
                  <a:ea typeface="+mj-ea"/>
                  <a:cs typeface="+mj-cs"/>
                  <a:sym typeface="Arial"/>
                </a:defRPr>
              </a:pPr>
            </a:p>
            <a:p>
              <a:pPr marL="228600" indent="-228600">
                <a:defRPr b="1" u="sng">
                  <a:latin typeface="+mj-lt"/>
                  <a:ea typeface="+mj-ea"/>
                  <a:cs typeface="+mj-cs"/>
                  <a:sym typeface="Arial"/>
                </a:defRPr>
              </a:pPr>
              <a:r>
                <a:t>Focus on effort, goals, growth</a:t>
              </a:r>
            </a:p>
          </p:txBody>
        </p:sp>
      </p:grpSp>
      <p:sp>
        <p:nvSpPr>
          <p:cNvPr id="259" name="Line"/>
          <p:cNvSpPr/>
          <p:nvPr/>
        </p:nvSpPr>
        <p:spPr>
          <a:xfrm>
            <a:off x="1143000" y="1524000"/>
            <a:ext cx="72390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58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62" name="Bumps in the Road…"/>
          <p:cNvSpPr txBox="1"/>
          <p:nvPr/>
        </p:nvSpPr>
        <p:spPr>
          <a:xfrm>
            <a:off x="1489144" y="0"/>
            <a:ext cx="6468924" cy="15754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Bumps in the Road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  <a:defRPr b="1" i="1">
                <a:latin typeface="+mj-lt"/>
                <a:ea typeface="+mj-ea"/>
                <a:cs typeface="+mj-cs"/>
                <a:sym typeface="Arial"/>
              </a:defRPr>
            </a:pPr>
            <a:r>
              <a:t>Segregating Students Within the Classroom</a:t>
            </a:r>
          </a:p>
        </p:txBody>
      </p:sp>
      <p:grpSp>
        <p:nvGrpSpPr>
          <p:cNvPr id="265" name="Group"/>
          <p:cNvGrpSpPr/>
          <p:nvPr/>
        </p:nvGrpSpPr>
        <p:grpSpPr>
          <a:xfrm>
            <a:off x="838200" y="1219200"/>
            <a:ext cx="7620000" cy="5029200"/>
            <a:chOff x="0" y="0"/>
            <a:chExt cx="7620000" cy="5029199"/>
          </a:xfrm>
        </p:grpSpPr>
        <p:sp>
          <p:nvSpPr>
            <p:cNvPr id="263" name="Rectangle"/>
            <p:cNvSpPr/>
            <p:nvPr/>
          </p:nvSpPr>
          <p:spPr>
            <a:xfrm>
              <a:off x="0" y="0"/>
              <a:ext cx="7620000" cy="5029200"/>
            </a:xfrm>
            <a:prstGeom prst="rect">
              <a:avLst/>
            </a:prstGeom>
            <a:solidFill>
              <a:srgbClr val="B4C5E8">
                <a:alpha val="64999"/>
              </a:srgb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1400"/>
                </a:spcBef>
                <a:defRPr sz="2000"/>
              </a:pPr>
            </a:p>
          </p:txBody>
        </p:sp>
        <p:sp>
          <p:nvSpPr>
            <p:cNvPr id="264" name="Specialists may pull students out of the classroom or off to the side essentially segregating students in the classroom…"/>
            <p:cNvSpPr txBox="1"/>
            <p:nvPr/>
          </p:nvSpPr>
          <p:spPr>
            <a:xfrm>
              <a:off x="50482" y="4762"/>
              <a:ext cx="7519036" cy="5016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533400" indent="-533400">
                <a:spcBef>
                  <a:spcPts val="1400"/>
                </a:spcBef>
                <a:buClr>
                  <a:srgbClr val="000000"/>
                </a:buClr>
                <a:buSzPct val="100000"/>
                <a:buChar char="❑"/>
              </a:pPr>
              <a:r>
                <a:t>Specialists may pull students out of the classroom or off to the side essentially segregating students in the classroom</a:t>
              </a:r>
            </a:p>
            <a:p>
              <a:pPr marL="533400" indent="-533400">
                <a:spcBef>
                  <a:spcPts val="1400"/>
                </a:spcBef>
                <a:buClr>
                  <a:srgbClr val="000000"/>
                </a:buClr>
                <a:buSzPct val="100000"/>
                <a:buChar char="❑"/>
              </a:pPr>
              <a:r>
                <a:t>Specialists may not understand the curriculum and how to co-teach with the general education teacher</a:t>
              </a:r>
            </a:p>
            <a:p>
              <a:pPr marL="533400" indent="-533400">
                <a:spcBef>
                  <a:spcPts val="1400"/>
                </a:spcBef>
                <a:buClr>
                  <a:srgbClr val="000000"/>
                </a:buClr>
                <a:buSzPct val="100000"/>
                <a:buChar char="❑"/>
              </a:pPr>
              <a:r>
                <a:t>What to do? </a:t>
              </a:r>
            </a:p>
            <a:p>
              <a:pPr lvl="1" marL="914400" indent="-457200">
                <a:spcBef>
                  <a:spcPts val="1200"/>
                </a:spcBef>
                <a:buClr>
                  <a:srgbClr val="000000"/>
                </a:buClr>
                <a:buSzPct val="100000"/>
                <a:buChar char="✓"/>
                <a:defRPr sz="2000"/>
              </a:pPr>
              <a:r>
                <a:t>Be clear about expectations of specialists that they work with you in developing multilevel, inclusive lessons</a:t>
              </a:r>
            </a:p>
            <a:p>
              <a:pPr lvl="1" marL="914400" indent="-457200">
                <a:spcBef>
                  <a:spcPts val="1200"/>
                </a:spcBef>
                <a:buClr>
                  <a:srgbClr val="000000"/>
                </a:buClr>
                <a:buSzPct val="100000"/>
                <a:buChar char="✓"/>
                <a:defRPr sz="2000"/>
              </a:pPr>
              <a:r>
                <a:t>Initiate conversation regarding their roles - provide ideas</a:t>
              </a:r>
            </a:p>
            <a:p>
              <a:pPr lvl="1" marL="914400" indent="-457200">
                <a:spcBef>
                  <a:spcPts val="1200"/>
                </a:spcBef>
                <a:buClr>
                  <a:srgbClr val="000000"/>
                </a:buClr>
                <a:buSzPct val="100000"/>
                <a:buChar char="✓"/>
                <a:defRPr sz="2000"/>
              </a:pPr>
              <a:r>
                <a:t>Specialists look for ways to have student’s special needs met within the general education curriculum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1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65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68" name="CHAMPIONS OF INCLUSION CONNECT…"/>
          <p:cNvSpPr txBox="1"/>
          <p:nvPr/>
        </p:nvSpPr>
        <p:spPr>
          <a:xfrm>
            <a:off x="1264919" y="381000"/>
            <a:ext cx="6858636" cy="11482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>
                <a:latin typeface="+mj-lt"/>
                <a:ea typeface="+mj-ea"/>
                <a:cs typeface="+mj-cs"/>
                <a:sym typeface="Arial"/>
              </a:defRPr>
            </a:pPr>
            <a:r>
              <a:t>CHAMPIONS OF INCLUSION CONNECT</a:t>
            </a:r>
          </a:p>
          <a:p>
            <a:pPr algn="ctr">
              <a:defRPr i="1">
                <a:latin typeface="+mj-lt"/>
                <a:ea typeface="+mj-ea"/>
                <a:cs typeface="+mj-cs"/>
                <a:sym typeface="Arial"/>
              </a:defRPr>
            </a:pPr>
            <a:r>
              <a:t>with students who have disabilities as individuals who are contributors first.</a:t>
            </a:r>
            <a:r>
              <a:rPr b="1" i="0"/>
              <a:t> </a:t>
            </a:r>
          </a:p>
        </p:txBody>
      </p:sp>
      <p:sp>
        <p:nvSpPr>
          <p:cNvPr id="269" name="Champions of inclusion are:…"/>
          <p:cNvSpPr txBox="1"/>
          <p:nvPr/>
        </p:nvSpPr>
        <p:spPr>
          <a:xfrm>
            <a:off x="1203325" y="1800225"/>
            <a:ext cx="6721475" cy="3880431"/>
          </a:xfrm>
          <a:prstGeom prst="rect">
            <a:avLst/>
          </a:prstGeom>
          <a:solidFill>
            <a:srgbClr val="ECEAAC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buSzPct val="100000"/>
              <a:buChar char="•"/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t>Champions of inclusion are: </a:t>
            </a:r>
          </a:p>
          <a:p>
            <a:pPr marL="457200" indent="-457200">
              <a:buSzPct val="100000"/>
              <a:buChar char="•"/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t>the classmates who describe Victoria as a good friend who has started skiing and who drives a cool wheelchair; </a:t>
            </a:r>
          </a:p>
          <a:p>
            <a:pPr marL="457200" indent="-457200">
              <a:buSzPct val="100000"/>
              <a:buChar char="•"/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t>the English teacher who depicts Johnny (who has learning disabilities) as a kid who writes great stories using that special computer program;</a:t>
            </a:r>
          </a:p>
          <a:p>
            <a:pPr marL="457200" indent="-457200">
              <a:buSzPct val="100000"/>
              <a:buChar char="•"/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t>the teacher aide who brags about how terrific a job Chuck (a boy with cognitive delays) has done combining geometric shapes;the music specialist who  relates how fantastically Ashley (who has autism) sings during performances;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72" name="Designing Inclusive Instruction &amp; Response to Intervention (RTI)"/>
          <p:cNvSpPr txBox="1"/>
          <p:nvPr/>
        </p:nvSpPr>
        <p:spPr>
          <a:xfrm>
            <a:off x="731519" y="152400"/>
            <a:ext cx="7757161" cy="11092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1" algn="ctr">
              <a:lnSpc>
                <a:spcPct val="120000"/>
              </a:lnSpc>
              <a:spcBef>
                <a:spcPts val="15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Designing Inclusive Instruction &amp; Response to Intervention (RTI)</a:t>
            </a:r>
          </a:p>
        </p:txBody>
      </p:sp>
      <p:sp>
        <p:nvSpPr>
          <p:cNvPr id="273" name="Triangle"/>
          <p:cNvSpPr/>
          <p:nvPr/>
        </p:nvSpPr>
        <p:spPr>
          <a:xfrm>
            <a:off x="914400" y="1447800"/>
            <a:ext cx="7620000" cy="4648200"/>
          </a:xfrm>
          <a:prstGeom prst="triangle">
            <a:avLst/>
          </a:prstGeom>
          <a:solidFill>
            <a:srgbClr val="BCD3B3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274" name="Line"/>
          <p:cNvSpPr/>
          <p:nvPr/>
        </p:nvSpPr>
        <p:spPr>
          <a:xfrm flipV="1">
            <a:off x="1904999" y="4800599"/>
            <a:ext cx="5562602" cy="76202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75" name="Line"/>
          <p:cNvSpPr/>
          <p:nvPr/>
        </p:nvSpPr>
        <p:spPr>
          <a:xfrm>
            <a:off x="2971800" y="3657600"/>
            <a:ext cx="35814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76" name="Differentiation…"/>
          <p:cNvSpPr txBox="1"/>
          <p:nvPr/>
        </p:nvSpPr>
        <p:spPr>
          <a:xfrm>
            <a:off x="3776459" y="2590800"/>
            <a:ext cx="1910170" cy="10642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lnSpc>
                <a:spcPct val="80000"/>
              </a:lnSpc>
              <a:spcBef>
                <a:spcPts val="1000"/>
              </a:spcBef>
              <a:defRPr sz="1800"/>
            </a:pPr>
            <a:r>
              <a:t>Differentiation</a:t>
            </a:r>
          </a:p>
          <a:p>
            <a:pPr algn="ctr">
              <a:lnSpc>
                <a:spcPct val="70000"/>
              </a:lnSpc>
              <a:spcBef>
                <a:spcPts val="1000"/>
              </a:spcBef>
              <a:defRPr sz="1800"/>
            </a:pPr>
            <a:r>
              <a:t>&amp; Formal Services</a:t>
            </a:r>
          </a:p>
          <a:p>
            <a:pPr algn="ctr">
              <a:lnSpc>
                <a:spcPct val="70000"/>
              </a:lnSpc>
              <a:spcBef>
                <a:spcPts val="1000"/>
              </a:spcBef>
              <a:defRPr sz="1800"/>
            </a:pPr>
            <a:r>
              <a:t>10-15%</a:t>
            </a:r>
          </a:p>
        </p:txBody>
      </p:sp>
      <p:sp>
        <p:nvSpPr>
          <p:cNvPr id="277" name="TIER III"/>
          <p:cNvSpPr txBox="1"/>
          <p:nvPr/>
        </p:nvSpPr>
        <p:spPr>
          <a:xfrm>
            <a:off x="4160520" y="2057400"/>
            <a:ext cx="1192372" cy="459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TIER III</a:t>
            </a:r>
          </a:p>
        </p:txBody>
      </p:sp>
      <p:sp>
        <p:nvSpPr>
          <p:cNvPr id="278" name="TIER II"/>
          <p:cNvSpPr txBox="1"/>
          <p:nvPr/>
        </p:nvSpPr>
        <p:spPr>
          <a:xfrm>
            <a:off x="4160520" y="3733800"/>
            <a:ext cx="1078667" cy="459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TIER II</a:t>
            </a:r>
          </a:p>
        </p:txBody>
      </p:sp>
      <p:sp>
        <p:nvSpPr>
          <p:cNvPr id="279" name="TIER I"/>
          <p:cNvSpPr txBox="1"/>
          <p:nvPr/>
        </p:nvSpPr>
        <p:spPr>
          <a:xfrm>
            <a:off x="4160520" y="4953000"/>
            <a:ext cx="964962" cy="459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TIER I</a:t>
            </a:r>
          </a:p>
        </p:txBody>
      </p:sp>
      <p:sp>
        <p:nvSpPr>
          <p:cNvPr id="280" name="Individualized Differentiation…"/>
          <p:cNvSpPr txBox="1"/>
          <p:nvPr/>
        </p:nvSpPr>
        <p:spPr>
          <a:xfrm>
            <a:off x="3169920" y="4114800"/>
            <a:ext cx="3178811" cy="731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80000"/>
              </a:lnSpc>
              <a:spcBef>
                <a:spcPts val="1000"/>
              </a:spcBef>
              <a:defRPr sz="1800"/>
            </a:pPr>
            <a:r>
              <a:t>Individualized Differentiation</a:t>
            </a:r>
          </a:p>
          <a:p>
            <a:pPr algn="ctr">
              <a:lnSpc>
                <a:spcPct val="70000"/>
              </a:lnSpc>
              <a:spcBef>
                <a:spcPts val="1000"/>
              </a:spcBef>
              <a:defRPr sz="1800"/>
            </a:pPr>
            <a:r>
              <a:t>10-15%</a:t>
            </a:r>
          </a:p>
        </p:txBody>
      </p:sp>
      <p:sp>
        <p:nvSpPr>
          <p:cNvPr id="281" name="Universal Design for Learning…"/>
          <p:cNvSpPr txBox="1"/>
          <p:nvPr/>
        </p:nvSpPr>
        <p:spPr>
          <a:xfrm>
            <a:off x="3093720" y="5334000"/>
            <a:ext cx="3178811" cy="731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80000"/>
              </a:lnSpc>
              <a:spcBef>
                <a:spcPts val="1000"/>
              </a:spcBef>
              <a:defRPr sz="1800"/>
            </a:pPr>
            <a:r>
              <a:t>Universal Design for Learning</a:t>
            </a:r>
          </a:p>
          <a:p>
            <a:pPr algn="ctr">
              <a:lnSpc>
                <a:spcPct val="70000"/>
              </a:lnSpc>
              <a:spcBef>
                <a:spcPts val="1000"/>
              </a:spcBef>
              <a:defRPr sz="1800"/>
            </a:pPr>
            <a:r>
              <a:t>75-80%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aphicFrame>
        <p:nvGraphicFramePr>
          <p:cNvPr id="284" name="Table 1"/>
          <p:cNvGraphicFramePr/>
          <p:nvPr/>
        </p:nvGraphicFramePr>
        <p:xfrm>
          <a:off x="685800" y="1219200"/>
          <a:ext cx="8001000" cy="491331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057400"/>
                <a:gridCol w="1981200"/>
                <a:gridCol w="1905000"/>
                <a:gridCol w="2057400"/>
              </a:tblGrid>
              <a:tr h="736600">
                <a:tc>
                  <a:txBody>
                    <a:bodyPr/>
                    <a:lstStyle/>
                    <a:p>
                      <a:pPr algn="l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28575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Physical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28575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b="1" sz="1800"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  <a:r>
                        <a:t>Social–</a:t>
                      </a:r>
                    </a:p>
                    <a:p>
                      <a:pPr algn="l">
                        <a:defRPr b="1" sz="1800"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  <a:r>
                        <a:t>Emotional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28575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Academic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28575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noFill/>
                  </a:tcPr>
                </a:tc>
              </a:tr>
              <a:tr h="1676400">
                <a:tc>
                  <a:txBody>
                    <a:bodyPr/>
                    <a:lstStyle/>
                    <a:p>
                      <a:pPr algn="l">
                        <a:defRPr b="1" sz="1800"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  <a:r>
                        <a:t>Universal Design for Learning </a:t>
                      </a:r>
                      <a:r>
                        <a:rPr sz="1200"/>
                        <a:t>(Tier I)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  <a:r>
                        <a:t>- Heterogeneous grouping</a:t>
                      </a:r>
                    </a:p>
                    <a:p>
                      <a:pPr algn="l">
                        <a:defRPr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  <a:r>
                        <a:t>- Use multiple learning modalities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  <a:r>
                        <a:t>-Promote caring</a:t>
                      </a:r>
                    </a:p>
                    <a:p>
                      <a:pPr algn="l">
                        <a:lnSpc>
                          <a:spcPct val="96000"/>
                        </a:lnSpc>
                        <a:defRPr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  <a:r>
                        <a:t>-Encourage friendships</a:t>
                      </a:r>
                    </a:p>
                    <a:p>
                      <a:pPr algn="l">
                        <a:lnSpc>
                          <a:spcPct val="96000"/>
                        </a:lnSpc>
                        <a:defRPr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  <a:r>
                        <a:t>-Teach social skills and “emotional intelligence”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  <a:r>
                        <a:t>-Promote authentic learning </a:t>
                      </a:r>
                    </a:p>
                    <a:p>
                      <a:pPr algn="l">
                        <a:lnSpc>
                          <a:spcPct val="96000"/>
                        </a:lnSpc>
                        <a:defRPr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  <a:r>
                        <a:t>-Recognize multiple intelligences</a:t>
                      </a:r>
                    </a:p>
                    <a:p>
                      <a:pPr algn="l">
                        <a:lnSpc>
                          <a:spcPct val="96000"/>
                        </a:lnSpc>
                        <a:defRPr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  <a:r>
                        <a:t>-Devise multilevel lessons</a:t>
                      </a:r>
                      <a:endParaRPr sz="2800"/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noFill/>
                  </a:tcPr>
                </a:tc>
              </a:tr>
              <a:tr h="1744662"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 b="1" sz="1800"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  <a:r>
                        <a:t>Individualized Differentiation </a:t>
                      </a:r>
                      <a:r>
                        <a:rPr sz="1200"/>
                        <a:t>(Tiers II &amp; III)</a:t>
                      </a:r>
                      <a:endParaRPr sz="1200"/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  <a:r>
                        <a:t>- Obtain a talking computer for a blind student</a:t>
                      </a:r>
                    </a:p>
                    <a:p>
                      <a:pPr algn="l">
                        <a:defRPr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  <a:r>
                        <a:t>- Rearrange books so a student in a wheelchair can reach them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  <a:r>
                        <a:t>-Understand needs and communication</a:t>
                      </a:r>
                    </a:p>
                    <a:p>
                      <a:pPr algn="l">
                        <a:lnSpc>
                          <a:spcPct val="96000"/>
                        </a:lnSpc>
                        <a:defRPr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  <a:r>
                        <a:t>-Provide positive alternatives</a:t>
                      </a:r>
                    </a:p>
                    <a:p>
                      <a:pPr algn="l">
                        <a:lnSpc>
                          <a:spcPct val="96000"/>
                        </a:lnSpc>
                        <a:defRPr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  <a:r>
                        <a:t>-Create a circle of friends to assist student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  <a:r>
                        <a:t>-Offer advanced projects</a:t>
                      </a:r>
                    </a:p>
                    <a:p>
                      <a:pPr algn="l">
                        <a:lnSpc>
                          <a:spcPct val="96000"/>
                        </a:lnSpc>
                        <a:defRPr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  <a:r>
                        <a:t>-Provide additional help and support</a:t>
                      </a:r>
                      <a:endParaRPr sz="2800"/>
                    </a:p>
                    <a:p>
                      <a:pPr algn="l">
                        <a:defRPr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  <a:r>
                        <a:t>-Read stories to students with reading difficulties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12700">
                      <a:solidFill>
                        <a:srgbClr val="000000"/>
                      </a:solidFill>
                      <a:miter/>
                    </a:lnB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 sz="1800"/>
                      </a:pPr>
                      <a:r>
                        <a:rPr b="1"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Evaluate &amp; Revise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28575">
                      <a:solidFill>
                        <a:srgbClr val="000000"/>
                      </a:solidFill>
                      <a:miter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- Use talking computers for all students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28575">
                      <a:solidFill>
                        <a:srgbClr val="000000"/>
                      </a:solidFill>
                      <a:miter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  <a:r>
                        <a:t>-Use circles of friends to build community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12700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28575">
                      <a:solidFill>
                        <a:srgbClr val="000000"/>
                      </a:solidFill>
                      <a:miter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6000"/>
                        </a:lnSpc>
                        <a:defRPr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  <a:r>
                        <a:t>-Read stories to all students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  <a:miter/>
                    </a:lnL>
                    <a:lnR w="28575">
                      <a:solidFill>
                        <a:srgbClr val="000000"/>
                      </a:solidFill>
                      <a:miter/>
                    </a:lnR>
                    <a:lnT w="12700">
                      <a:solidFill>
                        <a:srgbClr val="000000"/>
                      </a:solidFill>
                      <a:miter/>
                    </a:lnT>
                    <a:lnB w="28575">
                      <a:solidFill>
                        <a:srgbClr val="000000"/>
                      </a:solidFill>
                      <a:miter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5" name="Universal Design and Individual Interventions…"/>
          <p:cNvSpPr txBox="1"/>
          <p:nvPr/>
        </p:nvSpPr>
        <p:spPr>
          <a:xfrm>
            <a:off x="1487606" y="228600"/>
            <a:ext cx="6794263" cy="778844"/>
          </a:xfrm>
          <a:prstGeom prst="rect">
            <a:avLst/>
          </a:prstGeom>
          <a:solidFill>
            <a:srgbClr val="BCD3B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lnSpc>
                <a:spcPct val="96000"/>
              </a:lnSpc>
              <a:defRPr b="1">
                <a:latin typeface="+mj-lt"/>
                <a:ea typeface="+mj-ea"/>
                <a:cs typeface="+mj-cs"/>
                <a:sym typeface="Arial"/>
              </a:defRPr>
            </a:pPr>
            <a:r>
              <a:t>Universal Design and Individual Interventions </a:t>
            </a:r>
          </a:p>
          <a:p>
            <a:pPr algn="ctr">
              <a:lnSpc>
                <a:spcPct val="96000"/>
              </a:lnSpc>
              <a:defRPr b="1" i="1">
                <a:latin typeface="+mj-lt"/>
                <a:ea typeface="+mj-ea"/>
                <a:cs typeface="+mj-cs"/>
                <a:sym typeface="Arial"/>
              </a:defRPr>
            </a:pPr>
            <a:r>
              <a:t>Three Key Domains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290" name="Group"/>
          <p:cNvGrpSpPr/>
          <p:nvPr/>
        </p:nvGrpSpPr>
        <p:grpSpPr>
          <a:xfrm>
            <a:off x="1143000" y="685800"/>
            <a:ext cx="6269038" cy="762001"/>
            <a:chOff x="0" y="0"/>
            <a:chExt cx="6269037" cy="762000"/>
          </a:xfrm>
        </p:grpSpPr>
        <p:sp>
          <p:nvSpPr>
            <p:cNvPr id="288" name="Rectangle"/>
            <p:cNvSpPr/>
            <p:nvPr/>
          </p:nvSpPr>
          <p:spPr>
            <a:xfrm>
              <a:off x="0" y="0"/>
              <a:ext cx="6269038" cy="762000"/>
            </a:xfrm>
            <a:prstGeom prst="rect">
              <a:avLst/>
            </a:prstGeom>
            <a:solidFill>
              <a:srgbClr val="BCD3B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>
                <a:defRPr b="1">
                  <a:solidFill>
                    <a:srgbClr val="515F7B"/>
                  </a:solidFill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289" name="Contrasting Approaches"/>
            <p:cNvSpPr txBox="1"/>
            <p:nvPr/>
          </p:nvSpPr>
          <p:spPr>
            <a:xfrm>
              <a:off x="46037" y="275157"/>
              <a:ext cx="6176964" cy="48684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b">
              <a:spAutoFit/>
            </a:bodyPr>
            <a:lstStyle>
              <a:lvl1pPr algn="ctr">
                <a:defRPr b="1" sz="2800">
                  <a:latin typeface="+mj-lt"/>
                  <a:ea typeface="+mj-ea"/>
                  <a:cs typeface="+mj-cs"/>
                  <a:sym typeface="Arial"/>
                </a:defRPr>
              </a:lvl1pPr>
            </a:lstStyle>
            <a:p>
              <a:pPr/>
              <a:r>
                <a:t>Contrasting Approaches</a:t>
              </a:r>
            </a:p>
          </p:txBody>
        </p:sp>
      </p:grpSp>
      <p:sp>
        <p:nvSpPr>
          <p:cNvPr id="291" name="Traditional ‘pre-referral’ strategies…"/>
          <p:cNvSpPr txBox="1"/>
          <p:nvPr/>
        </p:nvSpPr>
        <p:spPr>
          <a:xfrm>
            <a:off x="503237" y="2209800"/>
            <a:ext cx="3717927" cy="30225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037" tIns="46037" rIns="46037" bIns="46037">
            <a:spAutoFit/>
          </a:bodyPr>
          <a:lstStyle/>
          <a:p>
            <a:pPr marL="342900" indent="-342900">
              <a:spcBef>
                <a:spcPts val="500"/>
              </a:spcBef>
              <a:defRPr b="1">
                <a:latin typeface="+mj-lt"/>
                <a:ea typeface="+mj-ea"/>
                <a:cs typeface="+mj-cs"/>
                <a:sym typeface="Arial"/>
              </a:defRPr>
            </a:pPr>
            <a:r>
              <a:t>Traditional ‘pre-referral’ strategies</a:t>
            </a:r>
          </a:p>
          <a:p>
            <a:pPr marL="342900" indent="-342900">
              <a:spcBef>
                <a:spcPts val="400"/>
              </a:spcBef>
              <a:buClr>
                <a:srgbClr val="ECEAAC"/>
              </a:buClr>
              <a:buSzPct val="60000"/>
              <a:buChar char="■"/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t>Teachers expected to try different approaches</a:t>
            </a:r>
          </a:p>
          <a:p>
            <a:pPr marL="342900" indent="-342900">
              <a:spcBef>
                <a:spcPts val="400"/>
              </a:spcBef>
              <a:buClr>
                <a:srgbClr val="ECEAAC"/>
              </a:buClr>
              <a:buSzPct val="60000"/>
              <a:buChar char="■"/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t>Specialists may consult with teacher</a:t>
            </a:r>
          </a:p>
          <a:p>
            <a:pPr marL="342900" indent="-342900">
              <a:spcBef>
                <a:spcPts val="400"/>
              </a:spcBef>
              <a:buClr>
                <a:srgbClr val="ECEAAC"/>
              </a:buClr>
              <a:buSzPct val="60000"/>
              <a:buChar char="■"/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t>Seen as one more bureaucratic hoop before the referral is processed</a:t>
            </a:r>
          </a:p>
        </p:txBody>
      </p:sp>
      <p:grpSp>
        <p:nvGrpSpPr>
          <p:cNvPr id="294" name="Group"/>
          <p:cNvGrpSpPr/>
          <p:nvPr/>
        </p:nvGrpSpPr>
        <p:grpSpPr>
          <a:xfrm>
            <a:off x="4495800" y="2209800"/>
            <a:ext cx="4362450" cy="3429000"/>
            <a:chOff x="0" y="0"/>
            <a:chExt cx="4362450" cy="3429000"/>
          </a:xfrm>
        </p:grpSpPr>
        <p:sp>
          <p:nvSpPr>
            <p:cNvPr id="292" name="Rectangle"/>
            <p:cNvSpPr/>
            <p:nvPr/>
          </p:nvSpPr>
          <p:spPr>
            <a:xfrm>
              <a:off x="0" y="0"/>
              <a:ext cx="4362450" cy="3429000"/>
            </a:xfrm>
            <a:prstGeom prst="rect">
              <a:avLst/>
            </a:prstGeom>
            <a:noFill/>
            <a:ln w="571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lnSpc>
                  <a:spcPct val="90000"/>
                </a:lnSpc>
                <a:spcBef>
                  <a:spcPts val="600"/>
                </a:spcBef>
                <a:defRPr sz="2000">
                  <a:latin typeface="+mj-lt"/>
                  <a:ea typeface="+mj-ea"/>
                  <a:cs typeface="+mj-cs"/>
                  <a:sym typeface="Arial"/>
                </a:defRPr>
              </a:pPr>
            </a:p>
          </p:txBody>
        </p:sp>
        <p:sp>
          <p:nvSpPr>
            <p:cNvPr id="293" name="Inclusive response to intervention strategies…"/>
            <p:cNvSpPr txBox="1"/>
            <p:nvPr/>
          </p:nvSpPr>
          <p:spPr>
            <a:xfrm>
              <a:off x="74612" y="28575"/>
              <a:ext cx="4213227" cy="310782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037" tIns="46037" rIns="46037" bIns="46037" numCol="1" anchor="t">
              <a:spAutoFit/>
            </a:bodyPr>
            <a:lstStyle/>
            <a:p>
              <a:pPr marL="342900" indent="-342900">
                <a:lnSpc>
                  <a:spcPct val="90000"/>
                </a:lnSpc>
                <a:spcBef>
                  <a:spcPts val="500"/>
                </a:spcBef>
                <a:defRPr b="1">
                  <a:latin typeface="+mj-lt"/>
                  <a:ea typeface="+mj-ea"/>
                  <a:cs typeface="+mj-cs"/>
                  <a:sym typeface="Arial"/>
                </a:defRPr>
              </a:pPr>
              <a:r>
                <a:t>Inclusive response to intervention strategies</a:t>
              </a:r>
            </a:p>
            <a:p>
              <a:pPr marL="342900" indent="-342900">
                <a:lnSpc>
                  <a:spcPct val="90000"/>
                </a:lnSpc>
                <a:spcBef>
                  <a:spcPts val="400"/>
                </a:spcBef>
                <a:buClr>
                  <a:srgbClr val="ECEAAC"/>
                </a:buClr>
                <a:buSzPct val="60000"/>
                <a:buChar char="➢"/>
                <a:defRPr sz="2000">
                  <a:latin typeface="+mj-lt"/>
                  <a:ea typeface="+mj-ea"/>
                  <a:cs typeface="+mj-cs"/>
                  <a:sym typeface="Arial"/>
                </a:defRPr>
              </a:pPr>
              <a:r>
                <a:t>Specialized support staff provide ongoing assistance to teachers</a:t>
              </a:r>
            </a:p>
            <a:p>
              <a:pPr marL="342900" indent="-342900">
                <a:lnSpc>
                  <a:spcPct val="90000"/>
                </a:lnSpc>
                <a:spcBef>
                  <a:spcPts val="400"/>
                </a:spcBef>
                <a:buClr>
                  <a:srgbClr val="ECEAAC"/>
                </a:buClr>
                <a:buSzPct val="60000"/>
                <a:buChar char="➢"/>
                <a:defRPr sz="2000">
                  <a:latin typeface="+mj-lt"/>
                  <a:ea typeface="+mj-ea"/>
                  <a:cs typeface="+mj-cs"/>
                  <a:sym typeface="Arial"/>
                </a:defRPr>
              </a:pPr>
              <a:r>
                <a:t>Specialists have caseload of students with IEP’s but also work with students who are struggling</a:t>
              </a:r>
            </a:p>
            <a:p>
              <a:pPr marL="342900" indent="-342900">
                <a:lnSpc>
                  <a:spcPct val="90000"/>
                </a:lnSpc>
                <a:spcBef>
                  <a:spcPts val="400"/>
                </a:spcBef>
                <a:buClr>
                  <a:srgbClr val="ECEAAC"/>
                </a:buClr>
                <a:buSzPct val="60000"/>
                <a:buChar char="➢"/>
                <a:defRPr sz="2000">
                  <a:latin typeface="+mj-lt"/>
                  <a:ea typeface="+mj-ea"/>
                  <a:cs typeface="+mj-cs"/>
                  <a:sym typeface="Arial"/>
                </a:defRPr>
              </a:pPr>
              <a:r>
                <a:t>Collaborative consultation action planning</a:t>
              </a:r>
            </a:p>
            <a:p>
              <a:pPr marL="342900" indent="-342900">
                <a:lnSpc>
                  <a:spcPct val="90000"/>
                </a:lnSpc>
                <a:spcBef>
                  <a:spcPts val="400"/>
                </a:spcBef>
                <a:buClr>
                  <a:srgbClr val="ECEAAC"/>
                </a:buClr>
                <a:buSzPct val="60000"/>
                <a:buChar char="➢"/>
                <a:defRPr sz="2000">
                  <a:latin typeface="+mj-lt"/>
                  <a:ea typeface="+mj-ea"/>
                  <a:cs typeface="+mj-cs"/>
                  <a:sym typeface="Arial"/>
                </a:defRPr>
              </a:pPr>
              <a:r>
                <a:t>Lower referral rate</a:t>
              </a:r>
            </a:p>
          </p:txBody>
        </p:sp>
      </p:grpSp>
      <p:sp>
        <p:nvSpPr>
          <p:cNvPr id="295" name="Line"/>
          <p:cNvSpPr/>
          <p:nvPr/>
        </p:nvSpPr>
        <p:spPr>
          <a:xfrm>
            <a:off x="609600" y="1828800"/>
            <a:ext cx="80772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94" grpId="2"/>
      <p:bldP build="p" bldLvl="5" animBg="1" rev="0" advAuto="0" spid="291" grpId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98" name="Text"/>
          <p:cNvSpPr txBox="1"/>
          <p:nvPr/>
        </p:nvSpPr>
        <p:spPr>
          <a:xfrm>
            <a:off x="807719" y="381000"/>
            <a:ext cx="7757161" cy="5480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1" algn="ctr">
              <a:lnSpc>
                <a:spcPct val="120000"/>
              </a:lnSpc>
              <a:spcBef>
                <a:spcPts val="15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 </a:t>
            </a:r>
          </a:p>
        </p:txBody>
      </p:sp>
      <p:sp>
        <p:nvSpPr>
          <p:cNvPr id="299" name="A specialist, drawn from several categorical programs, is assigned to each grade-level team to provide in-class support for teachers.…"/>
          <p:cNvSpPr txBox="1"/>
          <p:nvPr/>
        </p:nvSpPr>
        <p:spPr>
          <a:xfrm>
            <a:off x="1798320" y="1447800"/>
            <a:ext cx="6004560" cy="45836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 algn="ctr">
              <a:lnSpc>
                <a:spcPct val="96000"/>
              </a:lnSpc>
              <a:defRPr b="1">
                <a:latin typeface="+mj-lt"/>
                <a:ea typeface="+mj-ea"/>
                <a:cs typeface="+mj-cs"/>
                <a:sym typeface="Arial"/>
              </a:defRPr>
            </a:pPr>
          </a:p>
          <a:p>
            <a:pPr marL="457200" indent="-457200">
              <a:lnSpc>
                <a:spcPct val="96000"/>
              </a:lnSpc>
              <a:buSzPct val="100000"/>
              <a:buChar char="❑"/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t>A specialist, drawn from several categorical programs, is assigned to each grade-level team to provide in-class support for teachers.</a:t>
            </a:r>
          </a:p>
          <a:p>
            <a:pPr marL="457200" indent="-457200">
              <a:lnSpc>
                <a:spcPct val="96000"/>
              </a:lnSpc>
              <a:buSzPct val="100000"/>
              <a:buChar char="❑"/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t>Teachers and specialists work together as a team to assist all children at a grade level.</a:t>
            </a:r>
          </a:p>
          <a:p>
            <a:pPr marL="457200" indent="-457200">
              <a:lnSpc>
                <a:spcPct val="96000"/>
              </a:lnSpc>
              <a:buSzPct val="100000"/>
              <a:buChar char="❑"/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t>“Sacred time” is established to create uninterrupted academic learning.</a:t>
            </a:r>
          </a:p>
          <a:p>
            <a:pPr marL="457200" indent="-457200">
              <a:lnSpc>
                <a:spcPct val="96000"/>
              </a:lnSpc>
              <a:buSzPct val="100000"/>
              <a:buChar char="❑"/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t>A ninety-minute planning block is set aside for grade-level teams and an additional sixty-minute planning block with specialists each week.</a:t>
            </a:r>
          </a:p>
          <a:p>
            <a:pPr marL="457200" indent="-457200">
              <a:buSzPct val="100000"/>
              <a:buChar char="❑"/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t>Flexible instructional groupings ensure heterogeneous grouping and prevent stigmatization of students.</a:t>
            </a:r>
          </a:p>
        </p:txBody>
      </p:sp>
      <p:sp>
        <p:nvSpPr>
          <p:cNvPr id="300" name="Whole Schooling Strategies…"/>
          <p:cNvSpPr/>
          <p:nvPr/>
        </p:nvSpPr>
        <p:spPr>
          <a:xfrm>
            <a:off x="2021700" y="165100"/>
            <a:ext cx="5591137" cy="1223566"/>
          </a:xfrm>
          <a:prstGeom prst="rect">
            <a:avLst/>
          </a:prstGeom>
          <a:solidFill>
            <a:srgbClr val="BCD3B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lnSpc>
                <a:spcPct val="120000"/>
              </a:lnSpc>
              <a:spcBef>
                <a:spcPts val="9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Whole Schooling Strategies </a:t>
            </a:r>
          </a:p>
          <a:p>
            <a:pPr algn="ctr"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in an Elementary School</a:t>
            </a:r>
          </a:p>
        </p:txBody>
      </p:sp>
      <p:sp>
        <p:nvSpPr>
          <p:cNvPr id="301" name="Line"/>
          <p:cNvSpPr/>
          <p:nvPr/>
        </p:nvSpPr>
        <p:spPr>
          <a:xfrm>
            <a:off x="1828800" y="1447800"/>
            <a:ext cx="60960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lide Number"/>
          <p:cNvSpPr txBox="1"/>
          <p:nvPr>
            <p:ph type="sldNum" sz="quarter" idx="2"/>
          </p:nvPr>
        </p:nvSpPr>
        <p:spPr>
          <a:xfrm>
            <a:off x="4422869" y="6550660"/>
            <a:ext cx="29826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04" name="Whole Schooling in a High School"/>
          <p:cNvSpPr txBox="1"/>
          <p:nvPr/>
        </p:nvSpPr>
        <p:spPr>
          <a:xfrm>
            <a:off x="762000" y="380999"/>
            <a:ext cx="7848600" cy="1223567"/>
          </a:xfrm>
          <a:prstGeom prst="rect">
            <a:avLst/>
          </a:prstGeom>
          <a:solidFill>
            <a:srgbClr val="BCD3B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120000"/>
              </a:lnSpc>
              <a:spcBef>
                <a:spcPts val="9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pPr/>
            <a:r>
              <a:t>Whole Schooling in a High School</a:t>
            </a:r>
          </a:p>
        </p:txBody>
      </p:sp>
      <p:sp>
        <p:nvSpPr>
          <p:cNvPr id="305" name="Every student can access general and special education teachers for assistance…"/>
          <p:cNvSpPr txBox="1"/>
          <p:nvPr/>
        </p:nvSpPr>
        <p:spPr>
          <a:xfrm>
            <a:off x="1760220" y="1662304"/>
            <a:ext cx="5852160" cy="45978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lnSpc>
                <a:spcPct val="96000"/>
              </a:lnSpc>
              <a:buSzPct val="100000"/>
              <a:buChar char="❑"/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t>Every student can access general and special education teachers for assistance</a:t>
            </a:r>
          </a:p>
          <a:p>
            <a:pPr marL="457200" indent="-457200">
              <a:lnSpc>
                <a:spcPct val="96000"/>
              </a:lnSpc>
              <a:buSzPct val="100000"/>
              <a:buChar char="❑"/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t>Special education teachers provide in-class support for all students.</a:t>
            </a:r>
          </a:p>
          <a:p>
            <a:pPr marL="457200" indent="-457200">
              <a:lnSpc>
                <a:spcPct val="96000"/>
              </a:lnSpc>
              <a:buSzPct val="100000"/>
              <a:buChar char="❑"/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t>Classes encourage peer support and collaboration </a:t>
            </a:r>
          </a:p>
          <a:p>
            <a:pPr marL="457200" indent="-457200">
              <a:lnSpc>
                <a:spcPct val="96000"/>
              </a:lnSpc>
              <a:buSzPct val="100000"/>
              <a:buChar char="❑"/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t>Special services are organized according to the  school structure (e.g., departments, knowledge base groups, academic families, academies).</a:t>
            </a:r>
          </a:p>
          <a:p>
            <a:pPr marL="457200" indent="-457200">
              <a:lnSpc>
                <a:spcPct val="96000"/>
              </a:lnSpc>
              <a:buSzPct val="100000"/>
              <a:buChar char="❑"/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t>Class time is longer (ninety minutes)</a:t>
            </a:r>
          </a:p>
          <a:p>
            <a:pPr marL="457200" indent="-457200">
              <a:lnSpc>
                <a:spcPct val="96000"/>
              </a:lnSpc>
              <a:buSzPct val="100000"/>
              <a:buChar char="❑"/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t>Curriculum is planned for all students and accommodations are provided for those students who need them.</a:t>
            </a:r>
          </a:p>
          <a:p>
            <a:pPr marL="457200" indent="-457200">
              <a:buSzPct val="100000"/>
              <a:buChar char="❑"/>
              <a:defRPr sz="2000">
                <a:latin typeface="+mj-lt"/>
                <a:ea typeface="+mj-ea"/>
                <a:cs typeface="+mj-cs"/>
                <a:sym typeface="Arial"/>
              </a:defRPr>
            </a:pPr>
            <a:r>
              <a:t>Teachers are provided with professional development resources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8" name="Research and Inclusive Schooling…"/>
          <p:cNvSpPr txBox="1"/>
          <p:nvPr/>
        </p:nvSpPr>
        <p:spPr>
          <a:xfrm>
            <a:off x="1522412" y="603250"/>
            <a:ext cx="6778626" cy="1145975"/>
          </a:xfrm>
          <a:prstGeom prst="rect">
            <a:avLst/>
          </a:prstGeom>
          <a:solidFill>
            <a:srgbClr val="C4B66D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144000"/>
              </a:lnSpc>
              <a:spcBef>
                <a:spcPts val="24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Research and Inclusive Schooling</a:t>
            </a:r>
          </a:p>
          <a:p>
            <a:pPr algn="ctr">
              <a:lnSpc>
                <a:spcPct val="120000"/>
              </a:lnSpc>
              <a:spcBef>
                <a:spcPts val="900"/>
              </a:spcBef>
              <a:defRPr b="1" i="1">
                <a:solidFill>
                  <a:srgbClr val="444DC0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t>Inclusive versus Segregated Education</a:t>
            </a:r>
          </a:p>
        </p:txBody>
      </p:sp>
      <p:sp>
        <p:nvSpPr>
          <p:cNvPr id="59" name="Key Questions…"/>
          <p:cNvSpPr txBox="1"/>
          <p:nvPr/>
        </p:nvSpPr>
        <p:spPr>
          <a:xfrm>
            <a:off x="1950720" y="2514600"/>
            <a:ext cx="5166360" cy="32181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 algn="ctr">
              <a:spcBef>
                <a:spcPts val="1400"/>
              </a:spcBef>
              <a:defRPr b="1">
                <a:solidFill>
                  <a:schemeClr val="accent2"/>
                </a:solidFill>
              </a:defRPr>
            </a:pPr>
            <a:r>
              <a:t>Key Questions</a:t>
            </a:r>
            <a:endParaRPr sz="2800"/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Which practices promote higher academic achievement? 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What helps students develop socially and emotionally? 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What negative impacts occur and how are these addressed? </a:t>
            </a:r>
          </a:p>
        </p:txBody>
      </p:sp>
      <p:sp>
        <p:nvSpPr>
          <p:cNvPr id="60" name="Line"/>
          <p:cNvSpPr/>
          <p:nvPr/>
        </p:nvSpPr>
        <p:spPr>
          <a:xfrm>
            <a:off x="1600200" y="2209800"/>
            <a:ext cx="63246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63" name="Research and Whole Schooling…"/>
          <p:cNvSpPr txBox="1"/>
          <p:nvPr/>
        </p:nvSpPr>
        <p:spPr>
          <a:xfrm>
            <a:off x="1295400" y="457200"/>
            <a:ext cx="6778625" cy="1107875"/>
          </a:xfrm>
          <a:prstGeom prst="rect">
            <a:avLst/>
          </a:prstGeom>
          <a:solidFill>
            <a:srgbClr val="C4B66D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144000"/>
              </a:lnSpc>
              <a:spcBef>
                <a:spcPts val="24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Research and Whole Schooling</a:t>
            </a:r>
          </a:p>
          <a:p>
            <a:pPr algn="ctr">
              <a:defRPr b="1" i="1">
                <a:solidFill>
                  <a:srgbClr val="444DC0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t>Students from Diverse Races and Cultures</a:t>
            </a:r>
          </a:p>
        </p:txBody>
      </p:sp>
      <p:sp>
        <p:nvSpPr>
          <p:cNvPr id="64" name="Racial segregation is increasing in recent years (1/3 of Black and Latino students attend schools where 90% are students of color)…"/>
          <p:cNvSpPr txBox="1"/>
          <p:nvPr/>
        </p:nvSpPr>
        <p:spPr>
          <a:xfrm>
            <a:off x="2026920" y="2057400"/>
            <a:ext cx="5166360" cy="3594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Racial segregation is increasing in recent years </a:t>
            </a:r>
            <a:r>
              <a:rPr sz="1800"/>
              <a:t>(1/3 of Black and Latino students attend schools where 90% are students of color) </a:t>
            </a:r>
            <a:endParaRPr sz="1800"/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Lowered academic achievement is associated with racial segregation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Students of color are identified as needing special education at a higher rate </a:t>
            </a:r>
          </a:p>
        </p:txBody>
      </p:sp>
      <p:sp>
        <p:nvSpPr>
          <p:cNvPr id="65" name="Line"/>
          <p:cNvSpPr/>
          <p:nvPr/>
        </p:nvSpPr>
        <p:spPr>
          <a:xfrm>
            <a:off x="990600" y="1828800"/>
            <a:ext cx="75438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68" name="Research and Whole Schooling…"/>
          <p:cNvSpPr txBox="1"/>
          <p:nvPr/>
        </p:nvSpPr>
        <p:spPr>
          <a:xfrm>
            <a:off x="1295400" y="457200"/>
            <a:ext cx="6778625" cy="1107875"/>
          </a:xfrm>
          <a:prstGeom prst="rect">
            <a:avLst/>
          </a:prstGeom>
          <a:solidFill>
            <a:srgbClr val="C4B66D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144000"/>
              </a:lnSpc>
              <a:spcBef>
                <a:spcPts val="24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Research and Whole Schooling</a:t>
            </a:r>
          </a:p>
          <a:p>
            <a:pPr algn="ctr">
              <a:defRPr b="1" i="1">
                <a:solidFill>
                  <a:srgbClr val="444DC0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t>Students Who Are Poor</a:t>
            </a:r>
          </a:p>
        </p:txBody>
      </p:sp>
      <p:sp>
        <p:nvSpPr>
          <p:cNvPr id="69" name="High concentrations of poor students is associated with lower academic achievement…"/>
          <p:cNvSpPr txBox="1"/>
          <p:nvPr/>
        </p:nvSpPr>
        <p:spPr>
          <a:xfrm>
            <a:off x="2026920" y="2057400"/>
            <a:ext cx="5166360" cy="340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High concentrations of poor students is associated with lower academic achievement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Economic integration has resulted in higher levels of academic achievement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Economic integration and racial integration work together  </a:t>
            </a:r>
          </a:p>
        </p:txBody>
      </p:sp>
      <p:sp>
        <p:nvSpPr>
          <p:cNvPr id="70" name="Line"/>
          <p:cNvSpPr/>
          <p:nvPr/>
        </p:nvSpPr>
        <p:spPr>
          <a:xfrm>
            <a:off x="1066800" y="1828800"/>
            <a:ext cx="75438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73" name="Research and Whole Schooling…"/>
          <p:cNvSpPr txBox="1"/>
          <p:nvPr/>
        </p:nvSpPr>
        <p:spPr>
          <a:xfrm>
            <a:off x="1295400" y="457200"/>
            <a:ext cx="6778625" cy="1107875"/>
          </a:xfrm>
          <a:prstGeom prst="rect">
            <a:avLst/>
          </a:prstGeom>
          <a:solidFill>
            <a:srgbClr val="C4B66D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144000"/>
              </a:lnSpc>
              <a:spcBef>
                <a:spcPts val="24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Research and Whole Schooling</a:t>
            </a:r>
          </a:p>
          <a:p>
            <a:pPr algn="ctr">
              <a:defRPr b="1" i="1">
                <a:solidFill>
                  <a:srgbClr val="444DC0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t>Dominant Language Learners </a:t>
            </a:r>
          </a:p>
        </p:txBody>
      </p:sp>
      <p:sp>
        <p:nvSpPr>
          <p:cNvPr id="74" name="Students who are dominant language learners are segregated in many ways - race, socio-economics and language…"/>
          <p:cNvSpPr txBox="1"/>
          <p:nvPr/>
        </p:nvSpPr>
        <p:spPr>
          <a:xfrm>
            <a:off x="1188719" y="1981200"/>
            <a:ext cx="7452361" cy="39547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Students who are dominant language learners are segregated in many ways - race, socio-economics and language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Research regarding inclusive approaches to bilingual education is highly debated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Immersion in dominant language classrooms without support is ineffective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Students need to learn using their native language where their culture is honored. </a:t>
            </a:r>
          </a:p>
        </p:txBody>
      </p:sp>
      <p:sp>
        <p:nvSpPr>
          <p:cNvPr id="75" name="Line"/>
          <p:cNvSpPr/>
          <p:nvPr/>
        </p:nvSpPr>
        <p:spPr>
          <a:xfrm>
            <a:off x="1066800" y="1828800"/>
            <a:ext cx="75438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78" name="Research and Whole Schooling…"/>
          <p:cNvSpPr txBox="1"/>
          <p:nvPr/>
        </p:nvSpPr>
        <p:spPr>
          <a:xfrm>
            <a:off x="1295400" y="152400"/>
            <a:ext cx="6778625" cy="1107875"/>
          </a:xfrm>
          <a:prstGeom prst="rect">
            <a:avLst/>
          </a:prstGeom>
          <a:solidFill>
            <a:srgbClr val="C4B66D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144000"/>
              </a:lnSpc>
              <a:spcBef>
                <a:spcPts val="24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Research and Whole Schooling</a:t>
            </a:r>
          </a:p>
          <a:p>
            <a:pPr algn="ctr">
              <a:defRPr b="1" i="1">
                <a:solidFill>
                  <a:srgbClr val="444DC0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t>Dominant Language Learners</a:t>
            </a:r>
          </a:p>
        </p:txBody>
      </p:sp>
      <p:sp>
        <p:nvSpPr>
          <p:cNvPr id="79" name="Dominant language learners need to be integrated with other students to develop relationships and have positive role models with language…"/>
          <p:cNvSpPr txBox="1"/>
          <p:nvPr/>
        </p:nvSpPr>
        <p:spPr>
          <a:xfrm>
            <a:off x="1112519" y="1447800"/>
            <a:ext cx="7452361" cy="5107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Dominant language learners need to be integrated with other students to develop relationships and have positive role models with language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Researchers have identified effective instructional strategies that support dominant language learners: </a:t>
            </a:r>
          </a:p>
          <a:p>
            <a:pPr lvl="1" marL="914400" indent="-342900">
              <a:spcBef>
                <a:spcPts val="900"/>
              </a:spcBef>
              <a:buSzPct val="100000"/>
              <a:buChar char="✓"/>
              <a:defRPr sz="1600"/>
            </a:pPr>
            <a:r>
              <a:t>Using additional cues beyond verbal language such as graphics, gestures, and pictures</a:t>
            </a:r>
          </a:p>
          <a:p>
            <a:pPr lvl="1" marL="914400" indent="-342900">
              <a:spcBef>
                <a:spcPts val="900"/>
              </a:spcBef>
              <a:buSzPct val="100000"/>
              <a:buChar char="✓"/>
              <a:defRPr sz="1600"/>
            </a:pPr>
            <a:r>
              <a:t>Using authentic learning tasks that call on higher cognitive abilities</a:t>
            </a:r>
          </a:p>
          <a:p>
            <a:pPr lvl="1" marL="914400" indent="-342900">
              <a:spcBef>
                <a:spcPts val="900"/>
              </a:spcBef>
              <a:buSzPct val="100000"/>
              <a:buChar char="✓"/>
              <a:defRPr sz="1600"/>
            </a:pPr>
            <a:r>
              <a:t>Engaging student interest</a:t>
            </a:r>
          </a:p>
          <a:p>
            <a:pPr lvl="1" marL="914400" indent="-342900">
              <a:spcBef>
                <a:spcPts val="900"/>
              </a:spcBef>
              <a:buSzPct val="100000"/>
              <a:buChar char="✓"/>
              <a:defRPr sz="1600"/>
            </a:pPr>
            <a:r>
              <a:t>Facilitating connection between home and school learning 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Inclusive teaching can be successful</a:t>
            </a:r>
            <a:endParaRPr sz="1600"/>
          </a:p>
        </p:txBody>
      </p:sp>
      <p:sp>
        <p:nvSpPr>
          <p:cNvPr id="80" name="Line"/>
          <p:cNvSpPr/>
          <p:nvPr/>
        </p:nvSpPr>
        <p:spPr>
          <a:xfrm>
            <a:off x="1143000" y="1371600"/>
            <a:ext cx="75438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lide Number"/>
          <p:cNvSpPr txBox="1"/>
          <p:nvPr>
            <p:ph type="sldNum" sz="quarter" idx="2"/>
          </p:nvPr>
        </p:nvSpPr>
        <p:spPr>
          <a:xfrm>
            <a:off x="4471399" y="6550660"/>
            <a:ext cx="201202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83" name="Research and Whole Schooling…"/>
          <p:cNvSpPr txBox="1"/>
          <p:nvPr/>
        </p:nvSpPr>
        <p:spPr>
          <a:xfrm>
            <a:off x="1295400" y="457200"/>
            <a:ext cx="6778625" cy="906969"/>
          </a:xfrm>
          <a:prstGeom prst="rect">
            <a:avLst/>
          </a:prstGeom>
          <a:solidFill>
            <a:srgbClr val="C4B66D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2400"/>
              </a:spcBef>
              <a:defRPr b="1" sz="3200">
                <a:latin typeface="+mj-lt"/>
                <a:ea typeface="+mj-ea"/>
                <a:cs typeface="+mj-cs"/>
                <a:sym typeface="Arial"/>
              </a:defRPr>
            </a:pPr>
            <a:r>
              <a:t>Research and Whole Schooling</a:t>
            </a:r>
          </a:p>
          <a:p>
            <a:pPr algn="ctr">
              <a:defRPr b="1" i="1">
                <a:solidFill>
                  <a:srgbClr val="444DC0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t>Students Considered Gifted and Talented</a:t>
            </a:r>
          </a:p>
        </p:txBody>
      </p:sp>
      <p:sp>
        <p:nvSpPr>
          <p:cNvPr id="84" name="Much debate has occurred regarding separate or inclusive programs…"/>
          <p:cNvSpPr txBox="1"/>
          <p:nvPr/>
        </p:nvSpPr>
        <p:spPr>
          <a:xfrm>
            <a:off x="1188719" y="1905000"/>
            <a:ext cx="7452361" cy="4140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Much debate has occurred regarding separate or inclusive programs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Separate programs provide only a small increase in academic learning but often have negative social impacts; further they damage learning of students in general classes by withdrawing highest achieving role models</a:t>
            </a:r>
          </a:p>
          <a:p>
            <a:pPr marL="457200" indent="-457200">
              <a:spcBef>
                <a:spcPts val="1400"/>
              </a:spcBef>
              <a:buSzPct val="100000"/>
              <a:buChar char="❑"/>
            </a:pPr>
            <a:r>
              <a:t>Multilevel, differentiated instruction can meet the needs of gifted and talented students in inclusive classrooms </a:t>
            </a:r>
          </a:p>
        </p:txBody>
      </p:sp>
      <p:sp>
        <p:nvSpPr>
          <p:cNvPr id="85" name="Line"/>
          <p:cNvSpPr/>
          <p:nvPr/>
        </p:nvSpPr>
        <p:spPr>
          <a:xfrm>
            <a:off x="1066800" y="1600200"/>
            <a:ext cx="76200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lends">
  <a:themeElements>
    <a:clrScheme name="Blend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FCAD3"/>
      </a:accent1>
      <a:accent2>
        <a:srgbClr val="C0C0C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Blends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Blend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ends">
  <a:themeElements>
    <a:clrScheme name="Blend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FCAD3"/>
      </a:accent1>
      <a:accent2>
        <a:srgbClr val="C0C0C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Blends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Blend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