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5E1"/>
          </a:solidFill>
        </a:fill>
      </a:tcStyle>
    </a:wholeTbl>
    <a:band2H>
      <a:tcTxStyle b="def" i="def"/>
      <a:tcStyle>
        <a:tcBdr/>
        <a:fill>
          <a:solidFill>
            <a:srgbClr val="E6FAF1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luecorners" descr="bluecorner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 defTabSz="914400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3" name="bluegradientbar" descr="bluegradientba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33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holeschooling.net/WS/Video/Read%20workshop%20MH.html" TargetMode="External"/><Relationship Id="rId3" Type="http://schemas.openxmlformats.org/officeDocument/2006/relationships/hyperlink" Target="http://www.edutopia.org/math-social-activity-sel-video" TargetMode="External"/><Relationship Id="rId4" Type="http://schemas.openxmlformats.org/officeDocument/2006/relationships/hyperlink" Target="http://www.edutopia.org/first-class-citizens-video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wrel.org/msec/resources/justgood.php" TargetMode="External"/><Relationship Id="rId3" Type="http://schemas.openxmlformats.org/officeDocument/2006/relationships/hyperlink" Target="http://www.learner.org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apter 13  Inclusive Academic Instruction Part III"/>
          <p:cNvSpPr txBox="1"/>
          <p:nvPr>
            <p:ph type="title" idx="4294967295"/>
          </p:nvPr>
        </p:nvSpPr>
        <p:spPr>
          <a:xfrm>
            <a:off x="762000" y="3657600"/>
            <a:ext cx="7772400" cy="4572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365760">
              <a:defRPr b="1" sz="1760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pPr>
            <a:br/>
            <a:br/>
            <a:r>
              <a:rPr>
                <a:solidFill>
                  <a:srgbClr val="333399"/>
                </a:solidFill>
              </a:rPr>
              <a:t>Chapter 13 </a:t>
            </a:r>
            <a:br>
              <a:rPr>
                <a:solidFill>
                  <a:srgbClr val="333399"/>
                </a:solidFill>
              </a:rPr>
            </a:br>
            <a:r>
              <a:rPr>
                <a:solidFill>
                  <a:srgbClr val="333399"/>
                </a:solidFill>
              </a:rPr>
              <a:t>Inclusive Academic Instruction Part III</a:t>
            </a:r>
            <a:r>
              <a:rPr b="0" i="1">
                <a:solidFill>
                  <a:srgbClr val="333399"/>
                </a:solidFill>
              </a:rPr>
              <a:t> </a:t>
            </a:r>
            <a:br>
              <a:rPr b="0" i="1">
                <a:solidFill>
                  <a:srgbClr val="333399"/>
                </a:solidFill>
              </a:rPr>
            </a:br>
          </a:p>
        </p:txBody>
      </p:sp>
      <p:sp>
        <p:nvSpPr>
          <p:cNvPr id="30" name="AUTHENTIC MULTILEVEL INSTRUCTION…"/>
          <p:cNvSpPr txBox="1"/>
          <p:nvPr>
            <p:ph type="body" sz="quarter" idx="4294967295"/>
          </p:nvPr>
        </p:nvSpPr>
        <p:spPr>
          <a:xfrm>
            <a:off x="1066800" y="2006746"/>
            <a:ext cx="7010400" cy="838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 defTabSz="676655">
              <a:spcBef>
                <a:spcPts val="500"/>
              </a:spcBef>
              <a:buSzTx/>
              <a:buFont typeface="Wingdings"/>
              <a:buNone/>
              <a:defRPr i="1" sz="2368">
                <a:latin typeface="+mn-lt"/>
                <a:ea typeface="+mn-ea"/>
                <a:cs typeface="+mn-cs"/>
                <a:sym typeface="Arial"/>
              </a:defRPr>
            </a:pPr>
            <a:r>
              <a:t>AUTHENTIC MULTILEVEL INSTRUCTION</a:t>
            </a:r>
          </a:p>
          <a:p>
            <a:pPr marL="0" indent="0" algn="ctr" defTabSz="676655">
              <a:spcBef>
                <a:spcPts val="500"/>
              </a:spcBef>
              <a:buSzTx/>
              <a:buFont typeface="Wingdings"/>
              <a:buNone/>
              <a:defRPr i="1" sz="2368">
                <a:latin typeface="+mn-lt"/>
                <a:ea typeface="+mn-ea"/>
                <a:cs typeface="+mn-cs"/>
                <a:sym typeface="Arial"/>
              </a:defRPr>
            </a:pPr>
            <a:r>
              <a:t>Applications in Subjects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2" name="Literacy and Language Arts…"/>
          <p:cNvSpPr txBox="1"/>
          <p:nvPr/>
        </p:nvSpPr>
        <p:spPr>
          <a:xfrm>
            <a:off x="1447800" y="533399"/>
            <a:ext cx="6299200" cy="11938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Strategies for Comprehension</a:t>
            </a:r>
          </a:p>
        </p:txBody>
      </p:sp>
      <p:sp>
        <p:nvSpPr>
          <p:cNvPr id="73" name="Making connections…"/>
          <p:cNvSpPr txBox="1"/>
          <p:nvPr/>
        </p:nvSpPr>
        <p:spPr>
          <a:xfrm>
            <a:off x="2362200" y="1905000"/>
            <a:ext cx="4343400" cy="2567940"/>
          </a:xfrm>
          <a:prstGeom prst="rect">
            <a:avLst/>
          </a:prstGeom>
          <a:solidFill>
            <a:srgbClr val="D5EBFF"/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1800"/>
            </a:pPr>
            <a:r>
              <a:t>Making connections</a:t>
            </a:r>
            <a:endParaRPr sz="1000"/>
          </a:p>
          <a:p>
            <a:pPr lvl="1" marL="685800" indent="-571500" defTabSz="457200">
              <a:buSzPct val="100000"/>
              <a:buChar char="❑"/>
              <a:defRPr sz="1000"/>
            </a:pP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Asking questions</a:t>
            </a:r>
            <a:endParaRPr sz="1000"/>
          </a:p>
          <a:p>
            <a:pPr lvl="1" marL="685800" indent="-571500" defTabSz="457200">
              <a:buSzPct val="100000"/>
              <a:buChar char="❑"/>
              <a:defRPr sz="1000"/>
            </a:pP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Sensory images</a:t>
            </a:r>
            <a:endParaRPr sz="1000"/>
          </a:p>
          <a:p>
            <a:pPr lvl="1" marL="685800" indent="-571500" defTabSz="457200">
              <a:buSzPct val="100000"/>
              <a:buChar char="❑"/>
              <a:defRPr sz="1000"/>
            </a:pP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Determining importance</a:t>
            </a:r>
            <a:endParaRPr sz="1000"/>
          </a:p>
          <a:p>
            <a:pPr lvl="1" marL="685800" indent="-571500" defTabSz="457200">
              <a:buSzPct val="100000"/>
              <a:buChar char="❑"/>
              <a:defRPr sz="1000"/>
            </a:pP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Inference</a:t>
            </a:r>
            <a:endParaRPr sz="1000"/>
          </a:p>
          <a:p>
            <a:pPr lvl="1" marL="685800" indent="-571500" defTabSz="457200">
              <a:buSzPct val="100000"/>
              <a:buChar char="❑"/>
              <a:defRPr sz="1000"/>
            </a:pP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Synthesizing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6" name="Literacy and Language Arts…"/>
          <p:cNvSpPr txBox="1"/>
          <p:nvPr/>
        </p:nvSpPr>
        <p:spPr>
          <a:xfrm>
            <a:off x="1447800" y="228599"/>
            <a:ext cx="6299200" cy="11938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Writing Workshop</a:t>
            </a:r>
          </a:p>
        </p:txBody>
      </p:sp>
      <p:sp>
        <p:nvSpPr>
          <p:cNvPr id="77" name="Assessment of student writing abilities…"/>
          <p:cNvSpPr txBox="1"/>
          <p:nvPr/>
        </p:nvSpPr>
        <p:spPr>
          <a:xfrm>
            <a:off x="2133600" y="1524000"/>
            <a:ext cx="5105400" cy="2923540"/>
          </a:xfrm>
          <a:prstGeom prst="rect">
            <a:avLst/>
          </a:prstGeom>
          <a:solidFill>
            <a:srgbClr val="D5EBFF"/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b="1" sz="1800"/>
            </a:pPr>
            <a:r>
              <a:t>Assessment</a:t>
            </a:r>
            <a:r>
              <a:rPr b="0"/>
              <a:t> of student writing abilities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Developing ideas for writing in a </a:t>
            </a:r>
            <a:r>
              <a:rPr b="1"/>
              <a:t>writer’s notebook</a:t>
            </a:r>
          </a:p>
          <a:p>
            <a:pPr lvl="1" marL="685800" indent="-571500" defTabSz="457200">
              <a:buSzPct val="100000"/>
              <a:buChar char="❑"/>
              <a:defRPr b="1" sz="1800"/>
            </a:pPr>
            <a:r>
              <a:t>Mini-lessons</a:t>
            </a:r>
            <a:r>
              <a:rPr b="0"/>
              <a:t> on craft and editing ideas</a:t>
            </a:r>
          </a:p>
          <a:p>
            <a:pPr lvl="1" marL="685800" indent="-571500" defTabSz="457200">
              <a:buSzPct val="100000"/>
              <a:buChar char="❑"/>
              <a:defRPr b="1" sz="1800"/>
            </a:pPr>
            <a:r>
              <a:t>Individual writing</a:t>
            </a:r>
            <a:r>
              <a:rPr b="0"/>
              <a:t> work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Students </a:t>
            </a:r>
            <a:r>
              <a:rPr b="1"/>
              <a:t>review drafts</a:t>
            </a:r>
            <a:r>
              <a:t> and provide feedback</a:t>
            </a:r>
          </a:p>
          <a:p>
            <a:pPr lvl="1" marL="685800" indent="-571500" defTabSz="457200">
              <a:buSzPct val="100000"/>
              <a:buChar char="❑"/>
              <a:defRPr b="1" sz="1800"/>
            </a:pPr>
            <a:r>
              <a:t>Editing</a:t>
            </a:r>
          </a:p>
          <a:p>
            <a:pPr lvl="1" marL="685800" indent="-571500" defTabSz="457200">
              <a:buSzPct val="100000"/>
              <a:buChar char="❑"/>
              <a:defRPr b="1" sz="1800"/>
            </a:pPr>
            <a:r>
              <a:t>Publishing</a:t>
            </a:r>
          </a:p>
          <a:p>
            <a:pPr lvl="1" marL="685800" indent="-571500" defTabSz="457200">
              <a:buSzPct val="100000"/>
              <a:buChar char="❑"/>
              <a:defRPr b="1" sz="1800"/>
            </a:pPr>
            <a:r>
              <a:t>Sharing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" name="Literacy and Language Arts…"/>
          <p:cNvSpPr txBox="1"/>
          <p:nvPr/>
        </p:nvSpPr>
        <p:spPr>
          <a:xfrm>
            <a:off x="381000" y="228599"/>
            <a:ext cx="8305800" cy="16256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  Teacher Responsibilities in Writing Workshop</a:t>
            </a:r>
          </a:p>
        </p:txBody>
      </p:sp>
      <p:sp>
        <p:nvSpPr>
          <p:cNvPr id="81" name="Set goals with students for a new piece of writing…"/>
          <p:cNvSpPr txBox="1"/>
          <p:nvPr/>
        </p:nvSpPr>
        <p:spPr>
          <a:xfrm>
            <a:off x="2133600" y="1676400"/>
            <a:ext cx="5105400" cy="2644140"/>
          </a:xfrm>
          <a:prstGeom prst="rect">
            <a:avLst/>
          </a:prstGeom>
          <a:solidFill>
            <a:srgbClr val="D5EBFF"/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1800"/>
            </a:pPr>
            <a:r>
              <a:t>Set goals with students for a new piece of writing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Meet with a small group for a mini-lesson on a related topic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Model a type of writing on the overhead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Identify students who have excellent examples of a strategy, topic, or skill being worked on to share with other students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" name="Literacy and Language Arts…"/>
          <p:cNvSpPr txBox="1"/>
          <p:nvPr/>
        </p:nvSpPr>
        <p:spPr>
          <a:xfrm>
            <a:off x="533400" y="228600"/>
            <a:ext cx="8001000" cy="908050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 defTabSz="457200">
              <a:lnSpc>
                <a:spcPct val="7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lvl="1" algn="ctr" defTabSz="457200">
              <a:lnSpc>
                <a:spcPct val="70000"/>
              </a:lnSpc>
              <a:spcBef>
                <a:spcPts val="1500"/>
              </a:spcBef>
              <a:defRPr b="1" sz="1800"/>
            </a:pPr>
            <a:r>
              <a:t>Teaching Skills: Spelling, Phonics and Grammar </a:t>
            </a:r>
          </a:p>
        </p:txBody>
      </p:sp>
      <p:sp>
        <p:nvSpPr>
          <p:cNvPr id="85" name="Teaching phonics is NOT teaching reading…"/>
          <p:cNvSpPr txBox="1"/>
          <p:nvPr/>
        </p:nvSpPr>
        <p:spPr>
          <a:xfrm>
            <a:off x="1828800" y="1524000"/>
            <a:ext cx="5943600" cy="367284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1800"/>
            </a:pPr>
            <a:r>
              <a:t>Teaching phonics is NOT teaching reading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Reading has to do with finding meaning in text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Mini-lessons: a few examples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Practice reading words with target skills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Crossword puzzles of words with target skills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Games to practice sound or spelling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Display high frequency words nad have students practice saying and spelling with clapping, snapping of fingers, etc.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Scavenger hunt / word search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Word sort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8" name="Literacy and Language Arts…"/>
          <p:cNvSpPr txBox="1"/>
          <p:nvPr/>
        </p:nvSpPr>
        <p:spPr>
          <a:xfrm>
            <a:off x="1447800" y="152399"/>
            <a:ext cx="6781800" cy="11938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  Individualized Differentiation</a:t>
            </a:r>
          </a:p>
        </p:txBody>
      </p:sp>
      <p:sp>
        <p:nvSpPr>
          <p:cNvPr id="89" name="Use multiple intelligences…"/>
          <p:cNvSpPr txBox="1"/>
          <p:nvPr/>
        </p:nvSpPr>
        <p:spPr>
          <a:xfrm>
            <a:off x="1447800" y="1447800"/>
            <a:ext cx="6781800" cy="3990340"/>
          </a:xfrm>
          <a:prstGeom prst="rect">
            <a:avLst/>
          </a:prstGeom>
          <a:solidFill>
            <a:srgbClr val="D5EBFF"/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1800"/>
            </a:pPr>
            <a:r>
              <a:t>Use multiple intelligences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Multilevel reading materials in the classroom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Individualized differentiation in reading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Help students read books at their ability level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Pair students for reading books they like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Have older students read to youngers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Have many good books with many pictures available</a:t>
            </a:r>
          </a:p>
          <a:p>
            <a:pPr lvl="2" marL="1257300" indent="-457200" defTabSz="457200">
              <a:buSzPct val="100000"/>
              <a:buChar char="✓"/>
              <a:defRPr sz="2000"/>
            </a:pPr>
            <a:r>
              <a:t>Use all 4 ways to ‘read; (1) pretend read familiar books; (2) picture read; and (3) listen to book via CD or a reader; (4) read words of the text</a:t>
            </a:r>
          </a:p>
          <a:p>
            <a:pPr lvl="1" marL="685800" indent="-571500" defTabSz="457200">
              <a:buSzPct val="100000"/>
              <a:buChar char="❑"/>
              <a:defRPr sz="1800"/>
            </a:pPr>
            <a:r>
              <a:t>Use assistive technology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Literacy and Language Arts…"/>
          <p:cNvSpPr txBox="1"/>
          <p:nvPr/>
        </p:nvSpPr>
        <p:spPr>
          <a:xfrm>
            <a:off x="1752600" y="228599"/>
            <a:ext cx="6019800" cy="178816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  Individualized Differentiation</a:t>
            </a:r>
          </a:p>
        </p:txBody>
      </p:sp>
      <p:sp>
        <p:nvSpPr>
          <p:cNvPr id="93" name="Individualized differentiation in writing…"/>
          <p:cNvSpPr txBox="1"/>
          <p:nvPr/>
        </p:nvSpPr>
        <p:spPr>
          <a:xfrm>
            <a:off x="2133600" y="1828800"/>
            <a:ext cx="5486400" cy="3672840"/>
          </a:xfrm>
          <a:prstGeom prst="rect">
            <a:avLst/>
          </a:prstGeom>
          <a:solidFill>
            <a:srgbClr val="D5EBFF"/>
          </a:solidFill>
          <a:ln w="381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571500" indent="-457200" defTabSz="457200">
              <a:defRPr sz="1800"/>
            </a:pPr>
            <a:r>
              <a:t>Individualized differentiation in writing</a:t>
            </a:r>
            <a:endParaRPr sz="1400"/>
          </a:p>
          <a:p>
            <a:pPr lvl="1" marL="571500" indent="-457200" defTabSz="457200">
              <a:defRPr sz="1400"/>
            </a:pPr>
          </a:p>
          <a:p>
            <a:pPr lvl="1" marL="685800" indent="-571500" defTabSz="457200">
              <a:buSzPct val="100000"/>
              <a:buChar char="✓"/>
              <a:defRPr sz="2000"/>
            </a:pPr>
            <a:r>
              <a:t>Help students read books at their ability level</a:t>
            </a:r>
          </a:p>
          <a:p>
            <a:pPr lvl="1" marL="685800" indent="-571500" defTabSz="457200">
              <a:buSzPct val="100000"/>
              <a:buChar char="✓"/>
              <a:defRPr sz="2000"/>
            </a:pPr>
            <a:r>
              <a:t>Pair students for reading books they like</a:t>
            </a:r>
          </a:p>
          <a:p>
            <a:pPr lvl="1" marL="685800" indent="-571500" defTabSz="457200">
              <a:buSzPct val="100000"/>
              <a:buChar char="✓"/>
              <a:defRPr sz="2000"/>
            </a:pPr>
            <a:r>
              <a:t>Have older students read to youngers</a:t>
            </a:r>
          </a:p>
          <a:p>
            <a:pPr lvl="1" marL="685800" indent="-571500" defTabSz="457200">
              <a:buSzPct val="100000"/>
              <a:buChar char="✓"/>
              <a:defRPr sz="2000"/>
            </a:pPr>
            <a:r>
              <a:t>Have many good books with many pictures available</a:t>
            </a:r>
          </a:p>
          <a:p>
            <a:pPr lvl="1" marL="685800" indent="-571500" defTabSz="457200">
              <a:buSzPct val="100000"/>
              <a:buChar char="✓"/>
              <a:defRPr sz="2000"/>
            </a:pPr>
            <a:r>
              <a:t>Use all 4 ways to ‘read; (1) pretend read familiar books; (2) picture read; and (3) listen to book via CD or a reader; (4) read words of the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0"/>
            <a:ext cx="5400675" cy="632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9" name="Mathematics…"/>
          <p:cNvSpPr txBox="1"/>
          <p:nvPr/>
        </p:nvSpPr>
        <p:spPr>
          <a:xfrm>
            <a:off x="1447800" y="381000"/>
            <a:ext cx="7010400" cy="11099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Mathematics </a:t>
            </a:r>
            <a:endParaRPr sz="2800"/>
          </a:p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Challenges in Mathematics Education</a:t>
            </a:r>
          </a:p>
        </p:txBody>
      </p:sp>
      <p:sp>
        <p:nvSpPr>
          <p:cNvPr id="100" name="Many students don’t like math…"/>
          <p:cNvSpPr txBox="1"/>
          <p:nvPr/>
        </p:nvSpPr>
        <p:spPr>
          <a:xfrm>
            <a:off x="2438400" y="1676400"/>
            <a:ext cx="4724400" cy="2644140"/>
          </a:xfrm>
          <a:prstGeom prst="rect">
            <a:avLst/>
          </a:prstGeom>
          <a:solidFill>
            <a:srgbClr val="FFE3BD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Many students don’t like math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Mathematics is typically taught as an increasing list of skills with little to no focus on use of math in real life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Focus on ‘getting the right answer’ rather than really understand mathematical concepts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Mathematics…"/>
          <p:cNvSpPr txBox="1"/>
          <p:nvPr/>
        </p:nvSpPr>
        <p:spPr>
          <a:xfrm>
            <a:off x="914400" y="228600"/>
            <a:ext cx="7162800" cy="9956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114300"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Mathematics </a:t>
            </a:r>
          </a:p>
          <a:p>
            <a:pPr algn="ctr" defTabSz="457200">
              <a:lnSpc>
                <a:spcPct val="80000"/>
              </a:lnSpc>
              <a:defRPr b="1" sz="2800"/>
            </a:pPr>
            <a:r>
              <a:t>Standards in Mathematics Education</a:t>
            </a:r>
          </a:p>
        </p:txBody>
      </p:sp>
      <p:sp>
        <p:nvSpPr>
          <p:cNvPr id="104" name="National Council of Teachers of Mathematics…"/>
          <p:cNvSpPr txBox="1"/>
          <p:nvPr/>
        </p:nvSpPr>
        <p:spPr>
          <a:xfrm>
            <a:off x="1371600" y="1447800"/>
            <a:ext cx="6553200" cy="3009392"/>
          </a:xfrm>
          <a:prstGeom prst="rect">
            <a:avLst/>
          </a:prstGeom>
          <a:solidFill>
            <a:srgbClr val="FFE3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defRPr sz="1800"/>
            </a:pPr>
            <a:r>
              <a:t>National Council of Teachers of Mathematics </a:t>
            </a:r>
          </a:p>
          <a:p>
            <a:pPr marL="457200" indent="-457200" defTabSz="457200">
              <a:lnSpc>
                <a:spcPct val="96000"/>
              </a:lnSpc>
              <a:defRPr b="1" sz="1800"/>
            </a:pPr>
            <a:r>
              <a:t>3 key features</a:t>
            </a:r>
            <a:r>
              <a:rPr b="0"/>
              <a:t>:</a:t>
            </a:r>
            <a:endParaRPr sz="1000"/>
          </a:p>
          <a:p>
            <a:pPr marL="457200" indent="-457200" defTabSz="457200">
              <a:lnSpc>
                <a:spcPct val="96000"/>
              </a:lnSpc>
              <a:defRPr sz="1000"/>
            </a:pP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Knowing mathematics is doing mathematics related to a purposeful activity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Understanding mathematics shifts from the traditional sequence of algebra-geometry-pre-calculus to understanding mathematics in ways that can be applied to many disciplines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Use of technology must be integrated into mathematics education including calculators and computers</a:t>
            </a:r>
          </a:p>
        </p:txBody>
      </p:sp>
      <p:sp>
        <p:nvSpPr>
          <p:cNvPr id="105" name="Line"/>
          <p:cNvSpPr/>
          <p:nvPr/>
        </p:nvSpPr>
        <p:spPr>
          <a:xfrm>
            <a:off x="1143000" y="1295400"/>
            <a:ext cx="7086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Mathematics…"/>
          <p:cNvSpPr txBox="1"/>
          <p:nvPr/>
        </p:nvSpPr>
        <p:spPr>
          <a:xfrm>
            <a:off x="1219200" y="533400"/>
            <a:ext cx="6858000" cy="9956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114300"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Mathematics </a:t>
            </a:r>
          </a:p>
          <a:p>
            <a:pPr algn="ctr" defTabSz="457200">
              <a:lnSpc>
                <a:spcPct val="80000"/>
              </a:lnSpc>
              <a:defRPr b="1" sz="2800"/>
            </a:pPr>
            <a:r>
              <a:t>Standards in Mathematics Education</a:t>
            </a:r>
          </a:p>
        </p:txBody>
      </p:sp>
      <p:sp>
        <p:nvSpPr>
          <p:cNvPr id="109" name="National Council of Teachers of Mathematics Key practices:…"/>
          <p:cNvSpPr txBox="1"/>
          <p:nvPr/>
        </p:nvSpPr>
        <p:spPr>
          <a:xfrm>
            <a:off x="1905000" y="1600200"/>
            <a:ext cx="5715000" cy="2914142"/>
          </a:xfrm>
          <a:prstGeom prst="rect">
            <a:avLst/>
          </a:prstGeom>
          <a:solidFill>
            <a:srgbClr val="FFE3B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defRPr sz="1800"/>
            </a:pPr>
            <a:r>
              <a:t>National Council of Teachers of Mathematics </a:t>
            </a:r>
            <a:r>
              <a:rPr b="1"/>
              <a:t>Key practices</a:t>
            </a:r>
            <a:r>
              <a:t>:</a:t>
            </a:r>
            <a:endParaRPr sz="1000"/>
          </a:p>
          <a:p>
            <a:pPr marL="457200" indent="-457200" defTabSz="457200">
              <a:lnSpc>
                <a:spcPct val="96000"/>
              </a:lnSpc>
              <a:defRPr sz="1000"/>
            </a:pP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More time for students to explore and invent alternative strategies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Increased focus on concrete experience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Discussion among students regarding mathematics problems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Emphasis on taking students’ thinking seriously—listening, coaching, reflecting, and challenging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Inclusive Literacy in Action"/>
          <p:cNvSpPr txBox="1"/>
          <p:nvPr/>
        </p:nvSpPr>
        <p:spPr>
          <a:xfrm>
            <a:off x="1752600" y="381000"/>
            <a:ext cx="5634197" cy="586740"/>
          </a:xfrm>
          <a:prstGeom prst="rect">
            <a:avLst/>
          </a:prstGeom>
          <a:solidFill>
            <a:srgbClr val="FFE0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200"/>
            </a:lvl1pPr>
          </a:lstStyle>
          <a:p>
            <a:pPr/>
            <a:r>
              <a:t>Inclusive Literacy in Action</a:t>
            </a:r>
          </a:p>
        </p:txBody>
      </p:sp>
      <p:sp>
        <p:nvSpPr>
          <p:cNvPr id="34" name="Joanne Butler’s 1st grade…"/>
          <p:cNvSpPr txBox="1"/>
          <p:nvPr/>
        </p:nvSpPr>
        <p:spPr>
          <a:xfrm>
            <a:off x="914400" y="1371600"/>
            <a:ext cx="3733800" cy="2733041"/>
          </a:xfrm>
          <a:prstGeom prst="rect">
            <a:avLst/>
          </a:prstGeom>
          <a:solidFill>
            <a:srgbClr val="C8FF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spcBef>
                <a:spcPts val="1000"/>
              </a:spcBef>
              <a:defRPr sz="1800"/>
            </a:pPr>
            <a:r>
              <a:t> </a:t>
            </a:r>
            <a:r>
              <a:rPr b="1"/>
              <a:t>Joanne Butler’s 1st grade</a:t>
            </a:r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Reading ‘just right’ books</a:t>
            </a:r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Individual, pairs, sharing about books</a:t>
            </a:r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Based on interest</a:t>
            </a:r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All challenged at their level</a:t>
            </a:r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Skills via mini-lessons</a:t>
            </a:r>
          </a:p>
        </p:txBody>
      </p:sp>
      <p:sp>
        <p:nvSpPr>
          <p:cNvPr id="35" name="Line"/>
          <p:cNvSpPr/>
          <p:nvPr/>
        </p:nvSpPr>
        <p:spPr>
          <a:xfrm>
            <a:off x="914400" y="1219200"/>
            <a:ext cx="7315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6" name="Akio Kudo’s HS literature class…"/>
          <p:cNvSpPr txBox="1"/>
          <p:nvPr/>
        </p:nvSpPr>
        <p:spPr>
          <a:xfrm>
            <a:off x="4800600" y="1371600"/>
            <a:ext cx="3810000" cy="245872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spcBef>
                <a:spcPts val="1000"/>
              </a:spcBef>
              <a:defRPr sz="1800"/>
            </a:pPr>
            <a:r>
              <a:t> </a:t>
            </a:r>
            <a:r>
              <a:rPr b="1"/>
              <a:t>Akio Kudo’s HS literature class </a:t>
            </a:r>
            <a:endParaRPr b="1"/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Colonialism and apartheid in S. Africa</a:t>
            </a:r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Students proposed projects that they carried out</a:t>
            </a:r>
          </a:p>
          <a:p>
            <a:pPr marL="457200" indent="-457200" defTabSz="457200">
              <a:spcBef>
                <a:spcPts val="1000"/>
              </a:spcBef>
              <a:buSzPct val="100000"/>
              <a:buChar char="❑"/>
              <a:defRPr sz="1800"/>
            </a:pPr>
            <a:r>
              <a:t>Students with special needs participated fully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2" name="Mathematics…"/>
          <p:cNvSpPr txBox="1"/>
          <p:nvPr/>
        </p:nvSpPr>
        <p:spPr>
          <a:xfrm>
            <a:off x="1676400" y="228600"/>
            <a:ext cx="6096000" cy="134112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114300"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Mathematics </a:t>
            </a:r>
          </a:p>
          <a:p>
            <a:pPr algn="ctr" defTabSz="457200">
              <a:lnSpc>
                <a:spcPct val="80000"/>
              </a:lnSpc>
              <a:defRPr b="1" sz="2800"/>
            </a:pPr>
            <a:r>
              <a:t>Inclusive Mathematics Instruction</a:t>
            </a:r>
          </a:p>
        </p:txBody>
      </p:sp>
      <p:sp>
        <p:nvSpPr>
          <p:cNvPr id="113" name="Daily Lesson Format for Workshop Learning…"/>
          <p:cNvSpPr txBox="1"/>
          <p:nvPr/>
        </p:nvSpPr>
        <p:spPr>
          <a:xfrm>
            <a:off x="1676400" y="1371600"/>
            <a:ext cx="6096000" cy="3097022"/>
          </a:xfrm>
          <a:prstGeom prst="rect">
            <a:avLst/>
          </a:prstGeom>
          <a:solidFill>
            <a:srgbClr val="FFE3BD"/>
          </a:solidFill>
          <a:ln w="63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defRPr sz="1000"/>
            </a:pPr>
          </a:p>
          <a:p>
            <a:pPr marL="457200" indent="-457200" defTabSz="457200">
              <a:lnSpc>
                <a:spcPct val="96000"/>
              </a:lnSpc>
              <a:defRPr b="1" sz="1800"/>
            </a:pPr>
            <a:r>
              <a:t>Daily Lesson Format for Workshop Learning</a:t>
            </a:r>
            <a:endParaRPr sz="1000"/>
          </a:p>
          <a:p>
            <a:pPr marL="457200" indent="-457200" defTabSz="457200">
              <a:lnSpc>
                <a:spcPct val="96000"/>
              </a:lnSpc>
              <a:defRPr b="1" sz="1000"/>
            </a:pP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Mix of whole group, small groups, and individual work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Begin with whole class to connect, give directions, and provide a mini-lesson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Students work indivually, in pairs, or small groups on learning projects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Pull small groups together for mini-lessons as needed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Provide support for individual students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6" name="Mathematics…"/>
          <p:cNvSpPr txBox="1"/>
          <p:nvPr/>
        </p:nvSpPr>
        <p:spPr>
          <a:xfrm>
            <a:off x="1295400" y="381000"/>
            <a:ext cx="6477000" cy="9956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114300"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Mathematics </a:t>
            </a:r>
          </a:p>
          <a:p>
            <a:pPr algn="ctr" defTabSz="457200">
              <a:lnSpc>
                <a:spcPct val="80000"/>
              </a:lnSpc>
              <a:defRPr b="1" sz="2800"/>
            </a:pPr>
            <a:r>
              <a:t>Inclusive Mathematics Instruction</a:t>
            </a:r>
          </a:p>
        </p:txBody>
      </p:sp>
      <p:sp>
        <p:nvSpPr>
          <p:cNvPr id="117" name="Key Strategies:…"/>
          <p:cNvSpPr txBox="1"/>
          <p:nvPr/>
        </p:nvSpPr>
        <p:spPr>
          <a:xfrm>
            <a:off x="1371600" y="1447800"/>
            <a:ext cx="6400800" cy="3103372"/>
          </a:xfrm>
          <a:prstGeom prst="rect">
            <a:avLst/>
          </a:prstGeom>
          <a:solidFill>
            <a:srgbClr val="FFE3BD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defRPr sz="1000"/>
            </a:pPr>
          </a:p>
          <a:p>
            <a:pPr marL="457200" indent="-457200" defTabSz="457200">
              <a:lnSpc>
                <a:spcPct val="96000"/>
              </a:lnSpc>
              <a:defRPr b="1" sz="1800"/>
            </a:pPr>
            <a:r>
              <a:t>Key Strategies: </a:t>
            </a:r>
          </a:p>
          <a:p>
            <a:pPr marL="457200" indent="-457200" defTabSz="457200">
              <a:lnSpc>
                <a:spcPct val="96000"/>
              </a:lnSpc>
              <a:defRPr b="1" sz="1000"/>
            </a:pP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Emphasize Conceptual Understanding by Emphasizing “Big Ideas”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Make Connections Between the Real World and the Use of Mathematics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Link Mathematical Learning to the Interests of Student and the Local Community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Move from the Concrete to the Representational to the Abstract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0" name="Mathematics…"/>
          <p:cNvSpPr txBox="1"/>
          <p:nvPr/>
        </p:nvSpPr>
        <p:spPr>
          <a:xfrm>
            <a:off x="1295400" y="228600"/>
            <a:ext cx="6934200" cy="9956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114300"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Mathematics </a:t>
            </a:r>
          </a:p>
          <a:p>
            <a:pPr algn="ctr" defTabSz="457200">
              <a:lnSpc>
                <a:spcPct val="80000"/>
              </a:lnSpc>
              <a:defRPr b="1" sz="2800"/>
            </a:pPr>
            <a:r>
              <a:t>Inclusive Mathematics Instruction</a:t>
            </a:r>
          </a:p>
        </p:txBody>
      </p:sp>
      <p:sp>
        <p:nvSpPr>
          <p:cNvPr id="121" name="Key Strategies:…"/>
          <p:cNvSpPr txBox="1"/>
          <p:nvPr/>
        </p:nvSpPr>
        <p:spPr>
          <a:xfrm>
            <a:off x="1295400" y="1295400"/>
            <a:ext cx="6934200" cy="3408173"/>
          </a:xfrm>
          <a:prstGeom prst="rect">
            <a:avLst/>
          </a:prstGeom>
          <a:solidFill>
            <a:srgbClr val="FFE3BD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defRPr sz="1000"/>
            </a:pPr>
          </a:p>
          <a:p>
            <a:pPr marL="457200" indent="-457200" defTabSz="457200">
              <a:lnSpc>
                <a:spcPct val="96000"/>
              </a:lnSpc>
              <a:defRPr b="1" sz="1800"/>
            </a:pPr>
            <a:r>
              <a:t>Key Strategies: </a:t>
            </a:r>
          </a:p>
          <a:p>
            <a:pPr marL="457200" indent="-457200" defTabSz="457200">
              <a:lnSpc>
                <a:spcPct val="96000"/>
              </a:lnSpc>
              <a:defRPr b="1" sz="1000"/>
            </a:pP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Use Multiple Representations, Manipulatives and Other Concrete Materials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Authentic Multilevel and Tiered Lessons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Create Understandable and Clear Math Problems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Listen Carefully to Students and Recognize Emerging Understandings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Create a Sense of Safety, Community, and Belonging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Have Students Reflect on the Meaning and Use of Mathematics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4" name="Journey Into the Classroom…"/>
          <p:cNvSpPr txBox="1"/>
          <p:nvPr/>
        </p:nvSpPr>
        <p:spPr>
          <a:xfrm>
            <a:off x="847596" y="152400"/>
            <a:ext cx="5162808" cy="965201"/>
          </a:xfrm>
          <a:prstGeom prst="rect">
            <a:avLst/>
          </a:prstGeom>
          <a:solidFill>
            <a:srgbClr val="FFE0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114300" algn="ctr" defTabSz="457200">
              <a:lnSpc>
                <a:spcPct val="120000"/>
              </a:lnSpc>
              <a:spcBef>
                <a:spcPts val="1500"/>
              </a:spcBef>
              <a:defRPr b="1" sz="2800"/>
            </a:pPr>
            <a:r>
              <a:t>Journey Into the Classroom</a:t>
            </a:r>
            <a:endParaRPr sz="1800"/>
          </a:p>
          <a:p>
            <a:pPr algn="ctr" defTabSz="457200">
              <a:defRPr b="1" sz="1800"/>
            </a:pPr>
            <a:r>
              <a:t> Reflections On This Year’s Journey </a:t>
            </a:r>
          </a:p>
        </p:txBody>
      </p:sp>
      <p:sp>
        <p:nvSpPr>
          <p:cNvPr id="125" name="VISION: To have reciprocal relationships with friends; to communicate and  advocate for herself. What has happened?…"/>
          <p:cNvSpPr txBox="1"/>
          <p:nvPr/>
        </p:nvSpPr>
        <p:spPr>
          <a:xfrm>
            <a:off x="579119" y="1371600"/>
            <a:ext cx="6461761" cy="443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/>
            </a:pPr>
            <a:r>
              <a:t>VISION: To have reciprocal relationships with friends; to communicate and  advocate for herself. </a:t>
            </a:r>
            <a:r>
              <a:rPr b="0"/>
              <a:t>What has happened?</a:t>
            </a:r>
            <a:endParaRPr sz="1000"/>
          </a:p>
          <a:p>
            <a:pPr marL="457200" indent="-457200" defTabSz="457200">
              <a:defRPr sz="1000"/>
            </a:pPr>
          </a:p>
          <a:p>
            <a:pPr marL="457200" indent="-457200" defTabSz="457200">
              <a:buSzPct val="100000"/>
              <a:buChar char="•"/>
              <a:defRPr sz="2000"/>
            </a:pPr>
            <a:r>
              <a:t>The independent creation of her “commercial” for ecology – “Don’t smoke!  Yucky, Gross, Ugly!  So there!” – that became the creative idea for her science group. </a:t>
            </a:r>
          </a:p>
          <a:p>
            <a:pPr marL="457200" indent="-457200" defTabSz="457200">
              <a:buSzPct val="100000"/>
              <a:buChar char="•"/>
              <a:defRPr sz="2000"/>
            </a:pPr>
            <a:r>
              <a:t>Three great speeches on Erin’s favorite topics in English.</a:t>
            </a:r>
          </a:p>
          <a:p>
            <a:pPr marL="457200" indent="-457200" defTabSz="457200">
              <a:buSzPct val="100000"/>
              <a:buChar char="•"/>
              <a:defRPr sz="2000"/>
            </a:pPr>
            <a:r>
              <a:t>Choir!  Choir!  Singing in choir!  Practicing for Choir!  Erin’s private singing lessons which she loves too.</a:t>
            </a:r>
          </a:p>
          <a:p>
            <a:pPr marL="457200" indent="-457200" defTabSz="457200">
              <a:buSzPct val="100000"/>
              <a:buChar char="•"/>
              <a:defRPr sz="2000"/>
            </a:pPr>
            <a:r>
              <a:t>Ushering at plays – and then getting to watch them too.</a:t>
            </a:r>
          </a:p>
        </p:txBody>
      </p:sp>
      <p:pic>
        <p:nvPicPr>
          <p:cNvPr id="12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152400"/>
            <a:ext cx="2157413" cy="2854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VISION: To have a life in a community that values diversity and accentuates strengths and to contribute to that community. What has happened?…"/>
          <p:cNvSpPr txBox="1"/>
          <p:nvPr/>
        </p:nvSpPr>
        <p:spPr>
          <a:xfrm>
            <a:off x="655319" y="1447800"/>
            <a:ext cx="5928361" cy="379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/>
            </a:pPr>
            <a:r>
              <a:t>VISION: To have a life in a community that values diversity and accentuates strengths and to contribute to that community. </a:t>
            </a:r>
            <a:r>
              <a:rPr b="0"/>
              <a:t>What has happened? </a:t>
            </a:r>
            <a:endParaRPr sz="1000"/>
          </a:p>
          <a:p>
            <a:pPr marL="457200" indent="-457200" defTabSz="457200">
              <a:defRPr sz="1000"/>
            </a:pPr>
          </a:p>
          <a:p>
            <a:pPr marL="457200" indent="-457200" defTabSz="457200">
              <a:buSzPct val="100000"/>
              <a:buChar char="•"/>
              <a:defRPr sz="2000"/>
            </a:pPr>
            <a:r>
              <a:t>Erin’s excitement about sitting with friends at lunch and sharing about events with friends in our talks each day after school.</a:t>
            </a:r>
          </a:p>
          <a:p>
            <a:pPr marL="457200" indent="-457200" defTabSz="457200">
              <a:buSzPct val="100000"/>
              <a:buChar char="•"/>
              <a:defRPr sz="2000"/>
            </a:pPr>
            <a:r>
              <a:t>Being a “Dancing Tree” in the English class Mythology Play.</a:t>
            </a:r>
          </a:p>
          <a:p>
            <a:pPr marL="457200" indent="-457200" defTabSz="457200">
              <a:buSzPct val="100000"/>
              <a:buChar char="•"/>
              <a:defRPr sz="2000"/>
            </a:pPr>
            <a:r>
              <a:t>“Her interest and enthusiasm has spilled over into the classroom and is a stimulus for other students.” Ecology Teacher</a:t>
            </a:r>
          </a:p>
        </p:txBody>
      </p:sp>
      <p:pic>
        <p:nvPicPr>
          <p:cNvPr id="1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152400"/>
            <a:ext cx="2157413" cy="2854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Journey Into the Classroom…"/>
          <p:cNvSpPr txBox="1"/>
          <p:nvPr/>
        </p:nvSpPr>
        <p:spPr>
          <a:xfrm>
            <a:off x="847596" y="152400"/>
            <a:ext cx="5162808" cy="965201"/>
          </a:xfrm>
          <a:prstGeom prst="rect">
            <a:avLst/>
          </a:prstGeom>
          <a:solidFill>
            <a:srgbClr val="FFE0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114300" algn="ctr" defTabSz="457200">
              <a:lnSpc>
                <a:spcPct val="120000"/>
              </a:lnSpc>
              <a:spcBef>
                <a:spcPts val="1500"/>
              </a:spcBef>
              <a:defRPr b="1" sz="2800"/>
            </a:pPr>
            <a:r>
              <a:t>Journey Into the Classroom</a:t>
            </a:r>
            <a:endParaRPr sz="1800"/>
          </a:p>
          <a:p>
            <a:pPr algn="ctr" defTabSz="457200">
              <a:defRPr b="1" sz="1800"/>
            </a:pPr>
            <a:r>
              <a:t> Reflections On This Year’s Journey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4" name="VISION: To have the same opportunities as any other person to learn and participate in typical classroom, extra curricular, and community activities. What has happened?…"/>
          <p:cNvSpPr txBox="1"/>
          <p:nvPr/>
        </p:nvSpPr>
        <p:spPr>
          <a:xfrm>
            <a:off x="655319" y="1524000"/>
            <a:ext cx="5928361" cy="379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/>
            </a:pPr>
            <a:r>
              <a:t>VISION:</a:t>
            </a:r>
            <a:r>
              <a:rPr b="0"/>
              <a:t> </a:t>
            </a:r>
            <a:r>
              <a:t>To have the same opportunities as any other person to learn and participate in typical classroom, extra curricular, and community activities. </a:t>
            </a:r>
            <a:r>
              <a:rPr b="0"/>
              <a:t>What has happened? </a:t>
            </a:r>
            <a:endParaRPr sz="1000"/>
          </a:p>
          <a:p>
            <a:pPr marL="457200" indent="-457200" defTabSz="457200">
              <a:defRPr sz="1000"/>
            </a:pPr>
          </a:p>
          <a:p>
            <a:pPr marL="457200" indent="-457200" defTabSz="457200">
              <a:buSzPct val="100000"/>
              <a:buChar char="•"/>
              <a:defRPr sz="2000"/>
            </a:pPr>
            <a:r>
              <a:t>When Erin turned on the bathroom fan/light and came running out to tell her Dad and me about the air going out of our house, just like she had learned about in Ecology that day.</a:t>
            </a:r>
          </a:p>
          <a:p>
            <a:pPr marL="457200" indent="-457200" defTabSz="457200">
              <a:buSzPct val="100000"/>
              <a:buChar char="•"/>
              <a:defRPr sz="2000"/>
            </a:pPr>
            <a:r>
              <a:t>Doing well with vocabulary games and on geography maps.</a:t>
            </a:r>
          </a:p>
          <a:p>
            <a:pPr marL="457200" indent="-457200" defTabSz="457200">
              <a:buSzPct val="100000"/>
              <a:buChar char="•"/>
              <a:defRPr sz="2000"/>
            </a:pPr>
            <a:r>
              <a:t>Observing Erin easily maneuvering computer tools on a measuring program in math. </a:t>
            </a:r>
          </a:p>
        </p:txBody>
      </p:sp>
      <p:pic>
        <p:nvPicPr>
          <p:cNvPr id="1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152400"/>
            <a:ext cx="2157413" cy="285432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Journey Into the Classroom…"/>
          <p:cNvSpPr txBox="1"/>
          <p:nvPr/>
        </p:nvSpPr>
        <p:spPr>
          <a:xfrm>
            <a:off x="847596" y="152400"/>
            <a:ext cx="5162808" cy="965201"/>
          </a:xfrm>
          <a:prstGeom prst="rect">
            <a:avLst/>
          </a:prstGeom>
          <a:solidFill>
            <a:srgbClr val="FFE0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114300" algn="ctr" defTabSz="457200">
              <a:lnSpc>
                <a:spcPct val="120000"/>
              </a:lnSpc>
              <a:spcBef>
                <a:spcPts val="1500"/>
              </a:spcBef>
              <a:defRPr b="1" sz="2800"/>
            </a:pPr>
            <a:r>
              <a:t>Journey Into the Classroom</a:t>
            </a:r>
            <a:endParaRPr sz="1800"/>
          </a:p>
          <a:p>
            <a:pPr algn="ctr" defTabSz="457200">
              <a:defRPr b="1" sz="1800"/>
            </a:pPr>
            <a:r>
              <a:t> Reflections On This Year’s Journey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9" name="Science…"/>
          <p:cNvSpPr txBox="1"/>
          <p:nvPr/>
        </p:nvSpPr>
        <p:spPr>
          <a:xfrm>
            <a:off x="1600200" y="304800"/>
            <a:ext cx="6324600" cy="1109981"/>
          </a:xfrm>
          <a:prstGeom prst="rect">
            <a:avLst/>
          </a:prstGeom>
          <a:solidFill>
            <a:srgbClr val="FFE3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Science </a:t>
            </a:r>
            <a:endParaRPr sz="2800"/>
          </a:p>
          <a:p>
            <a:pPr lvl="1"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Challenges in Science Education</a:t>
            </a:r>
          </a:p>
        </p:txBody>
      </p:sp>
      <p:sp>
        <p:nvSpPr>
          <p:cNvPr id="140" name="Focus on use of textbooks, lectures, and worksheets…"/>
          <p:cNvSpPr txBox="1"/>
          <p:nvPr/>
        </p:nvSpPr>
        <p:spPr>
          <a:xfrm>
            <a:off x="2438400" y="1676400"/>
            <a:ext cx="4724400" cy="2771140"/>
          </a:xfrm>
          <a:prstGeom prst="rect">
            <a:avLst/>
          </a:prstGeom>
          <a:solidFill>
            <a:srgbClr val="C8FFC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Focus on use of textbooks, lectures, and worksheets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Emphasis on memorization of facts rather than understanding or learning how to conduct research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Students consequently lose interest in science education and learning is inadequate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3" name="Science…"/>
          <p:cNvSpPr txBox="1"/>
          <p:nvPr/>
        </p:nvSpPr>
        <p:spPr>
          <a:xfrm>
            <a:off x="1219200" y="304800"/>
            <a:ext cx="6781800" cy="1109981"/>
          </a:xfrm>
          <a:prstGeom prst="rect">
            <a:avLst/>
          </a:prstGeom>
          <a:solidFill>
            <a:srgbClr val="FFE3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Science </a:t>
            </a:r>
            <a:endParaRPr sz="2800"/>
          </a:p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Standards for Science Education</a:t>
            </a:r>
          </a:p>
        </p:txBody>
      </p:sp>
      <p:sp>
        <p:nvSpPr>
          <p:cNvPr id="144" name="Students must do science by conducting scientific inquiry not just cover topics…"/>
          <p:cNvSpPr txBox="1"/>
          <p:nvPr/>
        </p:nvSpPr>
        <p:spPr>
          <a:xfrm>
            <a:off x="1219200" y="1600200"/>
            <a:ext cx="6781800" cy="2898140"/>
          </a:xfrm>
          <a:prstGeom prst="rect">
            <a:avLst/>
          </a:prstGeom>
          <a:solidFill>
            <a:srgbClr val="C8FFC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Students must do science by conducting scientific inquiry not just cover topics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Students should use a variety of scientific approaches and tools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Teachers must focus on helping students develop fundamental concepts and the big ideas of science, not just memorizing facts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Students learn via collaborative group work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Assessment must focus on student’s understanding and engagement in scientific processes not just the recall of facts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7" name="Science…"/>
          <p:cNvSpPr txBox="1"/>
          <p:nvPr/>
        </p:nvSpPr>
        <p:spPr>
          <a:xfrm>
            <a:off x="1143000" y="152400"/>
            <a:ext cx="6934200" cy="1455421"/>
          </a:xfrm>
          <a:prstGeom prst="rect">
            <a:avLst/>
          </a:prstGeom>
          <a:solidFill>
            <a:srgbClr val="FFE3B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Science </a:t>
            </a:r>
            <a:endParaRPr sz="2800"/>
          </a:p>
          <a:p>
            <a:pPr lvl="1"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Inclusive Inquiry Learning in Science</a:t>
            </a:r>
          </a:p>
        </p:txBody>
      </p:sp>
      <p:sp>
        <p:nvSpPr>
          <p:cNvPr id="148" name="Authentic, Interdisciplinary Themes…"/>
          <p:cNvSpPr txBox="1"/>
          <p:nvPr/>
        </p:nvSpPr>
        <p:spPr>
          <a:xfrm>
            <a:off x="1295400" y="1447800"/>
            <a:ext cx="6781800" cy="4091940"/>
          </a:xfrm>
          <a:prstGeom prst="rect">
            <a:avLst/>
          </a:prstGeom>
          <a:solidFill>
            <a:srgbClr val="C8FFC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b="1" sz="1800"/>
            </a:pPr>
            <a:r>
              <a:t>Authentic, Interdisciplinary Themes</a:t>
            </a:r>
          </a:p>
          <a:p>
            <a:pPr marL="457200" indent="-457200" defTabSz="457200">
              <a:buSzPct val="100000"/>
              <a:buChar char="❑"/>
              <a:defRPr b="1" sz="1800"/>
            </a:pPr>
            <a:r>
              <a:t>Inquiry Lessons </a:t>
            </a:r>
          </a:p>
          <a:p>
            <a:pPr lvl="1" marL="914400" indent="-342900" defTabSz="457200">
              <a:buSzPct val="100000"/>
              <a:buChar char="✓"/>
              <a:defRPr sz="2000"/>
            </a:pPr>
            <a:r>
              <a:t>Introduce the lesson or unit</a:t>
            </a:r>
          </a:p>
          <a:p>
            <a:pPr lvl="1" marL="914400" indent="-342900" defTabSz="457200">
              <a:buSzPct val="100000"/>
              <a:buChar char="✓"/>
              <a:defRPr sz="2000"/>
            </a:pPr>
            <a:r>
              <a:t>Help students generate questions and a hypothesis</a:t>
            </a:r>
          </a:p>
          <a:p>
            <a:pPr lvl="1" marL="914400" indent="-342900" defTabSz="457200">
              <a:buSzPct val="100000"/>
              <a:buChar char="✓"/>
              <a:defRPr sz="2000"/>
            </a:pPr>
            <a:r>
              <a:t>Facilitate student planning of an experiment</a:t>
            </a:r>
          </a:p>
          <a:p>
            <a:pPr lvl="1" marL="914400" indent="-342900" defTabSz="457200">
              <a:buSzPct val="100000"/>
              <a:buChar char="✓"/>
              <a:defRPr sz="2000"/>
            </a:pPr>
            <a:r>
              <a:t>Students conduct the study to gather and analyze data and information</a:t>
            </a:r>
          </a:p>
          <a:p>
            <a:pPr lvl="1" marL="914400" indent="-342900" defTabSz="457200">
              <a:buSzPct val="100000"/>
              <a:buChar char="✓"/>
              <a:defRPr sz="2000"/>
            </a:pPr>
            <a:r>
              <a:t>Students communicate and share results</a:t>
            </a:r>
          </a:p>
          <a:p>
            <a:pPr marL="457200" indent="-457200" defTabSz="457200">
              <a:buSzPct val="100000"/>
              <a:buChar char="❑"/>
              <a:defRPr b="1" sz="1800"/>
            </a:pPr>
            <a:r>
              <a:t>A few examples</a:t>
            </a:r>
          </a:p>
          <a:p>
            <a:pPr lvl="1" marL="914400" indent="-342900" defTabSz="457200">
              <a:buSzPct val="100000"/>
              <a:buChar char="✓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Layers of the Earth: </a:t>
            </a:r>
            <a:r>
              <a:rPr i="1"/>
              <a:t>Small Group Multilevel Project </a:t>
            </a:r>
            <a:endParaRPr i="1"/>
          </a:p>
          <a:p>
            <a:pPr lvl="1" marL="914400" indent="-342900" defTabSz="457200">
              <a:buSzPct val="100000"/>
              <a:buChar char="✓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Exploring Sound: </a:t>
            </a:r>
            <a:r>
              <a:rPr i="1"/>
              <a:t>Multiple Intelligence Centers</a:t>
            </a:r>
            <a:r>
              <a:t> </a:t>
            </a:r>
          </a:p>
          <a:p>
            <a:pPr lvl="1" marL="914400" indent="-342900" defTabSz="457200">
              <a:buSzPct val="100000"/>
              <a:buChar char="✓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Making a Light: </a:t>
            </a:r>
            <a:r>
              <a:rPr i="1"/>
              <a:t>Small Group Multilevel Project </a:t>
            </a:r>
            <a:endParaRPr i="1"/>
          </a:p>
          <a:p>
            <a:pPr lvl="1" marL="914400" indent="-342900" defTabSz="457200">
              <a:buSzPct val="100000"/>
              <a:buChar char="✓"/>
              <a:defRPr sz="2000">
                <a:latin typeface="Palatino"/>
                <a:ea typeface="Palatino"/>
                <a:cs typeface="Palatino"/>
                <a:sym typeface="Palatino"/>
              </a:defRPr>
            </a:pPr>
            <a:r>
              <a:t>Understanding Density: </a:t>
            </a:r>
            <a:r>
              <a:rPr i="1"/>
              <a:t>A Tiered Lesson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Bumps in the Road…"/>
          <p:cNvSpPr txBox="1"/>
          <p:nvPr/>
        </p:nvSpPr>
        <p:spPr>
          <a:xfrm>
            <a:off x="1200033" y="152400"/>
            <a:ext cx="6816959" cy="955040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/>
            </a:pPr>
            <a:r>
              <a:t>Bumps in the Road</a:t>
            </a:r>
          </a:p>
          <a:p>
            <a:pPr algn="ctr" defTabSz="457200">
              <a:defRPr b="1" sz="2800"/>
            </a:pPr>
            <a:r>
              <a:t>Gifted Students and Inclusive Classes</a:t>
            </a:r>
          </a:p>
        </p:txBody>
      </p:sp>
      <p:sp>
        <p:nvSpPr>
          <p:cNvPr id="152" name="Some educators and parents believe that gifted and talented students must be in separate programs to be challenged…"/>
          <p:cNvSpPr txBox="1"/>
          <p:nvPr/>
        </p:nvSpPr>
        <p:spPr>
          <a:xfrm>
            <a:off x="1295400" y="1219200"/>
            <a:ext cx="6781800" cy="2898141"/>
          </a:xfrm>
          <a:prstGeom prst="rect">
            <a:avLst/>
          </a:prstGeom>
          <a:solidFill>
            <a:srgbClr val="D5EB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Some educators and parents believe that gifted and talented students must be in separate programs to be challenged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Others believe that these students can be challenged in inclusive classes and that learning how to interact with those with less abilities is a critical part of these students’ education (talent development for all)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Multilevel teaching can provide challenges and support at all levels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Students who are gifted can learn many important leadership skills in inclusive classes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" name="Sights to See…"/>
          <p:cNvSpPr txBox="1"/>
          <p:nvPr/>
        </p:nvSpPr>
        <p:spPr>
          <a:xfrm>
            <a:off x="1760805" y="381000"/>
            <a:ext cx="5409665" cy="151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3200"/>
            </a:pPr>
            <a:r>
              <a:t>Sights to See</a:t>
            </a:r>
          </a:p>
          <a:p>
            <a:pPr algn="ctr" defTabSz="457200">
              <a:defRPr b="1" sz="2800"/>
            </a:pPr>
            <a:r>
              <a:t>Inclusive Academics in Action</a:t>
            </a:r>
            <a:endParaRPr sz="3200"/>
          </a:p>
        </p:txBody>
      </p:sp>
      <p:sp>
        <p:nvSpPr>
          <p:cNvPr id="40" name="Inclusive Reading Workshop…"/>
          <p:cNvSpPr txBox="1"/>
          <p:nvPr/>
        </p:nvSpPr>
        <p:spPr>
          <a:xfrm>
            <a:off x="1905000" y="1524000"/>
            <a:ext cx="5715000" cy="3533140"/>
          </a:xfrm>
          <a:prstGeom prst="rect">
            <a:avLst/>
          </a:prstGeom>
          <a:solidFill>
            <a:srgbClr val="FFE0BA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Inclusive Reading Workshop </a:t>
            </a:r>
          </a:p>
          <a:p>
            <a:pPr marL="457200" indent="-457200" defTabSz="457200">
              <a:spcBef>
                <a:spcPts val="600"/>
              </a:spcBef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www.wholeschooling.net/WS/Video/Read workshop MH.html</a:t>
            </a:r>
          </a:p>
          <a:p>
            <a:pPr lvl="2" marL="406400" indent="5080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57200" indent="-4572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Cooperative Arithmetic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http://www.edutopia.org/math-social-activity-sel-video</a:t>
            </a:r>
          </a:p>
          <a:p>
            <a:pPr lvl="2" marL="406400" indent="5080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</a:p>
          <a:p>
            <a:pPr marL="457200" indent="-457200"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First-Class Citizens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invalidUrl="" action="" tgtFrame="" tooltip="" history="1" highlightClick="0" endSnd="0"/>
              </a:rPr>
              <a:t>www.edutopia.org/first-class-citizens-video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5" name="Social Studies…"/>
          <p:cNvSpPr txBox="1"/>
          <p:nvPr/>
        </p:nvSpPr>
        <p:spPr>
          <a:xfrm>
            <a:off x="1066800" y="304800"/>
            <a:ext cx="7391400" cy="11099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Social Studies</a:t>
            </a:r>
            <a:endParaRPr sz="2800"/>
          </a:p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Challenges in Social Studies Education</a:t>
            </a:r>
          </a:p>
        </p:txBody>
      </p:sp>
      <p:sp>
        <p:nvSpPr>
          <p:cNvPr id="156" name="Many disciplines involved…"/>
          <p:cNvSpPr txBox="1"/>
          <p:nvPr/>
        </p:nvSpPr>
        <p:spPr>
          <a:xfrm>
            <a:off x="2438400" y="1676400"/>
            <a:ext cx="4724400" cy="2364740"/>
          </a:xfrm>
          <a:prstGeom prst="rect">
            <a:avLst/>
          </a:prstGeom>
          <a:solidFill>
            <a:srgbClr val="FFFF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Many disciplines involved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Heavy traditional reliance on textbooks, lectures, and multiple choice tests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Emphasize on memorization of facts rather than understanding, problem-solving, and engagement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9" name="Social Studies…"/>
          <p:cNvSpPr txBox="1"/>
          <p:nvPr/>
        </p:nvSpPr>
        <p:spPr>
          <a:xfrm>
            <a:off x="914400" y="304800"/>
            <a:ext cx="7543800" cy="11099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Social Studies</a:t>
            </a:r>
          </a:p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Standards for Social Studies Education</a:t>
            </a:r>
          </a:p>
        </p:txBody>
      </p:sp>
      <p:sp>
        <p:nvSpPr>
          <p:cNvPr id="160" name="Students should investigate important topics in depth rather than having cursory ‘coverage’…"/>
          <p:cNvSpPr txBox="1"/>
          <p:nvPr/>
        </p:nvSpPr>
        <p:spPr>
          <a:xfrm>
            <a:off x="609600" y="1676400"/>
            <a:ext cx="8077200" cy="2529332"/>
          </a:xfrm>
          <a:prstGeom prst="rect">
            <a:avLst/>
          </a:prstGeom>
          <a:solidFill>
            <a:srgbClr val="FFFF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Students should investigate important topics in depth rather than having cursory ‘coverage’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Students should be involved in inquiry involving open-ended questions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Social studies learning should involve community connections and participation 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Students should use original source materials, not just textbooks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Students should engage in dialogue, engagement, and debates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Assessment should focus on key skills and attributes of citizenship, not the recall of facts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Social Studies…"/>
          <p:cNvSpPr txBox="1"/>
          <p:nvPr/>
        </p:nvSpPr>
        <p:spPr>
          <a:xfrm>
            <a:off x="1447800" y="457200"/>
            <a:ext cx="6781800" cy="110998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Social Studies</a:t>
            </a:r>
            <a:endParaRPr sz="2800"/>
          </a:p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Inclusive Social Studies Learning</a:t>
            </a:r>
          </a:p>
        </p:txBody>
      </p:sp>
      <p:sp>
        <p:nvSpPr>
          <p:cNvPr id="164" name="Some key strategies…"/>
          <p:cNvSpPr txBox="1"/>
          <p:nvPr/>
        </p:nvSpPr>
        <p:spPr>
          <a:xfrm>
            <a:off x="3048000" y="1905000"/>
            <a:ext cx="3886200" cy="2390140"/>
          </a:xfrm>
          <a:prstGeom prst="rect">
            <a:avLst/>
          </a:prstGeom>
          <a:solidFill>
            <a:srgbClr val="FFFFB5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/>
            </a:pPr>
            <a:r>
              <a:t>Some key strategies</a:t>
            </a:r>
            <a:endParaRPr sz="1000"/>
          </a:p>
          <a:p>
            <a:pPr marL="457200" indent="-457200" defTabSz="457200"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Studying and Acting on Issues 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Acting Out History 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Using Trade Books and Original Source Material </a:t>
            </a:r>
            <a:endParaRPr sz="1000"/>
          </a:p>
          <a:p>
            <a:pPr marL="457200" indent="-457200" defTabSz="457200">
              <a:buSzPct val="100000"/>
              <a:buChar char="❑"/>
              <a:defRPr sz="1000"/>
            </a:pPr>
          </a:p>
          <a:p>
            <a:pPr marL="457200" indent="-457200" defTabSz="457200">
              <a:buSzPct val="100000"/>
              <a:buChar char="❑"/>
              <a:defRPr sz="1800"/>
            </a:pPr>
            <a:r>
              <a:t>Use technology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7" name="Arts and Physical Education…"/>
          <p:cNvSpPr txBox="1"/>
          <p:nvPr/>
        </p:nvSpPr>
        <p:spPr>
          <a:xfrm>
            <a:off x="1676400" y="228600"/>
            <a:ext cx="5791200" cy="1109981"/>
          </a:xfrm>
          <a:prstGeom prst="rect">
            <a:avLst/>
          </a:prstGeom>
          <a:solidFill>
            <a:srgbClr val="C8FF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Arts and Physical Education</a:t>
            </a:r>
            <a:endParaRPr sz="2800"/>
          </a:p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Challenges</a:t>
            </a:r>
          </a:p>
        </p:txBody>
      </p:sp>
      <p:sp>
        <p:nvSpPr>
          <p:cNvPr id="168" name="Teachers often feel they are not as valued as ‘academic’ teachers…"/>
          <p:cNvSpPr txBox="1"/>
          <p:nvPr/>
        </p:nvSpPr>
        <p:spPr>
          <a:xfrm>
            <a:off x="2057400" y="1524000"/>
            <a:ext cx="5334000" cy="2618740"/>
          </a:xfrm>
          <a:prstGeom prst="rect">
            <a:avLst/>
          </a:prstGeom>
          <a:solidFill>
            <a:srgbClr val="FFE0BA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Teachers often feel they are not as valued as ‘academic’ teachers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In some schools students with special needs are only included in these ‘specials’ 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Arts and physical education are often tied to high degrees of competition with other schools in middle and high school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Segregated arts and physical education programs separate students with special needs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Arts and Physical Education…"/>
          <p:cNvSpPr txBox="1"/>
          <p:nvPr/>
        </p:nvSpPr>
        <p:spPr>
          <a:xfrm>
            <a:off x="1295400" y="457200"/>
            <a:ext cx="6934200" cy="1109981"/>
          </a:xfrm>
          <a:prstGeom prst="rect">
            <a:avLst/>
          </a:prstGeom>
          <a:solidFill>
            <a:srgbClr val="C8FF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3200"/>
            </a:pPr>
            <a:r>
              <a:t>Arts and Physical Education</a:t>
            </a:r>
            <a:endParaRPr sz="2800"/>
          </a:p>
          <a:p>
            <a:pPr algn="ctr" defTabSz="457200">
              <a:lnSpc>
                <a:spcPct val="80000"/>
              </a:lnSpc>
              <a:spcBef>
                <a:spcPts val="1500"/>
              </a:spcBef>
              <a:defRPr b="1" sz="2800"/>
            </a:pPr>
            <a:r>
              <a:t>Standards</a:t>
            </a:r>
          </a:p>
        </p:txBody>
      </p:sp>
      <p:sp>
        <p:nvSpPr>
          <p:cNvPr id="172" name="Students should do the arts, not just view or listen to them…"/>
          <p:cNvSpPr txBox="1"/>
          <p:nvPr/>
        </p:nvSpPr>
        <p:spPr>
          <a:xfrm>
            <a:off x="1524000" y="1752600"/>
            <a:ext cx="6705600" cy="2529332"/>
          </a:xfrm>
          <a:prstGeom prst="rect">
            <a:avLst/>
          </a:prstGeom>
          <a:solidFill>
            <a:srgbClr val="FFE0BA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Students should do the arts, not just view or listen to them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The arts should be integrated into all subjects with all teachers engaging the arts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Students should have choices, be nurtured to find their strengths, creating their own form of expression via the arts, and share their products and performances with others 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1800"/>
            </a:pPr>
            <a:r>
              <a:t>Students should be involved in the world of the arts, experiencing various art genres, and connecting with arts events and artists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5" name="Arts and Physical Education…"/>
          <p:cNvSpPr txBox="1"/>
          <p:nvPr/>
        </p:nvSpPr>
        <p:spPr>
          <a:xfrm>
            <a:off x="1524000" y="304800"/>
            <a:ext cx="6705600" cy="1159511"/>
          </a:xfrm>
          <a:prstGeom prst="rect">
            <a:avLst/>
          </a:prstGeom>
          <a:solidFill>
            <a:srgbClr val="C8FFC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90000"/>
              </a:lnSpc>
              <a:spcBef>
                <a:spcPts val="1500"/>
              </a:spcBef>
              <a:defRPr b="1" sz="3200"/>
            </a:pPr>
            <a:r>
              <a:t>Arts and Physical Education</a:t>
            </a:r>
            <a:endParaRPr sz="2800"/>
          </a:p>
          <a:p>
            <a:pPr algn="ctr" defTabSz="457200">
              <a:lnSpc>
                <a:spcPct val="90000"/>
              </a:lnSpc>
              <a:spcBef>
                <a:spcPts val="1500"/>
              </a:spcBef>
              <a:defRPr b="1" sz="2800"/>
            </a:pPr>
            <a:r>
              <a:t>Inclusive Instruction</a:t>
            </a:r>
          </a:p>
        </p:txBody>
      </p:sp>
      <p:sp>
        <p:nvSpPr>
          <p:cNvPr id="176" name="Involve Students in Doing Art and Physical Education…"/>
          <p:cNvSpPr txBox="1"/>
          <p:nvPr/>
        </p:nvSpPr>
        <p:spPr>
          <a:xfrm>
            <a:off x="2286000" y="1752600"/>
            <a:ext cx="5257800" cy="2237740"/>
          </a:xfrm>
          <a:prstGeom prst="rect">
            <a:avLst/>
          </a:prstGeom>
          <a:solidFill>
            <a:srgbClr val="FFE0BA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Involve Students in </a:t>
            </a:r>
            <a:r>
              <a:rPr i="1"/>
              <a:t>Doing </a:t>
            </a:r>
            <a:r>
              <a:t>Art and Physical Education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Use Assistive Technology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Cooperative Physical Education Games 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Inclusive Competitions - Unified Sports and more</a:t>
            </a:r>
          </a:p>
          <a:p>
            <a:pPr marL="457200" indent="-4572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Arts and Physical Education in All Classes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9" name="Back Pack…"/>
          <p:cNvSpPr txBox="1"/>
          <p:nvPr/>
        </p:nvSpPr>
        <p:spPr>
          <a:xfrm>
            <a:off x="2133600" y="457200"/>
            <a:ext cx="5410200" cy="1018540"/>
          </a:xfrm>
          <a:prstGeom prst="rect">
            <a:avLst/>
          </a:prstGeom>
          <a:solidFill>
            <a:srgbClr val="FFE0B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/>
            </a:pPr>
            <a:r>
              <a:t>Back Pack</a:t>
            </a:r>
            <a:endParaRPr sz="2800"/>
          </a:p>
          <a:p>
            <a:pPr algn="ctr" defTabSz="457200">
              <a:defRPr b="1" sz="2800"/>
            </a:pPr>
            <a:r>
              <a:t>It’s Just Good Teaching</a:t>
            </a:r>
          </a:p>
        </p:txBody>
      </p:sp>
      <p:sp>
        <p:nvSpPr>
          <p:cNvPr id="180" name="It’s Just Good Teaching  - inclusive math and science classes…"/>
          <p:cNvSpPr txBox="1"/>
          <p:nvPr/>
        </p:nvSpPr>
        <p:spPr>
          <a:xfrm>
            <a:off x="1524000" y="1752600"/>
            <a:ext cx="6324600" cy="2059940"/>
          </a:xfrm>
          <a:prstGeom prst="rect">
            <a:avLst/>
          </a:prstGeom>
          <a:solidFill>
            <a:srgbClr val="FFE0BA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b="1" sz="1800"/>
            </a:pPr>
            <a:r>
              <a:t>It’s Just Good Teaching  - inclusive math and science classes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www.nwrel.org/msec/resources/justgood.php</a:t>
            </a:r>
          </a:p>
          <a:p>
            <a:pPr marL="457200" indent="-457200" defTabSz="457200">
              <a:defRPr b="1" sz="1800"/>
            </a:pPr>
          </a:p>
          <a:p>
            <a:pPr marL="457200" indent="-457200" defTabSz="457200">
              <a:defRPr b="1" sz="1800"/>
            </a:pPr>
            <a:r>
              <a:t>Annenberg Media</a:t>
            </a:r>
            <a:r>
              <a:rPr b="0"/>
              <a:t> </a:t>
            </a:r>
          </a:p>
          <a:p>
            <a:pPr marL="457200" indent="-457200" defTabSz="457200">
              <a:defRPr sz="1800" u="sng">
                <a:solidFill>
                  <a:srgbClr val="0000FF"/>
                </a:solidFill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www.learner.org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" name="Inclusive Academic Instruction"/>
          <p:cNvSpPr txBox="1"/>
          <p:nvPr/>
        </p:nvSpPr>
        <p:spPr>
          <a:xfrm>
            <a:off x="1112837" y="504823"/>
            <a:ext cx="7700964" cy="638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 anchor="b">
            <a:spAutoFit/>
          </a:bodyPr>
          <a:lstStyle>
            <a:lvl1pPr algn="ctr" defTabSz="457200">
              <a:defRPr b="1" sz="3600"/>
            </a:lvl1pPr>
          </a:lstStyle>
          <a:p>
            <a:pPr/>
            <a:r>
              <a:t>Inclusive Academic Instruction</a:t>
            </a:r>
          </a:p>
        </p:txBody>
      </p:sp>
      <p:sp>
        <p:nvSpPr>
          <p:cNvPr id="44" name="Literacy…"/>
          <p:cNvSpPr/>
          <p:nvPr/>
        </p:nvSpPr>
        <p:spPr>
          <a:xfrm>
            <a:off x="838200" y="1828800"/>
            <a:ext cx="3257550" cy="1266826"/>
          </a:xfrm>
          <a:prstGeom prst="rect">
            <a:avLst/>
          </a:prstGeom>
          <a:solidFill>
            <a:srgbClr val="FF9933"/>
          </a:solidFill>
          <a:ln w="571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defTabSz="457200">
              <a:defRPr sz="1800"/>
            </a:pPr>
            <a:r>
              <a:t>     </a:t>
            </a:r>
            <a:r>
              <a:rPr b="1" u="sng">
                <a:solidFill>
                  <a:srgbClr val="FFFFFF"/>
                </a:solidFill>
              </a:rPr>
              <a:t>Literacy</a:t>
            </a:r>
            <a:endParaRPr b="1" u="sng">
              <a:solidFill>
                <a:srgbClr val="FFFFFF"/>
              </a:solidFill>
            </a:endParaRP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thematic units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choral reading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 journal writing</a:t>
            </a:r>
          </a:p>
        </p:txBody>
      </p:sp>
      <p:sp>
        <p:nvSpPr>
          <p:cNvPr id="45" name="Mathematics…"/>
          <p:cNvSpPr/>
          <p:nvPr/>
        </p:nvSpPr>
        <p:spPr>
          <a:xfrm>
            <a:off x="838200" y="3810000"/>
            <a:ext cx="4257304" cy="1546226"/>
          </a:xfrm>
          <a:prstGeom prst="rect">
            <a:avLst/>
          </a:prstGeom>
          <a:solidFill>
            <a:srgbClr val="3399FF"/>
          </a:solidFill>
          <a:ln w="571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>
            <a:spAutoFit/>
          </a:bodyPr>
          <a:lstStyle/>
          <a:p>
            <a:pPr defTabSz="457200">
              <a:defRPr sz="1800"/>
            </a:pPr>
            <a:r>
              <a:t>     </a:t>
            </a:r>
            <a:r>
              <a:rPr b="1" u="sng">
                <a:solidFill>
                  <a:srgbClr val="FFFFFF"/>
                </a:solidFill>
              </a:rPr>
              <a:t>Mathematics</a:t>
            </a:r>
            <a:endParaRPr b="1" u="sng">
              <a:solidFill>
                <a:srgbClr val="FFFFFF"/>
              </a:solidFill>
            </a:endParaRP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exploration and alternative strategies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manipulatives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discussion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listen, coach, and reflect</a:t>
            </a:r>
          </a:p>
        </p:txBody>
      </p:sp>
      <p:sp>
        <p:nvSpPr>
          <p:cNvPr id="46" name="Arts and Music…"/>
          <p:cNvSpPr/>
          <p:nvPr/>
        </p:nvSpPr>
        <p:spPr>
          <a:xfrm>
            <a:off x="5943600" y="4419600"/>
            <a:ext cx="1848856" cy="987426"/>
          </a:xfrm>
          <a:prstGeom prst="rect">
            <a:avLst/>
          </a:prstGeom>
          <a:solidFill>
            <a:srgbClr val="333399"/>
          </a:solidFill>
          <a:ln w="571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>
            <a:spAutoFit/>
          </a:bodyPr>
          <a:lstStyle/>
          <a:p>
            <a:pPr defTabSz="457200">
              <a:defRPr b="1" sz="1800" u="sng">
                <a:solidFill>
                  <a:srgbClr val="FFFFFF"/>
                </a:solidFill>
              </a:defRPr>
            </a:pPr>
            <a:r>
              <a:t>Arts and Music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integration</a:t>
            </a:r>
          </a:p>
          <a:p>
            <a:pPr defTabSz="457200">
              <a:defRPr sz="1800">
                <a:solidFill>
                  <a:srgbClr val="FFFFFF"/>
                </a:solidFill>
              </a:defRPr>
            </a:pPr>
            <a:r>
              <a:t>     a way of life</a:t>
            </a:r>
          </a:p>
        </p:txBody>
      </p:sp>
      <p:sp>
        <p:nvSpPr>
          <p:cNvPr id="47" name="Science…"/>
          <p:cNvSpPr/>
          <p:nvPr/>
        </p:nvSpPr>
        <p:spPr>
          <a:xfrm>
            <a:off x="3657600" y="1371600"/>
            <a:ext cx="4057650" cy="987426"/>
          </a:xfrm>
          <a:prstGeom prst="rect">
            <a:avLst/>
          </a:prstGeom>
          <a:solidFill>
            <a:srgbClr val="99FF66"/>
          </a:solidFill>
          <a:ln w="571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defTabSz="457200">
              <a:defRPr sz="1800"/>
            </a:pPr>
            <a:r>
              <a:t>      </a:t>
            </a:r>
            <a:r>
              <a:rPr b="1" u="sng"/>
              <a:t>Science</a:t>
            </a:r>
            <a:endParaRPr b="1" u="sng"/>
          </a:p>
          <a:p>
            <a:pPr defTabSz="457200">
              <a:defRPr sz="1800"/>
            </a:pPr>
            <a:r>
              <a:t>      science for ALL</a:t>
            </a:r>
          </a:p>
          <a:p>
            <a:pPr defTabSz="457200">
              <a:defRPr sz="1800"/>
            </a:pPr>
            <a:r>
              <a:t>      meaningful understanding</a:t>
            </a:r>
          </a:p>
        </p:txBody>
      </p:sp>
      <p:sp>
        <p:nvSpPr>
          <p:cNvPr id="48" name="Physical Education…"/>
          <p:cNvSpPr/>
          <p:nvPr/>
        </p:nvSpPr>
        <p:spPr>
          <a:xfrm>
            <a:off x="5334000" y="2590800"/>
            <a:ext cx="2309740" cy="987426"/>
          </a:xfrm>
          <a:prstGeom prst="rect">
            <a:avLst/>
          </a:prstGeom>
          <a:solidFill>
            <a:schemeClr val="accent2"/>
          </a:solidFill>
          <a:ln w="5715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6037" tIns="46037" rIns="46037" bIns="46037">
            <a:spAutoFit/>
          </a:bodyPr>
          <a:lstStyle/>
          <a:p>
            <a:pPr defTabSz="457200">
              <a:defRPr b="1" sz="1800" u="sng"/>
            </a:pPr>
            <a:r>
              <a:t>Physical Education</a:t>
            </a:r>
          </a:p>
          <a:p>
            <a:pPr defTabSz="457200">
              <a:defRPr sz="1800"/>
            </a:pPr>
            <a:r>
              <a:t>     integration</a:t>
            </a:r>
          </a:p>
          <a:p>
            <a:pPr defTabSz="457200">
              <a:defRPr sz="1800"/>
            </a:pPr>
            <a:r>
              <a:t>     Unified Sports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6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" grpId="2"/>
      <p:bldP build="whole" bldLvl="1" animBg="1" rev="0" advAuto="0" spid="44" grpId="1"/>
      <p:bldP build="whole" bldLvl="1" animBg="1" rev="0" advAuto="0" spid="46" grpId="3"/>
      <p:bldP build="whole" bldLvl="1" animBg="1" rev="0" advAuto="0" spid="48" grpId="5"/>
      <p:bldP build="whole" bldLvl="1" animBg="1" rev="0" advAuto="0" spid="47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1" name="Literacy and Language Arts…"/>
          <p:cNvSpPr txBox="1"/>
          <p:nvPr/>
        </p:nvSpPr>
        <p:spPr>
          <a:xfrm>
            <a:off x="1371600" y="152400"/>
            <a:ext cx="6299200" cy="14732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What Is Literacy?</a:t>
            </a:r>
            <a:r>
              <a:rPr sz="1800"/>
              <a:t> </a:t>
            </a:r>
            <a:endParaRPr sz="1800"/>
          </a:p>
          <a:p>
            <a:pPr algn="ctr" defTabSz="457200">
              <a:defRPr b="1" sz="1800">
                <a:solidFill>
                  <a:srgbClr val="3333CC"/>
                </a:solidFill>
              </a:defRPr>
            </a:pPr>
            <a:r>
              <a:t>Using Multiple Communications Systems</a:t>
            </a:r>
          </a:p>
        </p:txBody>
      </p:sp>
      <p:sp>
        <p:nvSpPr>
          <p:cNvPr id="52" name="Reading by which individuals construct meaning from print using their prior knowledge.…"/>
          <p:cNvSpPr txBox="1"/>
          <p:nvPr/>
        </p:nvSpPr>
        <p:spPr>
          <a:xfrm>
            <a:off x="2057400" y="1905000"/>
            <a:ext cx="5257800" cy="3752215"/>
          </a:xfrm>
          <a:prstGeom prst="rect">
            <a:avLst/>
          </a:prstGeom>
          <a:solidFill>
            <a:srgbClr val="D5EBFF"/>
          </a:solidFill>
          <a:ln w="3175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2000"/>
            </a:pPr>
            <a:r>
              <a:t>Reading by which individuals construct meaning from print using their prior knowledge. 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Writing text in words. 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Speaking and listening. 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Viewing. 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Representing, either physically, in drama, movement, or in pictures. 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Signing, facial expression, and gestures of hands, legs, or other body parts. 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Using technology to access to written and graphic materials and to communicate.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5" name="Literacy and Language Arts…"/>
          <p:cNvSpPr txBox="1"/>
          <p:nvPr/>
        </p:nvSpPr>
        <p:spPr>
          <a:xfrm>
            <a:off x="1371600" y="152399"/>
            <a:ext cx="6299200" cy="11938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Challenges in Literacy Education</a:t>
            </a:r>
          </a:p>
        </p:txBody>
      </p:sp>
      <p:sp>
        <p:nvSpPr>
          <p:cNvPr id="56" name="Debate over good instruction - isolated skills (phonics, phonemic awareness) apart from actual reading and writing…"/>
          <p:cNvSpPr txBox="1"/>
          <p:nvPr/>
        </p:nvSpPr>
        <p:spPr>
          <a:xfrm>
            <a:off x="1676400" y="1447800"/>
            <a:ext cx="5715000" cy="2339340"/>
          </a:xfrm>
          <a:prstGeom prst="rect">
            <a:avLst/>
          </a:prstGeom>
          <a:solidFill>
            <a:srgbClr val="D5EB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Debate over good instruction - isolated skills (phonics, phonemic awareness) apart from actual reading and writing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Instruction of skills based on reading nonsense words, individual direct instruction, worksheets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Need: students to spend time actually reading and writing while developing skills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Students with literacy challenges give up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Literacy and Language Arts…"/>
          <p:cNvSpPr txBox="1"/>
          <p:nvPr/>
        </p:nvSpPr>
        <p:spPr>
          <a:xfrm>
            <a:off x="1371600" y="152399"/>
            <a:ext cx="6299200" cy="11938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Standards in Literacy Learning</a:t>
            </a:r>
          </a:p>
        </p:txBody>
      </p:sp>
      <p:sp>
        <p:nvSpPr>
          <p:cNvPr id="60" name="Students read a wide range of literature and to develop understanding &amp; experience personal fulfillment…"/>
          <p:cNvSpPr txBox="1"/>
          <p:nvPr/>
        </p:nvSpPr>
        <p:spPr>
          <a:xfrm>
            <a:off x="1143000" y="1447800"/>
            <a:ext cx="7162800" cy="4200144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/>
            </a:pPr>
            <a:r>
              <a:t>Students read a wide range of literature and to develop understanding &amp; experience personal fulfillment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/>
            </a:pPr>
            <a:r>
              <a:t>Students learn to use many strategies drawing on their prior experiences and knowledge 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/>
            </a:pPr>
            <a:r>
              <a:t>Students learn to vary their use of language to communicate with different groups of people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/>
            </a:pPr>
            <a:r>
              <a:t>Students learn to use language conventions (eg. spelling, punctuation, etc.) 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/>
            </a:pPr>
            <a:r>
              <a:t>Students research issues by developing questions, posing problems, and gathering information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/>
            </a:pPr>
            <a:r>
              <a:t>Students use a range of information resources to gather information</a:t>
            </a:r>
          </a:p>
          <a:p>
            <a:pPr marL="457200" indent="-457200" defTabSz="457200">
              <a:lnSpc>
                <a:spcPct val="96000"/>
              </a:lnSpc>
              <a:buSzPct val="100000"/>
              <a:buChar char="❑"/>
              <a:defRPr sz="2000"/>
            </a:pPr>
            <a:r>
              <a:t>Students use language to achieve their own goals, to learn, persuade, and share information and ideas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3" name="Literacy and Language Arts…"/>
          <p:cNvSpPr txBox="1"/>
          <p:nvPr/>
        </p:nvSpPr>
        <p:spPr>
          <a:xfrm>
            <a:off x="1371600" y="152399"/>
            <a:ext cx="6299200" cy="11938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Reading Workshop</a:t>
            </a:r>
          </a:p>
        </p:txBody>
      </p:sp>
      <p:sp>
        <p:nvSpPr>
          <p:cNvPr id="64" name="Reading assessment…"/>
          <p:cNvSpPr txBox="1"/>
          <p:nvPr/>
        </p:nvSpPr>
        <p:spPr>
          <a:xfrm>
            <a:off x="1848620" y="1698863"/>
            <a:ext cx="4953002" cy="2606041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Reading assessment 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Instructional read aloud 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Individual reading of ‘just right’ books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Book clubs: student dialogue and sharing of books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Mini-lessons and guided reading in small groups to work on reading strategies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Assessment to demonstrate comprehension and understanding</a:t>
            </a:r>
          </a:p>
        </p:txBody>
      </p:sp>
      <p:sp>
        <p:nvSpPr>
          <p:cNvPr id="65" name="Line"/>
          <p:cNvSpPr/>
          <p:nvPr/>
        </p:nvSpPr>
        <p:spPr>
          <a:xfrm>
            <a:off x="1752600" y="1295400"/>
            <a:ext cx="57150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Literacy and Language Arts…"/>
          <p:cNvSpPr txBox="1"/>
          <p:nvPr/>
        </p:nvSpPr>
        <p:spPr>
          <a:xfrm>
            <a:off x="1524000" y="152399"/>
            <a:ext cx="6299200" cy="1193801"/>
          </a:xfrm>
          <a:prstGeom prst="rect">
            <a:avLst/>
          </a:prstGeom>
          <a:solidFill>
            <a:srgbClr val="FFFFB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defTabSz="457200">
              <a:lnSpc>
                <a:spcPct val="120000"/>
              </a:lnSpc>
              <a:spcBef>
                <a:spcPts val="1500"/>
              </a:spcBef>
              <a:defRPr b="1" sz="3200"/>
            </a:pPr>
            <a:r>
              <a:t>Literacy and Language Arts</a:t>
            </a:r>
          </a:p>
          <a:p>
            <a:pPr algn="ctr" defTabSz="457200">
              <a:defRPr b="1" sz="2800"/>
            </a:pPr>
            <a:r>
              <a:t>Reading Workshop Cycle</a:t>
            </a:r>
          </a:p>
        </p:txBody>
      </p:sp>
      <p:sp>
        <p:nvSpPr>
          <p:cNvPr id="69" name="Choose a Just Right Book…"/>
          <p:cNvSpPr txBox="1"/>
          <p:nvPr/>
        </p:nvSpPr>
        <p:spPr>
          <a:xfrm>
            <a:off x="2209800" y="1524000"/>
            <a:ext cx="5181600" cy="3139440"/>
          </a:xfrm>
          <a:prstGeom prst="rect">
            <a:avLst/>
          </a:prstGeom>
          <a:solidFill>
            <a:srgbClr val="D5EB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marL="685800" indent="-5715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Choose a Just Right Book</a:t>
            </a:r>
          </a:p>
          <a:p>
            <a:pPr lvl="1" marL="685800" indent="-5715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Prove it is Just Right to the Teacher and set a due date</a:t>
            </a:r>
          </a:p>
          <a:p>
            <a:pPr lvl="1" marL="685800" indent="-5715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Read the book- marking comprehension strategies with sticky notes</a:t>
            </a:r>
          </a:p>
          <a:p>
            <a:pPr lvl="1" marL="685800" indent="-5715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Do a writing page that answers questions about the book</a:t>
            </a:r>
          </a:p>
          <a:p>
            <a:pPr lvl="1" marL="685800" indent="-5715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Have a student orally test you on the book</a:t>
            </a:r>
          </a:p>
          <a:p>
            <a:pPr lvl="1" marL="685800" indent="-5715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Take to teacher for a conference</a:t>
            </a:r>
          </a:p>
          <a:p>
            <a:pPr lvl="1" marL="685800" indent="-571500" defTabSz="457200">
              <a:buSzPct val="100000"/>
              <a:buChar char="❑"/>
              <a:defRPr sz="1800">
                <a:latin typeface="Palatino"/>
                <a:ea typeface="Palatino"/>
                <a:cs typeface="Palatino"/>
                <a:sym typeface="Palatino"/>
              </a:defRPr>
            </a:pPr>
            <a:r>
              <a:t>Choose another Just Right Book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