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F5E1"/>
          </a:solidFill>
        </a:fill>
      </a:tcStyle>
    </a:wholeTbl>
    <a:band2H>
      <a:tcTxStyle b="def" i="def"/>
      <a:tcStyle>
        <a:tcBdr/>
        <a:fill>
          <a:solidFill>
            <a:srgbClr val="E6FAF1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" name="Shape 2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luecorners" descr="bluecorner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 defTabSz="914400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ctr" defTabSz="457200">
              <a:defRPr sz="14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3" name="bluegradientbar" descr="bluegradientba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5334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60000"/>
        <a:buFontTx/>
        <a:buChar char="■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5000"/>
        <a:buFontTx/>
        <a:buChar char="■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5000"/>
        <a:buFontTx/>
        <a:buChar char="■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0000"/>
        <a:buFont typeface="Wingdings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0000"/>
        <a:buFont typeface="Wingdings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0000"/>
        <a:buFont typeface="Wingdings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0000"/>
        <a:buFont typeface="Wingdings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dutopia.org/knowing-how-you-learn" TargetMode="External"/><Relationship Id="rId3" Type="http://schemas.openxmlformats.org/officeDocument/2006/relationships/hyperlink" Target="http://www.edutopia.org/assistive-technology-albano-berberi-video" TargetMode="Externa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ast.org/index.html" TargetMode="External"/><Relationship Id="rId3" Type="http://schemas.openxmlformats.org/officeDocument/2006/relationships/hyperlink" Target="http://www.pz.harvard.edu/index.cfm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hapter 11  Inclusive Academic Instruction, Part I"/>
          <p:cNvSpPr txBox="1"/>
          <p:nvPr>
            <p:ph type="title" idx="4294967295"/>
          </p:nvPr>
        </p:nvSpPr>
        <p:spPr>
          <a:xfrm>
            <a:off x="685800" y="1294519"/>
            <a:ext cx="7772400" cy="1524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 defTabSz="512063">
              <a:defRPr b="1" sz="2464">
                <a:latin typeface="+mn-lt"/>
                <a:ea typeface="+mn-ea"/>
                <a:cs typeface="+mn-cs"/>
                <a:sym typeface="Arial"/>
              </a:defRPr>
            </a:pPr>
            <a:r>
              <a:t>Chapter 11 </a:t>
            </a:r>
            <a:br/>
            <a:r>
              <a:t>Inclusive Academic Instruction, Part I</a:t>
            </a:r>
            <a:r>
              <a:rPr b="0" i="1"/>
              <a:t> </a:t>
            </a:r>
            <a:br>
              <a:rPr b="0" i="1"/>
            </a:br>
            <a:br>
              <a:rPr b="0" i="1"/>
            </a:br>
          </a:p>
        </p:txBody>
      </p:sp>
      <p:sp>
        <p:nvSpPr>
          <p:cNvPr id="30" name="Plan Inclusive Lessons and Units"/>
          <p:cNvSpPr txBox="1"/>
          <p:nvPr>
            <p:ph type="body" sz="quarter" idx="4294967295"/>
          </p:nvPr>
        </p:nvSpPr>
        <p:spPr>
          <a:xfrm>
            <a:off x="1066800" y="2334010"/>
            <a:ext cx="7010400" cy="1752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Font typeface="Wingdings"/>
              <a:buNone/>
              <a:defRPr i="1" sz="26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Plan Inclusive Lessons and Units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5" name="Moose Poem drft" descr="Moose Poem drf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5600" y="533400"/>
            <a:ext cx="5649913" cy="5791200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2nd Draft…"/>
          <p:cNvSpPr txBox="1"/>
          <p:nvPr/>
        </p:nvSpPr>
        <p:spPr>
          <a:xfrm>
            <a:off x="579119" y="1066800"/>
            <a:ext cx="2270762" cy="754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457200">
              <a:spcBef>
                <a:spcPts val="1000"/>
              </a:spcBef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2nd Draft</a:t>
            </a:r>
          </a:p>
          <a:p>
            <a:pPr algn="r" defTabSz="457200">
              <a:spcBef>
                <a:spcPts val="1000"/>
              </a:spcBef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MOOSE POEM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9" name="Moose Poem Fnl" descr="Moose Poem Fnl"/>
          <p:cNvPicPr>
            <a:picLocks noChangeAspect="1"/>
          </p:cNvPicPr>
          <p:nvPr/>
        </p:nvPicPr>
        <p:blipFill>
          <a:blip r:embed="rId2">
            <a:extLst/>
          </a:blip>
          <a:srcRect l="15744" t="12474" r="20037" b="27026"/>
          <a:stretch>
            <a:fillRect/>
          </a:stretch>
        </p:blipFill>
        <p:spPr>
          <a:xfrm>
            <a:off x="3276600" y="228600"/>
            <a:ext cx="5192713" cy="5486400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By Sydney Jones"/>
          <p:cNvSpPr txBox="1"/>
          <p:nvPr/>
        </p:nvSpPr>
        <p:spPr>
          <a:xfrm>
            <a:off x="1036319" y="762000"/>
            <a:ext cx="1584962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1000"/>
              </a:spcBef>
              <a:defRPr sz="1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By Sydney Jones</a:t>
            </a:r>
          </a:p>
        </p:txBody>
      </p:sp>
      <p:pic>
        <p:nvPicPr>
          <p:cNvPr id="71" name="MVC-005S" descr="MVC-005S"/>
          <p:cNvPicPr>
            <a:picLocks noChangeAspect="1"/>
          </p:cNvPicPr>
          <p:nvPr/>
        </p:nvPicPr>
        <p:blipFill>
          <a:blip r:embed="rId3">
            <a:extLst/>
          </a:blip>
          <a:srcRect l="17999" t="0" r="17999" b="0"/>
          <a:stretch>
            <a:fillRect/>
          </a:stretch>
        </p:blipFill>
        <p:spPr>
          <a:xfrm>
            <a:off x="762000" y="2590800"/>
            <a:ext cx="2339975" cy="274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4" name="Dear Mr" descr="Dear Mr"/>
          <p:cNvPicPr>
            <a:picLocks noChangeAspect="1"/>
          </p:cNvPicPr>
          <p:nvPr/>
        </p:nvPicPr>
        <p:blipFill>
          <a:blip r:embed="rId2">
            <a:extLst/>
          </a:blip>
          <a:srcRect l="1333" t="11044" r="0" b="5522"/>
          <a:stretch>
            <a:fillRect/>
          </a:stretch>
        </p:blipFill>
        <p:spPr>
          <a:xfrm>
            <a:off x="3546475" y="-1"/>
            <a:ext cx="5597525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Arrow"/>
          <p:cNvSpPr/>
          <p:nvPr/>
        </p:nvSpPr>
        <p:spPr>
          <a:xfrm rot="1411677">
            <a:off x="1752600" y="3581400"/>
            <a:ext cx="2438400" cy="609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</a:p>
        </p:txBody>
      </p:sp>
      <p:sp>
        <p:nvSpPr>
          <p:cNvPr id="76" name="Sydney’s letter to her teacher"/>
          <p:cNvSpPr txBox="1"/>
          <p:nvPr/>
        </p:nvSpPr>
        <p:spPr>
          <a:xfrm>
            <a:off x="1112519" y="1752600"/>
            <a:ext cx="2058037" cy="1299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2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Sydney’s letter to her teacher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9" name="Sights to See…"/>
          <p:cNvSpPr txBox="1"/>
          <p:nvPr/>
        </p:nvSpPr>
        <p:spPr>
          <a:xfrm>
            <a:off x="2131604" y="380999"/>
            <a:ext cx="4306117" cy="1069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b="1" sz="2800">
                <a:latin typeface="+mn-lt"/>
                <a:ea typeface="+mn-ea"/>
                <a:cs typeface="+mn-cs"/>
                <a:sym typeface="Arial"/>
              </a:defRPr>
            </a:pPr>
            <a:r>
              <a:t>Sights to See</a:t>
            </a:r>
            <a:endParaRPr sz="1800"/>
          </a:p>
          <a:p>
            <a:pPr algn="ctr" defTabSz="457200">
              <a:defRPr i="1" sz="1800">
                <a:latin typeface="+mn-lt"/>
                <a:ea typeface="+mn-ea"/>
                <a:cs typeface="+mn-cs"/>
                <a:sym typeface="Arial"/>
              </a:defRPr>
            </a:pPr>
            <a:r>
              <a:t>Learning Styles and Assistive Technology</a:t>
            </a:r>
            <a:endParaRPr b="1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0" name="Knowing How You Learn…"/>
          <p:cNvSpPr txBox="1"/>
          <p:nvPr/>
        </p:nvSpPr>
        <p:spPr>
          <a:xfrm>
            <a:off x="2057399" y="1600200"/>
            <a:ext cx="4953002" cy="2523490"/>
          </a:xfrm>
          <a:prstGeom prst="rect">
            <a:avLst/>
          </a:prstGeom>
          <a:solidFill>
            <a:srgbClr val="ACD5E4"/>
          </a:solidFill>
          <a:ln w="6350">
            <a:solidFill>
              <a:srgbClr val="3333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defRPr sz="2000">
                <a:latin typeface="+mn-lt"/>
                <a:ea typeface="+mn-ea"/>
                <a:cs typeface="+mn-cs"/>
                <a:sym typeface="Arial"/>
              </a:defRPr>
            </a:pPr>
          </a:p>
          <a:p>
            <a:pPr marL="457200" indent="-457200" defTabSz="457200">
              <a:defRPr b="1" sz="1800">
                <a:latin typeface="Palatino"/>
                <a:ea typeface="Palatino"/>
                <a:cs typeface="Palatino"/>
                <a:sym typeface="Palatino"/>
              </a:defRPr>
            </a:pPr>
            <a:r>
              <a:t>Knowing How You Learn</a:t>
            </a:r>
          </a:p>
          <a:p>
            <a:pPr marL="457200" indent="-457200" defTabSz="457200">
              <a:defRPr sz="1800" u="sng">
                <a:solidFill>
                  <a:srgbClr val="0000FF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invalidUrl="" action="" tgtFrame="" tooltip="" history="1" highlightClick="0" endSnd="0"/>
              </a:rPr>
              <a:t>www.edutopia.org/knowing-how-you-learn</a:t>
            </a:r>
          </a:p>
          <a:p>
            <a:pPr marL="457200" indent="-457200" defTabSz="457200">
              <a:defRPr sz="1800" u="sng">
                <a:solidFill>
                  <a:srgbClr val="0000FF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457200" indent="-457200" defTabSz="457200">
              <a:defRPr b="1" sz="1800">
                <a:latin typeface="Palatino"/>
                <a:ea typeface="Palatino"/>
                <a:cs typeface="Palatino"/>
                <a:sym typeface="Palatino"/>
              </a:defRPr>
            </a:pPr>
            <a:r>
              <a:t>The Sound of Learning</a:t>
            </a:r>
            <a:r>
              <a:rPr b="0"/>
              <a:t>: </a:t>
            </a:r>
            <a:r>
              <a:t>Albano Berberi</a:t>
            </a:r>
            <a:r>
              <a:rPr b="0"/>
              <a:t> </a:t>
            </a:r>
          </a:p>
          <a:p>
            <a:pPr marL="457200" indent="-457200" defTabSz="457200">
              <a:defRPr sz="1800" u="sng">
                <a:solidFill>
                  <a:srgbClr val="0000FF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invalidUrl="" action="" tgtFrame="" tooltip="" history="1" highlightClick="0" endSnd="0"/>
              </a:rPr>
              <a:t>www.edutopia.org/assistive-technology-albano-berberi-video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3" name="Disabled Curriculum and Instruction…"/>
          <p:cNvSpPr txBox="1"/>
          <p:nvPr/>
        </p:nvSpPr>
        <p:spPr>
          <a:xfrm>
            <a:off x="1431925" y="312737"/>
            <a:ext cx="6329363" cy="950316"/>
          </a:xfrm>
          <a:prstGeom prst="rect">
            <a:avLst/>
          </a:prstGeom>
          <a:solidFill>
            <a:srgbClr val="FEFD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lnSpc>
                <a:spcPct val="120000"/>
              </a:lnSpc>
              <a:spcBef>
                <a:spcPts val="900"/>
              </a:spcBef>
              <a:defRPr b="1" sz="2800">
                <a:latin typeface="+mn-lt"/>
                <a:ea typeface="+mn-ea"/>
                <a:cs typeface="+mn-cs"/>
                <a:sym typeface="Arial"/>
              </a:defRPr>
            </a:pPr>
            <a:r>
              <a:t>Disabled Curriculum and Instruction</a:t>
            </a:r>
            <a:endParaRPr sz="1800"/>
          </a:p>
          <a:p>
            <a:pPr algn="ctr" defTabSz="457200">
              <a:defRPr b="1" i="1" sz="1800">
                <a:latin typeface="+mn-lt"/>
                <a:ea typeface="+mn-ea"/>
                <a:cs typeface="+mn-cs"/>
                <a:sym typeface="Arial"/>
              </a:defRPr>
            </a:pPr>
            <a:r>
              <a:t>‘</a:t>
            </a:r>
            <a:r>
              <a:rPr b="0"/>
              <a:t>Official’ and ‘Classic’ Theories of Learning</a:t>
            </a:r>
          </a:p>
        </p:txBody>
      </p:sp>
      <p:sp>
        <p:nvSpPr>
          <p:cNvPr id="84" name="The factory model of schooling is still with us! Kids in rows, lectures, worksheets, multiple choice tests…"/>
          <p:cNvSpPr txBox="1"/>
          <p:nvPr/>
        </p:nvSpPr>
        <p:spPr>
          <a:xfrm>
            <a:off x="2286000" y="1676400"/>
            <a:ext cx="4495800" cy="4057015"/>
          </a:xfrm>
          <a:prstGeom prst="rect">
            <a:avLst/>
          </a:prstGeom>
          <a:solidFill>
            <a:srgbClr val="B2E4C4"/>
          </a:solidFill>
          <a:ln w="3175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685800" indent="-571500" defTabSz="457200">
              <a:buSzPct val="100000"/>
              <a:buChar char="❑"/>
              <a:defRPr sz="2000"/>
            </a:pPr>
            <a:r>
              <a:t>The </a:t>
            </a:r>
            <a:r>
              <a:rPr b="1"/>
              <a:t>factory model of schooling</a:t>
            </a:r>
            <a:r>
              <a:t> is still with us! Kids in rows, lectures, worksheets, multiple choice tests</a:t>
            </a:r>
            <a:endParaRPr sz="1000"/>
          </a:p>
          <a:p>
            <a:pPr lvl="1" marL="685800" indent="-571500" defTabSz="457200">
              <a:buSzPct val="100000"/>
              <a:buChar char="❑"/>
              <a:defRPr sz="1000"/>
            </a:pPr>
          </a:p>
          <a:p>
            <a:pPr lvl="1" marL="685800" indent="-571500" defTabSz="457200">
              <a:buSzPct val="100000"/>
              <a:buChar char="❑"/>
              <a:defRPr b="1" sz="2000"/>
            </a:pPr>
            <a:r>
              <a:t>Official theory of learning</a:t>
            </a:r>
            <a:r>
              <a:rPr b="0"/>
              <a:t> - hard work, dependent on rewards and punishment, individual, easily forgotten</a:t>
            </a:r>
            <a:endParaRPr sz="1000"/>
          </a:p>
          <a:p>
            <a:pPr lvl="1" marL="685800" indent="-571500" defTabSz="457200">
              <a:buSzPct val="100000"/>
              <a:buChar char="❑"/>
              <a:defRPr sz="1000"/>
            </a:pPr>
          </a:p>
          <a:p>
            <a:pPr lvl="1" marL="685800" indent="-571500" defTabSz="457200">
              <a:buSzPct val="100000"/>
              <a:buChar char="❑"/>
              <a:defRPr b="1" sz="2000"/>
            </a:pPr>
            <a:r>
              <a:t>Classical theory of learning</a:t>
            </a:r>
            <a:r>
              <a:rPr b="0"/>
              <a:t> - we are always learning, effortless, being with others to learn, authentic.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7" name="Disabled Curriculum and Instruction…"/>
          <p:cNvSpPr txBox="1"/>
          <p:nvPr/>
        </p:nvSpPr>
        <p:spPr>
          <a:xfrm>
            <a:off x="1516640" y="152399"/>
            <a:ext cx="6248833" cy="950316"/>
          </a:xfrm>
          <a:prstGeom prst="rect">
            <a:avLst/>
          </a:prstGeom>
          <a:solidFill>
            <a:srgbClr val="FEFD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lnSpc>
                <a:spcPct val="120000"/>
              </a:lnSpc>
              <a:spcBef>
                <a:spcPts val="900"/>
              </a:spcBef>
              <a:defRPr b="1" sz="2800">
                <a:latin typeface="+mn-lt"/>
                <a:ea typeface="+mn-ea"/>
                <a:cs typeface="+mn-cs"/>
                <a:sym typeface="Arial"/>
              </a:defRPr>
            </a:pPr>
            <a:r>
              <a:t>Disabled Curriculum and Instruction</a:t>
            </a:r>
            <a:endParaRPr sz="1800"/>
          </a:p>
          <a:p>
            <a:pPr algn="ctr" defTabSz="457200">
              <a:defRPr i="1" sz="1800">
                <a:latin typeface="+mn-lt"/>
                <a:ea typeface="+mn-ea"/>
                <a:cs typeface="+mn-cs"/>
                <a:sym typeface="Arial"/>
              </a:defRPr>
            </a:pPr>
            <a:r>
              <a:t>Problems with the Official, Traditional Approach to Learning</a:t>
            </a:r>
          </a:p>
        </p:txBody>
      </p:sp>
      <p:sp>
        <p:nvSpPr>
          <p:cNvPr id="88" name="Emphasis on memorization engenders little understanding, leading to shallow understanding and lack of motivation…"/>
          <p:cNvSpPr txBox="1"/>
          <p:nvPr/>
        </p:nvSpPr>
        <p:spPr>
          <a:xfrm>
            <a:off x="1066800" y="1371600"/>
            <a:ext cx="7239000" cy="4603115"/>
          </a:xfrm>
          <a:prstGeom prst="rect">
            <a:avLst/>
          </a:prstGeom>
          <a:solidFill>
            <a:srgbClr val="E4CFB2"/>
          </a:solidFill>
          <a:ln w="3175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685800" indent="-571500" defTabSz="457200">
              <a:buSzPct val="100000"/>
              <a:buChar char="❑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Emphasis on memorization engenders little understanding, leading to shallow understanding and lack of motivation</a:t>
            </a:r>
          </a:p>
          <a:p>
            <a:pPr lvl="1" marL="685800" indent="-571500" defTabSz="457200">
              <a:buSzPct val="100000"/>
              <a:buChar char="❑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Mastery and use of skills seen as separate disconnecting students from the real world</a:t>
            </a:r>
          </a:p>
          <a:p>
            <a:pPr lvl="1" marL="685800" indent="-571500" defTabSz="457200">
              <a:buSzPct val="100000"/>
              <a:buChar char="❑"/>
              <a:defRPr sz="2000"/>
            </a:pPr>
            <a:r>
              <a:t>Teaching materials (textbooks) at one level, thus frustrating to many students</a:t>
            </a:r>
          </a:p>
          <a:p>
            <a:pPr lvl="1" marL="685800" indent="-571500" defTabSz="457200">
              <a:buSzPct val="100000"/>
              <a:buChar char="❑"/>
              <a:defRPr sz="2000"/>
            </a:pPr>
            <a:r>
              <a:t>Students are largely in passive roles (eg. listen to a lecture)</a:t>
            </a:r>
          </a:p>
          <a:p>
            <a:pPr lvl="1" marL="685800" indent="-571500" defTabSz="457200">
              <a:buSzPct val="100000"/>
              <a:buChar char="❑"/>
              <a:defRPr sz="2000"/>
            </a:pPr>
            <a:r>
              <a:t>Instruction is seen as an individual enterprise and get in trouble when they interact with others</a:t>
            </a:r>
          </a:p>
          <a:p>
            <a:pPr lvl="1" marL="685800" indent="-571500" defTabSz="457200">
              <a:buSzPct val="100000"/>
              <a:buChar char="❑"/>
              <a:defRPr sz="2000"/>
            </a:pPr>
            <a:r>
              <a:t>Students make trouble to make the class more interesting</a:t>
            </a:r>
          </a:p>
          <a:p>
            <a:pPr lvl="1" marL="685800" indent="-571500" defTabSz="457200">
              <a:buSzPct val="100000"/>
              <a:buChar char="❑"/>
              <a:defRPr sz="2000"/>
            </a:pPr>
            <a:r>
              <a:t>Assessment and evaluation is based on low levels of skills that don’t require real understanding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1" name="Three Fundamental…"/>
          <p:cNvSpPr txBox="1"/>
          <p:nvPr/>
        </p:nvSpPr>
        <p:spPr>
          <a:xfrm>
            <a:off x="2209800" y="304800"/>
            <a:ext cx="4648200" cy="927954"/>
          </a:xfrm>
          <a:prstGeom prst="rect">
            <a:avLst/>
          </a:prstGeom>
          <a:solidFill>
            <a:srgbClr val="FEFD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lnSpc>
                <a:spcPct val="80000"/>
              </a:lnSpc>
              <a:spcBef>
                <a:spcPts val="900"/>
              </a:spcBef>
              <a:defRPr b="1" sz="2800">
                <a:latin typeface="+mn-lt"/>
                <a:ea typeface="+mn-ea"/>
                <a:cs typeface="+mn-cs"/>
                <a:sym typeface="Arial"/>
              </a:defRPr>
            </a:pPr>
            <a:r>
              <a:t>Three Fundamental </a:t>
            </a:r>
          </a:p>
          <a:p>
            <a:pPr algn="ctr" defTabSz="457200">
              <a:lnSpc>
                <a:spcPct val="80000"/>
              </a:lnSpc>
              <a:spcBef>
                <a:spcPts val="900"/>
              </a:spcBef>
              <a:defRPr b="1" sz="2800">
                <a:latin typeface="+mn-lt"/>
                <a:ea typeface="+mn-ea"/>
                <a:cs typeface="+mn-cs"/>
                <a:sym typeface="Arial"/>
              </a:defRPr>
            </a:pPr>
            <a:r>
              <a:t>Approaches to Instruction</a:t>
            </a:r>
          </a:p>
        </p:txBody>
      </p:sp>
      <p:sp>
        <p:nvSpPr>
          <p:cNvPr id="92" name="Lecture - test - worksheet…"/>
          <p:cNvSpPr txBox="1"/>
          <p:nvPr/>
        </p:nvSpPr>
        <p:spPr>
          <a:xfrm>
            <a:off x="2209800" y="1447800"/>
            <a:ext cx="4648200" cy="3782006"/>
          </a:xfrm>
          <a:prstGeom prst="rect">
            <a:avLst/>
          </a:prstGeom>
          <a:solidFill>
            <a:srgbClr val="E4CFB2"/>
          </a:solidFill>
          <a:ln w="3175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685800" indent="-571500" defTabSz="457200"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</a:p>
          <a:p>
            <a:pPr lvl="1" marL="685800" indent="-571500" defTabSz="457200">
              <a:buSzPct val="100000"/>
              <a:buAutoNum type="arabicPeriod" startAt="1"/>
              <a:defRPr b="1" sz="1800">
                <a:latin typeface="+mn-lt"/>
                <a:ea typeface="+mn-ea"/>
                <a:cs typeface="+mn-cs"/>
                <a:sym typeface="Arial"/>
              </a:defRPr>
            </a:pPr>
            <a:r>
              <a:t>Lecture - test - worksheet</a:t>
            </a:r>
          </a:p>
          <a:p>
            <a:pPr lvl="1" marL="685800" indent="-571500" defTabSz="457200">
              <a:buSzPct val="100000"/>
              <a:buAutoNum type="arabicPeriod" startAt="1"/>
              <a:defRPr sz="1800">
                <a:latin typeface="+mn-lt"/>
                <a:ea typeface="+mn-ea"/>
                <a:cs typeface="+mn-cs"/>
                <a:sym typeface="Arial"/>
              </a:defRPr>
            </a:pPr>
          </a:p>
          <a:p>
            <a:pPr lvl="1" marL="685800" indent="-571500" defTabSz="457200">
              <a:buSzPct val="100000"/>
              <a:buAutoNum type="arabicPeriod" startAt="2"/>
              <a:defRPr b="1" sz="1800">
                <a:latin typeface="+mn-lt"/>
                <a:ea typeface="+mn-ea"/>
                <a:cs typeface="+mn-cs"/>
                <a:sym typeface="Arial"/>
              </a:defRPr>
            </a:pPr>
            <a:r>
              <a:t>Direct instruction</a:t>
            </a:r>
            <a:r>
              <a:rPr b="0"/>
              <a:t> - </a:t>
            </a:r>
            <a:r>
              <a:rPr b="0" sz="2000"/>
              <a:t>direct teaching of skills out of the context in which they are used</a:t>
            </a:r>
            <a:endParaRPr sz="2000"/>
          </a:p>
          <a:p>
            <a:pPr lvl="1" marL="685800" indent="-571500" defTabSz="457200">
              <a:buSzPct val="100000"/>
              <a:buAutoNum type="arabicPeriod" startAt="2"/>
              <a:defRPr sz="1800">
                <a:latin typeface="+mn-lt"/>
                <a:ea typeface="+mn-ea"/>
                <a:cs typeface="+mn-cs"/>
                <a:sym typeface="Arial"/>
              </a:defRPr>
            </a:pPr>
          </a:p>
          <a:p>
            <a:pPr lvl="1" marL="685800" indent="-571500" defTabSz="457200">
              <a:buSzPct val="100000"/>
              <a:buAutoNum type="arabicPeriod" startAt="3"/>
              <a:defRPr b="1" sz="1800">
                <a:latin typeface="+mn-lt"/>
                <a:ea typeface="+mn-ea"/>
                <a:cs typeface="+mn-cs"/>
                <a:sym typeface="Arial"/>
              </a:defRPr>
            </a:pPr>
            <a:r>
              <a:t>Workshop learning</a:t>
            </a:r>
            <a:r>
              <a:rPr b="0"/>
              <a:t> </a:t>
            </a:r>
            <a:r>
              <a:rPr b="0" sz="2000"/>
              <a:t>- involving students in authentic, real world activities investigating critical questions, creating products to demonstrate learning </a:t>
            </a:r>
            <a:endParaRPr sz="20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5" name="Brain-based Learning…"/>
          <p:cNvSpPr txBox="1"/>
          <p:nvPr/>
        </p:nvSpPr>
        <p:spPr>
          <a:xfrm>
            <a:off x="914400" y="304800"/>
            <a:ext cx="7516813" cy="757062"/>
          </a:xfrm>
          <a:prstGeom prst="rect">
            <a:avLst/>
          </a:prstGeom>
          <a:solidFill>
            <a:srgbClr val="ACD5E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2800">
                <a:latin typeface="+mn-lt"/>
                <a:ea typeface="+mn-ea"/>
                <a:cs typeface="+mn-cs"/>
                <a:sym typeface="Arial"/>
              </a:defRPr>
            </a:pPr>
            <a:r>
              <a:t>Brain-based Learning</a:t>
            </a:r>
          </a:p>
          <a:p>
            <a:pPr algn="ctr" defTabSz="457200">
              <a:defRPr i="1" sz="1800">
                <a:latin typeface="+mn-lt"/>
                <a:ea typeface="+mn-ea"/>
                <a:cs typeface="+mn-cs"/>
                <a:sym typeface="Arial"/>
              </a:defRPr>
            </a:pPr>
            <a:r>
              <a:t>Key Understandings About Learning and the Brain</a:t>
            </a:r>
          </a:p>
        </p:txBody>
      </p:sp>
      <p:sp>
        <p:nvSpPr>
          <p:cNvPr id="96" name="The brain simultaneously makes connections between multiple ideas and engages in many activities and thought processes at once…"/>
          <p:cNvSpPr txBox="1"/>
          <p:nvPr/>
        </p:nvSpPr>
        <p:spPr>
          <a:xfrm>
            <a:off x="1981200" y="1676400"/>
            <a:ext cx="5410200" cy="1950862"/>
          </a:xfrm>
          <a:prstGeom prst="rect">
            <a:avLst/>
          </a:prstGeom>
          <a:solidFill>
            <a:srgbClr val="B2E4C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buSzPct val="100000"/>
              <a:buChar char="•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The brain simultaneously makes connections between multiple ideas and engages in many activities and thought processes at once</a:t>
            </a:r>
          </a:p>
          <a:p>
            <a:pPr marL="342900" indent="-342900" defTabSz="457200">
              <a:buSzPct val="100000"/>
              <a:buChar char="•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The brain processes parts and wholes at the same time</a:t>
            </a:r>
          </a:p>
          <a:p>
            <a:pPr marL="342900" indent="-342900" defTabSz="457200">
              <a:buSzPct val="100000"/>
              <a:buChar char="•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The search for meaning is fundamental</a:t>
            </a:r>
          </a:p>
          <a:p>
            <a:pPr marL="342900" indent="-342900" defTabSz="457200">
              <a:buSzPct val="100000"/>
              <a:buChar char="•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Emotion and cogntive learning are hard-wired</a:t>
            </a:r>
          </a:p>
        </p:txBody>
      </p:sp>
      <p:sp>
        <p:nvSpPr>
          <p:cNvPr id="97" name="Line"/>
          <p:cNvSpPr/>
          <p:nvPr/>
        </p:nvSpPr>
        <p:spPr>
          <a:xfrm>
            <a:off x="1295400" y="1447800"/>
            <a:ext cx="68580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0" name="Ensure a state of relaxed alertness in a challenging but non-threatening environment. Ensure a state of relaxed alertness in a challenging but nonthreatening environment.…"/>
          <p:cNvSpPr txBox="1"/>
          <p:nvPr/>
        </p:nvSpPr>
        <p:spPr>
          <a:xfrm>
            <a:off x="1447800" y="1447800"/>
            <a:ext cx="6324600" cy="2484262"/>
          </a:xfrm>
          <a:prstGeom prst="rect">
            <a:avLst/>
          </a:prstGeom>
          <a:solidFill>
            <a:srgbClr val="ACD5E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ctr" defTabSz="457200">
              <a:defRPr sz="1800">
                <a:latin typeface="+mn-lt"/>
                <a:ea typeface="+mn-ea"/>
                <a:cs typeface="+mn-cs"/>
                <a:sym typeface="Arial"/>
              </a:defRPr>
            </a:pPr>
          </a:p>
          <a:p>
            <a:pPr marL="457200" indent="-457200" defTabSz="457200">
              <a:buSzPct val="100000"/>
              <a:buAutoNum type="arabicPeriod" startAt="1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Ensure a state of relaxed alertness in a challenging but non-threatening environment. Ensure a state of relaxed alertness in a challenging but nonthreatening environment.</a:t>
            </a:r>
          </a:p>
          <a:p>
            <a:pPr marL="457200" indent="-457200" defTabSz="457200">
              <a:buSzPct val="100000"/>
              <a:buAutoNum type="arabicPeriod" startAt="1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Orchestrate immersion in complex experience</a:t>
            </a:r>
          </a:p>
          <a:p>
            <a:pPr marL="457200" indent="-457200" defTabSz="457200">
              <a:buSzPct val="100000"/>
              <a:buAutoNum type="arabicPeriod" startAt="1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Continuously engage in active processing of experiences to consolidate emerging mental models. </a:t>
            </a:r>
          </a:p>
        </p:txBody>
      </p:sp>
      <p:sp>
        <p:nvSpPr>
          <p:cNvPr id="101" name="Brain-based Learning…"/>
          <p:cNvSpPr txBox="1"/>
          <p:nvPr/>
        </p:nvSpPr>
        <p:spPr>
          <a:xfrm>
            <a:off x="2783465" y="152400"/>
            <a:ext cx="3759633" cy="757062"/>
          </a:xfrm>
          <a:prstGeom prst="rect">
            <a:avLst/>
          </a:prstGeom>
          <a:solidFill>
            <a:srgbClr val="CAFC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b="1" sz="2800">
                <a:latin typeface="+mn-lt"/>
                <a:ea typeface="+mn-ea"/>
                <a:cs typeface="+mn-cs"/>
                <a:sym typeface="Arial"/>
              </a:defRPr>
            </a:pPr>
            <a:r>
              <a:t>Brain-based Learning</a:t>
            </a:r>
          </a:p>
          <a:p>
            <a:pPr algn="ctr" defTabSz="457200">
              <a:defRPr i="1" sz="1800">
                <a:latin typeface="+mn-lt"/>
                <a:ea typeface="+mn-ea"/>
                <a:cs typeface="+mn-cs"/>
                <a:sym typeface="Arial"/>
              </a:defRPr>
            </a:pPr>
            <a:r>
              <a:t>Key Practices</a:t>
            </a:r>
          </a:p>
        </p:txBody>
      </p:sp>
      <p:sp>
        <p:nvSpPr>
          <p:cNvPr id="102" name="Line"/>
          <p:cNvSpPr/>
          <p:nvPr/>
        </p:nvSpPr>
        <p:spPr>
          <a:xfrm>
            <a:off x="1447800" y="1295400"/>
            <a:ext cx="62484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5" name="Emerging Standards For…"/>
          <p:cNvSpPr txBox="1"/>
          <p:nvPr/>
        </p:nvSpPr>
        <p:spPr>
          <a:xfrm>
            <a:off x="2511767" y="46037"/>
            <a:ext cx="4352241" cy="892608"/>
          </a:xfrm>
          <a:prstGeom prst="rect">
            <a:avLst/>
          </a:prstGeom>
          <a:solidFill>
            <a:srgbClr val="FEFD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b="1" sz="2800">
                <a:latin typeface="+mn-lt"/>
                <a:ea typeface="+mn-ea"/>
                <a:cs typeface="+mn-cs"/>
                <a:sym typeface="Arial"/>
              </a:defRPr>
            </a:pPr>
            <a:r>
              <a:t>Emerging Standards For </a:t>
            </a:r>
          </a:p>
          <a:p>
            <a:pPr algn="ctr" defTabSz="457200">
              <a:defRPr b="1" sz="2800">
                <a:latin typeface="+mn-lt"/>
                <a:ea typeface="+mn-ea"/>
                <a:cs typeface="+mn-cs"/>
                <a:sym typeface="Arial"/>
              </a:defRPr>
            </a:pPr>
            <a:r>
              <a:t>Teaching &amp; Learning</a:t>
            </a:r>
          </a:p>
        </p:txBody>
      </p:sp>
      <p:sp>
        <p:nvSpPr>
          <p:cNvPr id="106" name="We need MORE . . .…"/>
          <p:cNvSpPr txBox="1"/>
          <p:nvPr/>
        </p:nvSpPr>
        <p:spPr>
          <a:xfrm>
            <a:off x="609600" y="1295400"/>
            <a:ext cx="4117975" cy="4147131"/>
          </a:xfrm>
          <a:prstGeom prst="rect">
            <a:avLst/>
          </a:prstGeom>
          <a:solidFill>
            <a:srgbClr val="B2E4C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defRPr b="1" sz="1800">
                <a:latin typeface="+mn-lt"/>
                <a:ea typeface="+mn-ea"/>
                <a:cs typeface="+mn-cs"/>
                <a:sym typeface="Arial"/>
              </a:defRPr>
            </a:pPr>
            <a:r>
              <a:t>We need </a:t>
            </a:r>
            <a:r>
              <a:rPr>
                <a:solidFill>
                  <a:srgbClr val="0C1169"/>
                </a:solidFill>
              </a:rPr>
              <a:t>MORE</a:t>
            </a:r>
            <a:r>
              <a:rPr b="0">
                <a:solidFill>
                  <a:srgbClr val="0C1169"/>
                </a:solidFill>
              </a:rPr>
              <a:t> </a:t>
            </a:r>
            <a:r>
              <a:rPr b="0"/>
              <a:t>. . . </a:t>
            </a:r>
            <a:endParaRPr sz="2000"/>
          </a:p>
          <a:p>
            <a:pPr marL="342900" indent="-342900" defTabSz="457200">
              <a:buSzPct val="100000"/>
              <a:buChar char="•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Hands-on, experience-</a:t>
            </a:r>
          </a:p>
          <a:p>
            <a:pPr marL="342900" indent="-342900" defTabSz="457200"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     based learning</a:t>
            </a:r>
          </a:p>
          <a:p>
            <a:pPr marL="342900" indent="-342900" defTabSz="457200">
              <a:buSzPct val="100000"/>
              <a:buChar char="•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Active learning --</a:t>
            </a:r>
          </a:p>
          <a:p>
            <a:pPr marL="342900" indent="-342900" defTabSz="457200"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     students moving, talking. </a:t>
            </a:r>
          </a:p>
          <a:p>
            <a:pPr marL="342900" indent="-342900" defTabSz="457200">
              <a:buSzPct val="100000"/>
              <a:buChar char="•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Real books, authentic experiences</a:t>
            </a:r>
          </a:p>
          <a:p>
            <a:pPr marL="342900" indent="-342900" defTabSz="457200">
              <a:buSzPct val="100000"/>
              <a:buChar char="•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Deep thinking. </a:t>
            </a:r>
          </a:p>
          <a:p>
            <a:pPr marL="342900" indent="-342900" defTabSz="457200">
              <a:buSzPct val="100000"/>
              <a:buChar char="•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Choices &amp; democracy -- </a:t>
            </a:r>
          </a:p>
          <a:p>
            <a:pPr marL="342900" indent="-342900" defTabSz="457200"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     students help make decisions</a:t>
            </a:r>
          </a:p>
          <a:p>
            <a:pPr marL="342900" indent="-342900" defTabSz="457200"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     about the class. </a:t>
            </a:r>
          </a:p>
          <a:p>
            <a:pPr marL="342900" indent="-342900" defTabSz="457200">
              <a:buSzPct val="100000"/>
              <a:buChar char="•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Collaborative, cooperative work. </a:t>
            </a:r>
          </a:p>
          <a:p>
            <a:pPr marL="342900" indent="-342900" defTabSz="457200">
              <a:buSzPct val="100000"/>
              <a:buChar char="•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Heterogeneous grouping.  </a:t>
            </a:r>
          </a:p>
          <a:p>
            <a:pPr marL="342900" indent="-342900" defTabSz="457200">
              <a:buSzPct val="100000"/>
              <a:buChar char="•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Building sense of community.</a:t>
            </a:r>
          </a:p>
        </p:txBody>
      </p:sp>
      <p:sp>
        <p:nvSpPr>
          <p:cNvPr id="107" name="We need LESS . . .…"/>
          <p:cNvSpPr txBox="1"/>
          <p:nvPr/>
        </p:nvSpPr>
        <p:spPr>
          <a:xfrm>
            <a:off x="5029200" y="1295400"/>
            <a:ext cx="3429000" cy="3830462"/>
          </a:xfrm>
          <a:prstGeom prst="rect">
            <a:avLst/>
          </a:prstGeom>
          <a:solidFill>
            <a:srgbClr val="ACD5E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defRPr b="1" sz="1800">
                <a:latin typeface="+mn-lt"/>
                <a:ea typeface="+mn-ea"/>
                <a:cs typeface="+mn-cs"/>
                <a:sym typeface="Arial"/>
              </a:defRPr>
            </a:pPr>
            <a:r>
              <a:t>We need </a:t>
            </a:r>
            <a:r>
              <a:rPr>
                <a:solidFill>
                  <a:srgbClr val="0C1169"/>
                </a:solidFill>
              </a:rPr>
              <a:t>LESS</a:t>
            </a:r>
            <a:r>
              <a:rPr b="0">
                <a:solidFill>
                  <a:srgbClr val="0C1169"/>
                </a:solidFill>
              </a:rPr>
              <a:t> </a:t>
            </a:r>
            <a:r>
              <a:rPr b="0"/>
              <a:t>. . . </a:t>
            </a:r>
          </a:p>
          <a:p>
            <a:pPr marL="342900" indent="-342900" defTabSz="457200">
              <a:buSzPct val="100000"/>
              <a:buChar char="•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Lecture, whole class.</a:t>
            </a:r>
          </a:p>
          <a:p>
            <a:pPr marL="342900" indent="-342900" defTabSz="457200">
              <a:buSzPct val="100000"/>
              <a:buChar char="•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Passivity -- “sit, listen,</a:t>
            </a:r>
          </a:p>
          <a:p>
            <a:pPr marL="342900" indent="-342900" defTabSz="457200"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    </a:t>
            </a:r>
            <a:r>
              <a:rPr sz="2000"/>
              <a:t>be quiet,</a:t>
            </a:r>
            <a:r>
              <a:t> </a:t>
            </a:r>
            <a:r>
              <a:rPr sz="2000"/>
              <a:t>do your work.</a:t>
            </a:r>
            <a:endParaRPr sz="2000"/>
          </a:p>
          <a:p>
            <a:pPr marL="342900" indent="-342900" defTabSz="457200">
              <a:buSzPct val="100000"/>
              <a:buChar char="•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Worksheets, basals, dittos, textbooks. </a:t>
            </a:r>
          </a:p>
          <a:p>
            <a:pPr marL="342900" indent="-342900" defTabSz="457200">
              <a:buSzPct val="100000"/>
              <a:buChar char="•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Rote memorization.</a:t>
            </a:r>
          </a:p>
          <a:p>
            <a:pPr marL="342900" indent="-342900" defTabSz="457200">
              <a:buSzPct val="100000"/>
              <a:buChar char="•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Tracking, ability grouping.</a:t>
            </a:r>
          </a:p>
          <a:p>
            <a:pPr marL="342900" indent="-342900" defTabSz="457200">
              <a:buSzPct val="100000"/>
              <a:buChar char="•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Competition. </a:t>
            </a:r>
          </a:p>
          <a:p>
            <a:pPr marL="342900" indent="-342900" defTabSz="457200">
              <a:buSzPct val="100000"/>
              <a:buChar char="•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Standardized tests. </a:t>
            </a:r>
          </a:p>
          <a:p>
            <a:pPr marL="342900" indent="-342900" defTabSz="457200">
              <a:buSzPct val="100000"/>
              <a:buChar char="•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Emphasis on grades. </a:t>
            </a:r>
          </a:p>
          <a:p>
            <a:pPr marL="342900" indent="-342900" defTabSz="457200">
              <a:buSzPct val="100000"/>
              <a:buChar char="•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Focus on compliance.</a:t>
            </a:r>
            <a:r>
              <a:rPr b="1"/>
              <a:t> </a:t>
            </a:r>
            <a:endParaRPr sz="1800"/>
          </a:p>
        </p:txBody>
      </p:sp>
      <p:sp>
        <p:nvSpPr>
          <p:cNvPr id="108" name="Line"/>
          <p:cNvSpPr/>
          <p:nvPr/>
        </p:nvSpPr>
        <p:spPr>
          <a:xfrm>
            <a:off x="1447799" y="1142999"/>
            <a:ext cx="6858001" cy="159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" name="Donald Participating in an Inclusive Class"/>
          <p:cNvSpPr txBox="1"/>
          <p:nvPr/>
        </p:nvSpPr>
        <p:spPr>
          <a:xfrm>
            <a:off x="1143000" y="304800"/>
            <a:ext cx="6520915" cy="523240"/>
          </a:xfrm>
          <a:prstGeom prst="rect">
            <a:avLst/>
          </a:prstGeom>
          <a:solidFill>
            <a:srgbClr val="E4BDA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2800"/>
            </a:lvl1pPr>
          </a:lstStyle>
          <a:p>
            <a:pPr/>
            <a:r>
              <a:t>Donald Participating in an Inclusive Class</a:t>
            </a:r>
          </a:p>
        </p:txBody>
      </p:sp>
      <p:sp>
        <p:nvSpPr>
          <p:cNvPr id="34" name="Donald uses alternative communication tools with help from his friends…"/>
          <p:cNvSpPr txBox="1"/>
          <p:nvPr/>
        </p:nvSpPr>
        <p:spPr>
          <a:xfrm>
            <a:off x="2286000" y="1371600"/>
            <a:ext cx="4038600" cy="4358640"/>
          </a:xfrm>
          <a:prstGeom prst="rect">
            <a:avLst/>
          </a:prstGeom>
          <a:solidFill>
            <a:srgbClr val="CAFC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685800" indent="-571500" defTabSz="457200">
              <a:buSzPct val="100000"/>
              <a:buChar char="❑"/>
              <a:defRPr sz="2000"/>
            </a:pPr>
            <a:r>
              <a:t>Donald uses alternative communication tools with help from his friends</a:t>
            </a:r>
          </a:p>
          <a:p>
            <a:pPr lvl="1" marL="685800" indent="-571500" defTabSz="457200">
              <a:buSzPct val="100000"/>
              <a:buChar char="❑"/>
              <a:defRPr sz="2000"/>
            </a:pPr>
            <a:r>
              <a:t>Sylvia helped Donald with the maps project</a:t>
            </a:r>
          </a:p>
          <a:p>
            <a:pPr lvl="1" marL="685800" indent="-571500" defTabSz="457200">
              <a:buSzPct val="100000"/>
              <a:buChar char="❑"/>
              <a:defRPr sz="2000"/>
            </a:pPr>
            <a:r>
              <a:t>A class discussion about diversity - student said they have learned much from having Donald in the class</a:t>
            </a:r>
          </a:p>
          <a:p>
            <a:pPr lvl="1" marL="685800" indent="-571500" defTabSz="457200">
              <a:buSzPct val="100000"/>
              <a:buChar char="❑"/>
              <a:defRPr sz="2000"/>
            </a:pPr>
            <a:r>
              <a:t>They were experiencing diversity and learning how lessons can be structured for people with a range of abilities</a:t>
            </a:r>
          </a:p>
        </p:txBody>
      </p:sp>
      <p:sp>
        <p:nvSpPr>
          <p:cNvPr id="35" name="Line"/>
          <p:cNvSpPr/>
          <p:nvPr/>
        </p:nvSpPr>
        <p:spPr>
          <a:xfrm>
            <a:off x="1143000" y="1066800"/>
            <a:ext cx="64770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1" name="Culturally Responsive Pedagogy"/>
          <p:cNvSpPr txBox="1"/>
          <p:nvPr/>
        </p:nvSpPr>
        <p:spPr>
          <a:xfrm>
            <a:off x="1371599" y="381000"/>
            <a:ext cx="6193122" cy="486207"/>
          </a:xfrm>
          <a:prstGeom prst="rect">
            <a:avLst/>
          </a:prstGeom>
          <a:solidFill>
            <a:srgbClr val="ACD5E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defTabSz="457200">
              <a:defRPr b="1" sz="2800">
                <a:latin typeface="+mn-lt"/>
                <a:ea typeface="+mn-ea"/>
                <a:cs typeface="+mn-cs"/>
                <a:sym typeface="Arial"/>
              </a:defRPr>
            </a:pPr>
            <a:r>
              <a:t>Culturally Responsive Pedagogy </a:t>
            </a:r>
          </a:p>
        </p:txBody>
      </p:sp>
      <p:sp>
        <p:nvSpPr>
          <p:cNvPr id="112" name="Positive perspectives on parents and families…"/>
          <p:cNvSpPr txBox="1"/>
          <p:nvPr/>
        </p:nvSpPr>
        <p:spPr>
          <a:xfrm>
            <a:off x="1981200" y="1066800"/>
            <a:ext cx="5181600" cy="2592212"/>
          </a:xfrm>
          <a:prstGeom prst="rect">
            <a:avLst/>
          </a:prstGeom>
          <a:solidFill>
            <a:srgbClr val="F4D1C6"/>
          </a:solidFill>
          <a:ln w="571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defRPr sz="1800">
                <a:latin typeface="+mn-lt"/>
                <a:ea typeface="+mn-ea"/>
                <a:cs typeface="+mn-cs"/>
                <a:sym typeface="Arial"/>
              </a:defRPr>
            </a:pPr>
          </a:p>
          <a:p>
            <a:pPr marL="457200" indent="-457200" defTabSz="457200">
              <a:buSzPct val="100000"/>
              <a:buAutoNum type="arabicPeriod" startAt="1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Positive perspectives on parents and families</a:t>
            </a:r>
          </a:p>
          <a:p>
            <a:pPr marL="457200" indent="-457200" defTabSz="457200">
              <a:buSzPct val="100000"/>
              <a:buAutoNum type="arabicPeriod" startAt="1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Communication of high expectations</a:t>
            </a:r>
          </a:p>
          <a:p>
            <a:pPr marL="457200" indent="-457200" defTabSz="457200">
              <a:buSzPct val="100000"/>
              <a:buAutoNum type="arabicPeriod" startAt="1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Learning within the context of culture</a:t>
            </a:r>
          </a:p>
          <a:p>
            <a:pPr marL="457200" indent="-457200" defTabSz="457200">
              <a:buSzPct val="100000"/>
              <a:buAutoNum type="arabicPeriod" startAt="1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Student-centered instruction</a:t>
            </a:r>
          </a:p>
          <a:p>
            <a:pPr marL="457200" indent="-457200" defTabSz="457200">
              <a:buSzPct val="100000"/>
              <a:buAutoNum type="arabicPeriod" startAt="1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Culturally mediated instruction</a:t>
            </a:r>
          </a:p>
          <a:p>
            <a:pPr marL="457200" indent="-457200" defTabSz="457200">
              <a:buSzPct val="100000"/>
              <a:buAutoNum type="arabicPeriod" startAt="1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Reshaping the curriculum - </a:t>
            </a:r>
            <a:r>
              <a:rPr sz="2000"/>
              <a:t>meaningful, student-centered, and interdisciplinary</a:t>
            </a:r>
            <a:endParaRPr sz="2000"/>
          </a:p>
          <a:p>
            <a:pPr marL="457200" indent="-457200" defTabSz="457200">
              <a:buSzPct val="100000"/>
              <a:buAutoNum type="arabicPeriod" startAt="1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Teacher as facilitator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5" name="Universal Design for Learning"/>
          <p:cNvSpPr txBox="1"/>
          <p:nvPr/>
        </p:nvSpPr>
        <p:spPr>
          <a:xfrm>
            <a:off x="1600200" y="381000"/>
            <a:ext cx="5715000" cy="486207"/>
          </a:xfrm>
          <a:prstGeom prst="rect">
            <a:avLst/>
          </a:prstGeom>
          <a:solidFill>
            <a:srgbClr val="ADE4B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algn="ctr" defTabSz="457200">
              <a:defRPr b="1" sz="2800">
                <a:latin typeface="+mn-lt"/>
                <a:ea typeface="+mn-ea"/>
                <a:cs typeface="+mn-cs"/>
                <a:sym typeface="Arial"/>
              </a:defRPr>
            </a:pPr>
            <a:r>
              <a:t>Universal Design for Learning</a:t>
            </a:r>
          </a:p>
        </p:txBody>
      </p:sp>
      <p:sp>
        <p:nvSpPr>
          <p:cNvPr id="116" name="Use multiple ways to present information…"/>
          <p:cNvSpPr txBox="1"/>
          <p:nvPr/>
        </p:nvSpPr>
        <p:spPr>
          <a:xfrm>
            <a:off x="2209800" y="1066800"/>
            <a:ext cx="4495800" cy="3374390"/>
          </a:xfrm>
          <a:prstGeom prst="rect">
            <a:avLst/>
          </a:prstGeom>
          <a:solidFill>
            <a:srgbClr val="FEFDAA"/>
          </a:solidFill>
          <a:ln w="6350">
            <a:solidFill>
              <a:srgbClr val="3333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ctr" defTabSz="457200">
              <a:defRPr sz="1800">
                <a:latin typeface="+mn-lt"/>
                <a:ea typeface="+mn-ea"/>
                <a:cs typeface="+mn-cs"/>
                <a:sym typeface="Arial"/>
              </a:defRPr>
            </a:pPr>
          </a:p>
          <a:p>
            <a:pPr marL="457200" indent="-457200" defTabSz="457200">
              <a:buSzPct val="100000"/>
              <a:buAutoNum type="arabicPeriod" startAt="1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U</a:t>
            </a:r>
            <a:r>
              <a:rPr>
                <a:latin typeface="Palatino"/>
                <a:ea typeface="Palatino"/>
                <a:cs typeface="Palatino"/>
                <a:sym typeface="Palatino"/>
              </a:rPr>
              <a:t>se multiple ways to present information</a:t>
            </a:r>
            <a:endParaRPr>
              <a:latin typeface="Palatino"/>
              <a:ea typeface="Palatino"/>
              <a:cs typeface="Palatino"/>
              <a:sym typeface="Palatino"/>
            </a:endParaRPr>
          </a:p>
          <a:p>
            <a:pPr marL="457200" indent="-457200" defTabSz="457200">
              <a:buSzPct val="100000"/>
              <a:buAutoNum type="arabicPeriod" startAt="1"/>
              <a:defRPr sz="180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457200" indent="-457200" defTabSz="457200">
              <a:buSzPct val="100000"/>
              <a:buAutoNum type="arabicPeriod" startAt="2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Provide multiple pathways for students’ action, expression</a:t>
            </a:r>
          </a:p>
          <a:p>
            <a:pPr marL="457200" indent="-457200" defTabSz="457200">
              <a:buSzPct val="100000"/>
              <a:buAutoNum type="arabicPeriod" startAt="2"/>
              <a:defRPr sz="180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457200" indent="-457200" defTabSz="457200">
              <a:buSzPct val="100000"/>
              <a:buAutoNum type="arabicPeriod" startAt="3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Provide multiple ways to engage students including collaborative, interactive structures</a:t>
            </a:r>
            <a:endParaRPr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9" name="Differentiated Instruction"/>
          <p:cNvSpPr txBox="1"/>
          <p:nvPr/>
        </p:nvSpPr>
        <p:spPr>
          <a:xfrm>
            <a:off x="1981200" y="457200"/>
            <a:ext cx="4332100" cy="486207"/>
          </a:xfrm>
          <a:prstGeom prst="rect">
            <a:avLst/>
          </a:prstGeom>
          <a:solidFill>
            <a:srgbClr val="F4D1C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2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Differentiated Instruction</a:t>
            </a:r>
          </a:p>
        </p:txBody>
      </p:sp>
      <p:sp>
        <p:nvSpPr>
          <p:cNvPr id="120" name="Content…"/>
          <p:cNvSpPr txBox="1"/>
          <p:nvPr/>
        </p:nvSpPr>
        <p:spPr>
          <a:xfrm>
            <a:off x="2438400" y="1295400"/>
            <a:ext cx="3657600" cy="2884312"/>
          </a:xfrm>
          <a:prstGeom prst="rect">
            <a:avLst/>
          </a:prstGeom>
          <a:solidFill>
            <a:srgbClr val="CAFCD8"/>
          </a:solidFill>
          <a:ln w="6350">
            <a:solidFill>
              <a:srgbClr val="3333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defRPr sz="2000">
                <a:latin typeface="+mn-lt"/>
                <a:ea typeface="+mn-ea"/>
                <a:cs typeface="+mn-cs"/>
                <a:sym typeface="Arial"/>
              </a:defRPr>
            </a:pPr>
          </a:p>
          <a:p>
            <a:pPr marL="342900" indent="-342900" defTabSz="457200">
              <a:buSzPct val="100000"/>
              <a:buAutoNum type="arabicPeriod" startAt="1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Content</a:t>
            </a:r>
          </a:p>
          <a:p>
            <a:pPr marL="342900" indent="-342900" defTabSz="457200">
              <a:buSzPct val="100000"/>
              <a:buAutoNum type="arabicPeriod" startAt="1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Process </a:t>
            </a:r>
            <a:r>
              <a:rPr sz="2000"/>
              <a:t>(of accessing information)</a:t>
            </a:r>
            <a:endParaRPr sz="2000"/>
          </a:p>
          <a:p>
            <a:pPr marL="342900" indent="-342900" defTabSz="457200">
              <a:buSzPct val="100000"/>
              <a:buAutoNum type="arabicPeriod" startAt="1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Product </a:t>
            </a:r>
            <a:r>
              <a:rPr sz="2000"/>
              <a:t>(ways in which learning is demonstrated)</a:t>
            </a:r>
            <a:endParaRPr sz="2000"/>
          </a:p>
          <a:p>
            <a:pPr marL="342900" indent="-342900" defTabSz="457200">
              <a:buSzPct val="100000"/>
              <a:buAutoNum type="arabicPeriod" startAt="1"/>
              <a:defRPr sz="1800">
                <a:latin typeface="+mn-lt"/>
                <a:ea typeface="+mn-ea"/>
                <a:cs typeface="+mn-cs"/>
                <a:sym typeface="Arial"/>
              </a:defRPr>
            </a:pPr>
          </a:p>
          <a:p>
            <a:pPr marL="342900" indent="-342900" defTabSz="457200"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Based on the students readiness, interest, and learning profile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3" name="Authentic Multilevel Instruction"/>
          <p:cNvSpPr txBox="1"/>
          <p:nvPr/>
        </p:nvSpPr>
        <p:spPr>
          <a:xfrm>
            <a:off x="1439956" y="381000"/>
            <a:ext cx="5856100" cy="486207"/>
          </a:xfrm>
          <a:prstGeom prst="rect">
            <a:avLst/>
          </a:prstGeom>
          <a:solidFill>
            <a:srgbClr val="FEFD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algn="ctr" defTabSz="457200">
              <a:defRPr b="1" sz="2800">
                <a:latin typeface="+mn-lt"/>
                <a:ea typeface="+mn-ea"/>
                <a:cs typeface="+mn-cs"/>
                <a:sym typeface="Arial"/>
              </a:defRPr>
            </a:pPr>
            <a:r>
              <a:t>Authentic Multilevel Instruction</a:t>
            </a:r>
          </a:p>
        </p:txBody>
      </p:sp>
      <p:sp>
        <p:nvSpPr>
          <p:cNvPr id="124" name="Authentic…"/>
          <p:cNvSpPr txBox="1"/>
          <p:nvPr/>
        </p:nvSpPr>
        <p:spPr>
          <a:xfrm>
            <a:off x="2386806" y="1080013"/>
            <a:ext cx="3962401" cy="3316113"/>
          </a:xfrm>
          <a:prstGeom prst="rect">
            <a:avLst/>
          </a:prstGeom>
          <a:solidFill>
            <a:srgbClr val="E4D1A6"/>
          </a:solidFill>
          <a:ln w="6350">
            <a:solidFill>
              <a:srgbClr val="3333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defRPr sz="2000">
                <a:latin typeface="+mn-lt"/>
                <a:ea typeface="+mn-ea"/>
                <a:cs typeface="+mn-cs"/>
                <a:sym typeface="Arial"/>
              </a:defRPr>
            </a:pPr>
          </a:p>
          <a:p>
            <a:pPr marL="457200" indent="-457200" defTabSz="457200">
              <a:buSzPct val="100000"/>
              <a:buAutoNum type="arabicPeriod" startAt="1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Authentic</a:t>
            </a:r>
          </a:p>
          <a:p>
            <a:pPr marL="457200" indent="-457200" defTabSz="457200">
              <a:buSzPct val="100000"/>
              <a:buAutoNum type="arabicPeriod" startAt="1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Engaging higher order thinking</a:t>
            </a:r>
          </a:p>
          <a:p>
            <a:pPr marL="457200" indent="-457200" defTabSz="457200">
              <a:buSzPct val="100000"/>
              <a:buAutoNum type="arabicPeriod" startAt="1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Inclusive</a:t>
            </a:r>
          </a:p>
          <a:p>
            <a:pPr marL="457200" indent="-457200" defTabSz="457200">
              <a:buSzPct val="100000"/>
              <a:buAutoNum type="arabicPeriod" startAt="1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Multi-level</a:t>
            </a:r>
          </a:p>
          <a:p>
            <a:pPr marL="457200" indent="-457200" defTabSz="457200">
              <a:buSzPct val="100000"/>
              <a:buAutoNum type="arabicPeriod" startAt="1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Multi-modal</a:t>
            </a:r>
          </a:p>
          <a:p>
            <a:pPr marL="457200" indent="-457200" defTabSz="457200">
              <a:buSzPct val="100000"/>
              <a:buAutoNum type="arabicPeriod" startAt="1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Scaffolding</a:t>
            </a:r>
          </a:p>
          <a:p>
            <a:pPr marL="457200" indent="-457200" defTabSz="457200">
              <a:buSzPct val="100000"/>
              <a:buAutoNum type="arabicPeriod" startAt="1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Guided student leadership and direction</a:t>
            </a:r>
          </a:p>
          <a:p>
            <a:pPr marL="457200" indent="-457200" defTabSz="457200">
              <a:buSzPct val="100000"/>
              <a:buAutoNum type="arabicPeriod" startAt="1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Evaluation based on learning and growth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7" name="CHAMPIONS OF INCLUSION COLLABORATE with others to maximize students’ development"/>
          <p:cNvSpPr txBox="1"/>
          <p:nvPr/>
        </p:nvSpPr>
        <p:spPr>
          <a:xfrm>
            <a:off x="1143000" y="533400"/>
            <a:ext cx="6950075" cy="617362"/>
          </a:xfrm>
          <a:prstGeom prst="rect">
            <a:avLst/>
          </a:prstGeom>
          <a:solidFill>
            <a:srgbClr val="FEFD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1800">
                <a:latin typeface="+mn-lt"/>
                <a:ea typeface="+mn-ea"/>
                <a:cs typeface="+mn-cs"/>
                <a:sym typeface="Arial"/>
              </a:defRPr>
            </a:pPr>
            <a:r>
              <a:t>CHAMPIONS OF INCLUSION COLLABORATE </a:t>
            </a:r>
            <a:r>
              <a:rPr b="0" i="1"/>
              <a:t>with others to maximize students’ development</a:t>
            </a:r>
          </a:p>
        </p:txBody>
      </p:sp>
      <p:sp>
        <p:nvSpPr>
          <p:cNvPr id="128" name="Some examples…"/>
          <p:cNvSpPr txBox="1"/>
          <p:nvPr/>
        </p:nvSpPr>
        <p:spPr>
          <a:xfrm>
            <a:off x="1279525" y="1571625"/>
            <a:ext cx="6492875" cy="4144650"/>
          </a:xfrm>
          <a:prstGeom prst="rect">
            <a:avLst/>
          </a:prstGeom>
          <a:solidFill>
            <a:srgbClr val="ADE4B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Some examples</a:t>
            </a:r>
          </a:p>
          <a:p>
            <a:pPr marL="457200" indent="-457200" defTabSz="457200">
              <a:buSzPct val="100000"/>
              <a:buChar char="✓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Classmates who meet with Sammy (who has lost some mobility from an accident in his friend’s car) to discuss ways of supporting him</a:t>
            </a:r>
          </a:p>
          <a:p>
            <a:pPr marL="457200" indent="-457200" defTabSz="457200">
              <a:buSzPct val="100000"/>
              <a:buChar char="✓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special education teacher who designs adapted activities for an astronomy unit with the grade 4 teacher who includes students with various disabilities</a:t>
            </a:r>
          </a:p>
          <a:p>
            <a:pPr marL="457200" indent="-457200" defTabSz="457200">
              <a:buSzPct val="100000"/>
              <a:buChar char="✓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early childhood teacher who discusses with her part time teacher’s aid better ways of engaging with Keisha (who is nonverbal) in play activities</a:t>
            </a:r>
          </a:p>
          <a:p>
            <a:pPr marL="457200" indent="-457200" defTabSz="457200">
              <a:buSzPct val="100000"/>
              <a:buChar char="✓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Carlos (who is a blind high school student) who volunteers to tutor a struggling grade 2 reader in an after school program using appropriate level print Braille books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1" name="Steps for Planning…"/>
          <p:cNvSpPr txBox="1"/>
          <p:nvPr/>
        </p:nvSpPr>
        <p:spPr>
          <a:xfrm>
            <a:off x="762000" y="304800"/>
            <a:ext cx="7315200" cy="820562"/>
          </a:xfrm>
          <a:prstGeom prst="rect">
            <a:avLst/>
          </a:prstGeom>
          <a:solidFill>
            <a:srgbClr val="ACD5E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3200">
                <a:latin typeface="+mn-lt"/>
                <a:ea typeface="+mn-ea"/>
                <a:cs typeface="+mn-cs"/>
                <a:sym typeface="Arial"/>
              </a:defRPr>
            </a:pPr>
            <a:r>
              <a:t>Steps for Planning</a:t>
            </a:r>
            <a:r>
              <a:rPr sz="2800"/>
              <a:t> </a:t>
            </a:r>
            <a:endParaRPr sz="2800"/>
          </a:p>
          <a:p>
            <a:pPr algn="ctr" defTabSz="457200">
              <a:defRPr i="1" sz="1800">
                <a:latin typeface="+mn-lt"/>
                <a:ea typeface="+mn-ea"/>
                <a:cs typeface="+mn-cs"/>
                <a:sym typeface="Arial"/>
              </a:defRPr>
            </a:pPr>
            <a:r>
              <a:t>Authentic Multilevel Instruction Units and Lessons</a:t>
            </a:r>
          </a:p>
        </p:txBody>
      </p:sp>
      <p:sp>
        <p:nvSpPr>
          <p:cNvPr id="132" name="Step 1: Select an authentic, interdisciplinary theme…"/>
          <p:cNvSpPr txBox="1"/>
          <p:nvPr/>
        </p:nvSpPr>
        <p:spPr>
          <a:xfrm>
            <a:off x="1981199" y="1447800"/>
            <a:ext cx="4953002" cy="2757312"/>
          </a:xfrm>
          <a:prstGeom prst="rect">
            <a:avLst/>
          </a:prstGeom>
          <a:solidFill>
            <a:srgbClr val="FFE56D"/>
          </a:solidFill>
          <a:ln w="6350">
            <a:solidFill>
              <a:srgbClr val="3333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Step 1: Select an </a:t>
            </a:r>
            <a:r>
              <a:rPr b="1"/>
              <a:t>authentic, interdisciplinary theme </a:t>
            </a:r>
            <a:endParaRPr b="1"/>
          </a:p>
          <a:p>
            <a:pPr marL="457200" indent="-457200" defTabSz="457200"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Step 2: Develop </a:t>
            </a:r>
            <a:r>
              <a:rPr b="1"/>
              <a:t>multilevel learning goals</a:t>
            </a:r>
            <a:endParaRPr b="1"/>
          </a:p>
          <a:p>
            <a:pPr marL="457200" indent="-457200" defTabSz="457200"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Step 3: Design </a:t>
            </a:r>
            <a:r>
              <a:rPr b="1"/>
              <a:t>product, assessment, and evaluation</a:t>
            </a:r>
          </a:p>
          <a:p>
            <a:pPr marL="457200" indent="-457200" defTabSz="457200"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Step 4: Engage students in authentic multilevel learning activities using </a:t>
            </a:r>
            <a:r>
              <a:rPr b="1"/>
              <a:t>workshop-based learning</a:t>
            </a:r>
            <a:endParaRPr b="1"/>
          </a:p>
          <a:p>
            <a:pPr marL="457200" indent="-457200" defTabSz="457200"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Step 5: </a:t>
            </a:r>
            <a:r>
              <a:rPr b="1"/>
              <a:t>Differentiate </a:t>
            </a:r>
            <a:r>
              <a:t>lessons </a:t>
            </a:r>
            <a:r>
              <a:rPr b="1"/>
              <a:t>for individual students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5" name="Step 1. Select an Authentic, Interdisciplinary Theme"/>
          <p:cNvSpPr txBox="1"/>
          <p:nvPr/>
        </p:nvSpPr>
        <p:spPr>
          <a:xfrm>
            <a:off x="1981199" y="304800"/>
            <a:ext cx="4953002" cy="947874"/>
          </a:xfrm>
          <a:prstGeom prst="rect">
            <a:avLst/>
          </a:prstGeom>
          <a:solidFill>
            <a:srgbClr val="FEFD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lnSpc>
                <a:spcPct val="114000"/>
              </a:lnSpc>
              <a:spcBef>
                <a:spcPts val="2400"/>
              </a:spcBef>
              <a:defRPr b="1" sz="2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Step 1. Select an Authentic, Interdisciplinary Theme</a:t>
            </a:r>
          </a:p>
        </p:txBody>
      </p:sp>
      <p:sp>
        <p:nvSpPr>
          <p:cNvPr id="136" name="Line"/>
          <p:cNvSpPr/>
          <p:nvPr/>
        </p:nvSpPr>
        <p:spPr>
          <a:xfrm>
            <a:off x="2133600" y="1447800"/>
            <a:ext cx="46482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7" name="Theme - a unifying topic regarding something in the real world…"/>
          <p:cNvSpPr txBox="1"/>
          <p:nvPr/>
        </p:nvSpPr>
        <p:spPr>
          <a:xfrm>
            <a:off x="1981199" y="1447800"/>
            <a:ext cx="4953002" cy="2756481"/>
          </a:xfrm>
          <a:prstGeom prst="rect">
            <a:avLst/>
          </a:prstGeom>
          <a:solidFill>
            <a:srgbClr val="CEEEFF"/>
          </a:solidFill>
          <a:ln w="6350">
            <a:solidFill>
              <a:srgbClr val="3333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Char char="❑"/>
              <a:defRPr b="1" sz="1800">
                <a:latin typeface="+mn-lt"/>
                <a:ea typeface="+mn-ea"/>
                <a:cs typeface="+mn-cs"/>
                <a:sym typeface="Arial"/>
              </a:defRPr>
            </a:pPr>
            <a:r>
              <a:t>Theme - </a:t>
            </a:r>
            <a:r>
              <a:rPr b="0"/>
              <a:t>a unifying topic regarding something in the real world</a:t>
            </a:r>
          </a:p>
          <a:p>
            <a:pPr marL="457200" indent="-457200" defTabSz="457200">
              <a:buSzPct val="100000"/>
              <a:buChar char="❑"/>
              <a:defRPr b="1" sz="1800">
                <a:latin typeface="+mn-lt"/>
                <a:ea typeface="+mn-ea"/>
                <a:cs typeface="+mn-cs"/>
                <a:sym typeface="Arial"/>
              </a:defRPr>
            </a:pPr>
            <a:r>
              <a:t>Authentic - </a:t>
            </a:r>
            <a:r>
              <a:rPr b="0"/>
              <a:t>engaging students in tasks related to real life. Two key aspects:</a:t>
            </a:r>
            <a:endParaRPr sz="1000"/>
          </a:p>
          <a:p>
            <a:pPr marL="457200" indent="-457200" defTabSz="457200">
              <a:buSzPct val="100000"/>
              <a:buChar char="❑"/>
              <a:defRPr sz="1000">
                <a:latin typeface="+mn-lt"/>
                <a:ea typeface="+mn-ea"/>
                <a:cs typeface="+mn-cs"/>
                <a:sym typeface="Arial"/>
              </a:defRPr>
            </a:pPr>
          </a:p>
          <a:p>
            <a:pPr lvl="1" marL="977900" indent="-457200" defTabSz="457200">
              <a:buSzPct val="100000"/>
              <a:buAutoNum type="arabicPeriod" startAt="1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Topic of focus - </a:t>
            </a:r>
            <a:r>
              <a:rPr i="1"/>
              <a:t>of interest in the real world</a:t>
            </a:r>
            <a:endParaRPr i="1"/>
          </a:p>
          <a:p>
            <a:pPr lvl="1" marL="977900" indent="-457200" defTabSz="457200">
              <a:buSzPct val="100000"/>
              <a:buAutoNum type="arabicPeriod" startAt="1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Method of engaging students - </a:t>
            </a:r>
            <a:r>
              <a:rPr i="1"/>
              <a:t>real audiences, people involved in the topic, real places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0" name="Advantages of Authentic Learning"/>
          <p:cNvSpPr txBox="1"/>
          <p:nvPr/>
        </p:nvSpPr>
        <p:spPr>
          <a:xfrm>
            <a:off x="1600200" y="685800"/>
            <a:ext cx="6096000" cy="486207"/>
          </a:xfrm>
          <a:prstGeom prst="rect">
            <a:avLst/>
          </a:prstGeom>
          <a:solidFill>
            <a:srgbClr val="FEFD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lnSpc>
                <a:spcPct val="114000"/>
              </a:lnSpc>
              <a:spcBef>
                <a:spcPts val="2400"/>
              </a:spcBef>
              <a:defRPr b="1" sz="2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Advantages of Authentic Learning</a:t>
            </a:r>
          </a:p>
        </p:txBody>
      </p:sp>
      <p:sp>
        <p:nvSpPr>
          <p:cNvPr id="141" name="Promotes higher-order thinking…"/>
          <p:cNvSpPr txBox="1"/>
          <p:nvPr/>
        </p:nvSpPr>
        <p:spPr>
          <a:xfrm>
            <a:off x="2362199" y="1600200"/>
            <a:ext cx="4572002" cy="2374033"/>
          </a:xfrm>
          <a:prstGeom prst="rect">
            <a:avLst/>
          </a:prstGeom>
          <a:solidFill>
            <a:srgbClr val="CEEEFF"/>
          </a:solidFill>
          <a:ln w="6350">
            <a:solidFill>
              <a:srgbClr val="3333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Promotes </a:t>
            </a:r>
            <a:r>
              <a:rPr b="1"/>
              <a:t>higher-order thinking</a:t>
            </a:r>
            <a:endParaRPr b="1"/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000">
                <a:latin typeface="+mn-lt"/>
                <a:ea typeface="+mn-ea"/>
                <a:cs typeface="+mn-cs"/>
                <a:sym typeface="Arial"/>
              </a:defRPr>
            </a:pPr>
          </a:p>
          <a:p>
            <a:pPr marL="457200" indent="-457200" defTabSz="457200">
              <a:lnSpc>
                <a:spcPct val="96000"/>
              </a:lnSpc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Seeks </a:t>
            </a:r>
            <a:r>
              <a:rPr b="1"/>
              <a:t>depth of knowledge</a:t>
            </a:r>
            <a:r>
              <a:t> (fewer topics are engaged in greater depth)</a:t>
            </a:r>
            <a:endParaRPr sz="1000"/>
          </a:p>
          <a:p>
            <a:pPr marL="457200" indent="-457200" defTabSz="457200">
              <a:lnSpc>
                <a:spcPct val="96000"/>
              </a:lnSpc>
              <a:buSzPct val="100000"/>
              <a:buChar char="❑"/>
              <a:defRPr sz="1000">
                <a:latin typeface="+mn-lt"/>
                <a:ea typeface="+mn-ea"/>
                <a:cs typeface="+mn-cs"/>
                <a:sym typeface="Arial"/>
              </a:defRPr>
            </a:pPr>
          </a:p>
          <a:p>
            <a:pPr marL="457200" indent="-457200" defTabSz="457200">
              <a:lnSpc>
                <a:spcPct val="96000"/>
              </a:lnSpc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Engages students in </a:t>
            </a:r>
            <a:r>
              <a:rPr b="1"/>
              <a:t>connecting to the world</a:t>
            </a:r>
            <a:r>
              <a:t> beyond the classroom</a:t>
            </a:r>
            <a:endParaRPr sz="1000"/>
          </a:p>
          <a:p>
            <a:pPr marL="457200" indent="-457200" defTabSz="457200">
              <a:lnSpc>
                <a:spcPct val="96000"/>
              </a:lnSpc>
              <a:buSzPct val="100000"/>
              <a:buChar char="❑"/>
              <a:defRPr sz="1000">
                <a:latin typeface="+mn-lt"/>
                <a:ea typeface="+mn-ea"/>
                <a:cs typeface="+mn-cs"/>
                <a:sym typeface="Arial"/>
              </a:defRPr>
            </a:pP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Encourages </a:t>
            </a:r>
            <a:r>
              <a:rPr b="1"/>
              <a:t>student construction of knowledge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4" name="Examples of Interdisciplinary Authentic Lessons"/>
          <p:cNvSpPr txBox="1"/>
          <p:nvPr/>
        </p:nvSpPr>
        <p:spPr>
          <a:xfrm>
            <a:off x="1447800" y="228600"/>
            <a:ext cx="6096000" cy="947874"/>
          </a:xfrm>
          <a:prstGeom prst="rect">
            <a:avLst/>
          </a:prstGeom>
          <a:solidFill>
            <a:srgbClr val="FEFD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lnSpc>
                <a:spcPct val="114000"/>
              </a:lnSpc>
              <a:spcBef>
                <a:spcPts val="2400"/>
              </a:spcBef>
              <a:defRPr b="1" sz="2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Examples of Interdisciplinary Authentic Lessons </a:t>
            </a:r>
          </a:p>
        </p:txBody>
      </p:sp>
      <p:sp>
        <p:nvSpPr>
          <p:cNvPr id="145" name="A student interviews individuals he considers “heroes” and learns about their lives, developing written materials, a poster, a video, or another depiction…"/>
          <p:cNvSpPr txBox="1"/>
          <p:nvPr/>
        </p:nvSpPr>
        <p:spPr>
          <a:xfrm>
            <a:off x="1447800" y="1524000"/>
            <a:ext cx="6096000" cy="4031310"/>
          </a:xfrm>
          <a:prstGeom prst="rect">
            <a:avLst/>
          </a:prstGeom>
          <a:solidFill>
            <a:srgbClr val="CEEEFF"/>
          </a:solidFill>
          <a:ln w="6350">
            <a:solidFill>
              <a:srgbClr val="3333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A student interviews individuals he considers “heroes” and learns about their lives, developing written materials, a poster, a video, or another depiction</a:t>
            </a:r>
          </a:p>
          <a:p>
            <a:pPr marL="457200" indent="-457200" defTabSz="457200">
              <a:lnSpc>
                <a:spcPct val="96000"/>
              </a:lnSpc>
              <a:buSzPct val="100000"/>
              <a:buChar char="❑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A student’s grandparents visit from a country that is in the midst of war. The class studies the country and class members write letters welcoming the grandparents to the United States.</a:t>
            </a: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A local industry has just closed, and many people have been laid off. At the same time a new shopping mall is opening and a high-tech industry is being built in a nearby town. A high school class studies why this is happening.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8" name="Strategies for Creating Interdisciplinary Themes"/>
          <p:cNvSpPr txBox="1"/>
          <p:nvPr/>
        </p:nvSpPr>
        <p:spPr>
          <a:xfrm>
            <a:off x="2133600" y="381000"/>
            <a:ext cx="4648200" cy="947874"/>
          </a:xfrm>
          <a:prstGeom prst="rect">
            <a:avLst/>
          </a:prstGeom>
          <a:solidFill>
            <a:srgbClr val="FEFD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lnSpc>
                <a:spcPct val="114000"/>
              </a:lnSpc>
              <a:spcBef>
                <a:spcPts val="2400"/>
              </a:spcBef>
              <a:defRPr b="1" sz="2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Strategies for Creating Interdisciplinary Themes</a:t>
            </a:r>
          </a:p>
        </p:txBody>
      </p:sp>
      <p:sp>
        <p:nvSpPr>
          <p:cNvPr id="149" name="Consider: How long do you want your thematic lessons to last?…"/>
          <p:cNvSpPr txBox="1"/>
          <p:nvPr/>
        </p:nvSpPr>
        <p:spPr>
          <a:xfrm>
            <a:off x="2133600" y="1524000"/>
            <a:ext cx="4648200" cy="3774613"/>
          </a:xfrm>
          <a:prstGeom prst="rect">
            <a:avLst/>
          </a:prstGeom>
          <a:solidFill>
            <a:srgbClr val="CEEEFF"/>
          </a:solidFill>
          <a:ln w="6350">
            <a:solidFill>
              <a:srgbClr val="3333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Consider: How long do you want your thematic lessons to last? </a:t>
            </a: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Focus on science and social studies for topics</a:t>
            </a: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Engage students in dialogue and discussion about their interests</a:t>
            </a: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When you have a topic, provide a short description</a:t>
            </a: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Use a curriculum web to show many sub-topics and how they relate to one another; use the web to link each of the subjects to the theme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" name="SYDNEY’S MOOSE PROJECT"/>
          <p:cNvSpPr txBox="1"/>
          <p:nvPr/>
        </p:nvSpPr>
        <p:spPr>
          <a:xfrm>
            <a:off x="1874520" y="457200"/>
            <a:ext cx="5772111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3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SYDNEY’S MOOSE PROJECT</a:t>
            </a:r>
          </a:p>
        </p:txBody>
      </p:sp>
      <p:pic>
        <p:nvPicPr>
          <p:cNvPr id="39" name="Sydney smile 2 " descr="Sydney smile 2 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800" y="1447800"/>
            <a:ext cx="5738813" cy="4303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2" name="Involve Students in Selecting Topics for Learning"/>
          <p:cNvSpPr txBox="1"/>
          <p:nvPr/>
        </p:nvSpPr>
        <p:spPr>
          <a:xfrm>
            <a:off x="1752600" y="228600"/>
            <a:ext cx="6096000" cy="892607"/>
          </a:xfrm>
          <a:prstGeom prst="rect">
            <a:avLst/>
          </a:prstGeom>
          <a:solidFill>
            <a:srgbClr val="FEFD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2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Involve Students in Selecting Topics for Learning</a:t>
            </a:r>
          </a:p>
        </p:txBody>
      </p:sp>
      <p:sp>
        <p:nvSpPr>
          <p:cNvPr id="153" name="Break students into pairs, have them interview each other, and publish the interviews as part of a class newspaper.…"/>
          <p:cNvSpPr txBox="1"/>
          <p:nvPr/>
        </p:nvSpPr>
        <p:spPr>
          <a:xfrm>
            <a:off x="1752600" y="1219200"/>
            <a:ext cx="6096000" cy="2740192"/>
          </a:xfrm>
          <a:prstGeom prst="rect">
            <a:avLst/>
          </a:prstGeom>
          <a:solidFill>
            <a:srgbClr val="CEEEFF"/>
          </a:solidFill>
          <a:ln w="6350">
            <a:solidFill>
              <a:srgbClr val="3333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Break students into pairs, have them interview each other, and publish the interviews as part of a class newspaper.</a:t>
            </a:r>
          </a:p>
          <a:p>
            <a:pPr marL="457200" indent="-457200" defTabSz="457200">
              <a:lnSpc>
                <a:spcPct val="96000"/>
              </a:lnSpc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Ask students to interview their families and write “family stories” to share with the class.</a:t>
            </a: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Students create a scrapbook of their lives to introduce themselves to others.</a:t>
            </a:r>
          </a:p>
          <a:p>
            <a:pPr marL="457200" indent="-457200" algn="just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Students reflect on what is going on in their lives, what questions they have about learning or their  future, and create lists of things that puzzle them or worry them.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6" name="Why Multilevel Differentiated Instruction is Important"/>
          <p:cNvSpPr txBox="1"/>
          <p:nvPr/>
        </p:nvSpPr>
        <p:spPr>
          <a:xfrm>
            <a:off x="1752600" y="228600"/>
            <a:ext cx="5334000" cy="892607"/>
          </a:xfrm>
          <a:prstGeom prst="rect">
            <a:avLst/>
          </a:prstGeom>
          <a:solidFill>
            <a:srgbClr val="ACD5E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2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Why Multilevel Differentiated Instruction is Important</a:t>
            </a:r>
          </a:p>
        </p:txBody>
      </p:sp>
      <p:sp>
        <p:nvSpPr>
          <p:cNvPr id="157" name="Working with students with diverse abilities is a learning challenge in its own right…"/>
          <p:cNvSpPr txBox="1"/>
          <p:nvPr/>
        </p:nvSpPr>
        <p:spPr>
          <a:xfrm>
            <a:off x="2209800" y="1295400"/>
            <a:ext cx="4648200" cy="2816392"/>
          </a:xfrm>
          <a:prstGeom prst="rect">
            <a:avLst/>
          </a:prstGeom>
          <a:solidFill>
            <a:srgbClr val="FCE7C7"/>
          </a:solidFill>
          <a:ln w="6350">
            <a:solidFill>
              <a:srgbClr val="3333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Working with students with diverse abilities is a learning challenge in its own right</a:t>
            </a: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Multilevel instruction assures that each student is challenged at their own level, minimizing both boredom and frustration and increasing learning outcomes</a:t>
            </a: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Beyond ‘grade level’ to personal excellence and ‘just right work’ for each student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0" name="Problems to Avoid…"/>
          <p:cNvSpPr txBox="1"/>
          <p:nvPr/>
        </p:nvSpPr>
        <p:spPr>
          <a:xfrm>
            <a:off x="1066800" y="381000"/>
            <a:ext cx="7391400" cy="1299007"/>
          </a:xfrm>
          <a:prstGeom prst="rect">
            <a:avLst/>
          </a:prstGeom>
          <a:solidFill>
            <a:srgbClr val="ACD5E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2800">
                <a:latin typeface="+mn-lt"/>
                <a:ea typeface="+mn-ea"/>
                <a:cs typeface="+mn-cs"/>
                <a:sym typeface="Arial"/>
              </a:defRPr>
            </a:pPr>
            <a:r>
              <a:t>Problems to Avoid </a:t>
            </a:r>
          </a:p>
          <a:p>
            <a:pPr algn="ctr" defTabSz="457200">
              <a:defRPr b="1" sz="2800">
                <a:latin typeface="+mn-lt"/>
                <a:ea typeface="+mn-ea"/>
                <a:cs typeface="+mn-cs"/>
                <a:sym typeface="Arial"/>
              </a:defRPr>
            </a:pPr>
            <a:r>
              <a:t>in Designing Multilevel, Differentiated Instruction</a:t>
            </a:r>
          </a:p>
        </p:txBody>
      </p:sp>
      <p:sp>
        <p:nvSpPr>
          <p:cNvPr id="161" name="Don’t assign students to the level we think is theirs!! Design activities that allow functioning at multiple levels and students to settle to their own level of challenge…"/>
          <p:cNvSpPr txBox="1"/>
          <p:nvPr/>
        </p:nvSpPr>
        <p:spPr>
          <a:xfrm>
            <a:off x="1828800" y="1905000"/>
            <a:ext cx="5562600" cy="2483861"/>
          </a:xfrm>
          <a:prstGeom prst="rect">
            <a:avLst/>
          </a:prstGeom>
          <a:solidFill>
            <a:srgbClr val="FCE7C7"/>
          </a:solidFill>
          <a:ln w="6350">
            <a:solidFill>
              <a:srgbClr val="3333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Don’t assign students to the level we think is theirs!! Design activities that allow functioning at multiple levels and students to settle to their own level of challenge</a:t>
            </a: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Don’t identify skills ‘all’ students will learn as a base. This too easily leads to the assumption that some students should not be in the class. Activities again show allow multiple levels of ability.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4" name="Step 2: Develop Multi-level Learning Goals…"/>
          <p:cNvSpPr txBox="1"/>
          <p:nvPr/>
        </p:nvSpPr>
        <p:spPr>
          <a:xfrm>
            <a:off x="1828800" y="228600"/>
            <a:ext cx="5562600" cy="1163462"/>
          </a:xfrm>
          <a:prstGeom prst="rect">
            <a:avLst/>
          </a:prstGeom>
          <a:solidFill>
            <a:srgbClr val="E4D1A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2800">
                <a:latin typeface="+mn-lt"/>
                <a:ea typeface="+mn-ea"/>
                <a:cs typeface="+mn-cs"/>
                <a:sym typeface="Arial"/>
              </a:defRPr>
            </a:pPr>
            <a:r>
              <a:t>Step 2: Develop Multi-level Learning Goals</a:t>
            </a:r>
          </a:p>
          <a:p>
            <a:pPr algn="ctr" defTabSz="457200">
              <a:defRPr i="1" sz="1800">
                <a:latin typeface="+mn-lt"/>
                <a:ea typeface="+mn-ea"/>
                <a:cs typeface="+mn-cs"/>
                <a:sym typeface="Arial"/>
              </a:defRPr>
            </a:pPr>
            <a:r>
              <a:t>Three Steps</a:t>
            </a:r>
          </a:p>
        </p:txBody>
      </p:sp>
      <p:sp>
        <p:nvSpPr>
          <p:cNvPr id="165" name="Identify the overall learning goal for the lesson or unit…"/>
          <p:cNvSpPr txBox="1"/>
          <p:nvPr/>
        </p:nvSpPr>
        <p:spPr>
          <a:xfrm>
            <a:off x="1828800" y="1676400"/>
            <a:ext cx="5562600" cy="3009741"/>
          </a:xfrm>
          <a:prstGeom prst="rect">
            <a:avLst/>
          </a:prstGeom>
          <a:solidFill>
            <a:srgbClr val="CAFCD8"/>
          </a:solidFill>
          <a:ln w="6350">
            <a:solidFill>
              <a:srgbClr val="3333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defRPr sz="1800">
                <a:latin typeface="+mn-lt"/>
                <a:ea typeface="+mn-ea"/>
                <a:cs typeface="+mn-cs"/>
                <a:sym typeface="Arial"/>
              </a:defRPr>
            </a:pP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AutoNum type="arabicPeriod" startAt="1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Identify the overall learning goal for the lesson or unit</a:t>
            </a:r>
            <a:endParaRPr sz="1000"/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AutoNum type="arabicPeriod" startAt="1"/>
              <a:defRPr sz="1000">
                <a:latin typeface="+mn-lt"/>
                <a:ea typeface="+mn-ea"/>
                <a:cs typeface="+mn-cs"/>
                <a:sym typeface="Arial"/>
              </a:defRPr>
            </a:pP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AutoNum type="arabicPeriod" startAt="2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State anticipated successful learning levels for students functioniong at the highest, middle, and lowest levels in the class</a:t>
            </a:r>
            <a:endParaRPr sz="1000"/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AutoNum type="arabicPeriod" startAt="2"/>
              <a:defRPr sz="1000">
                <a:latin typeface="+mn-lt"/>
                <a:ea typeface="+mn-ea"/>
                <a:cs typeface="+mn-cs"/>
                <a:sym typeface="Arial"/>
              </a:defRPr>
            </a:pP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AutoNum type="arabicPeriod" startAt="3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Consider alternative, adapted learning goals for students at the high and low ranges if needed</a:t>
            </a:r>
            <a:endParaRPr sz="10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8" name="Keys for Good Multi-level Learning Goals"/>
          <p:cNvSpPr txBox="1"/>
          <p:nvPr/>
        </p:nvSpPr>
        <p:spPr>
          <a:xfrm>
            <a:off x="1524000" y="152400"/>
            <a:ext cx="6035675" cy="892607"/>
          </a:xfrm>
          <a:prstGeom prst="rect">
            <a:avLst/>
          </a:prstGeom>
          <a:solidFill>
            <a:srgbClr val="E4D1A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2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Keys for Good Multi-level Learning Goals</a:t>
            </a:r>
          </a:p>
        </p:txBody>
      </p:sp>
      <p:sp>
        <p:nvSpPr>
          <p:cNvPr id="169" name="Focus on the higher levels of thinking in Bloom’s taxonomy…"/>
          <p:cNvSpPr txBox="1"/>
          <p:nvPr/>
        </p:nvSpPr>
        <p:spPr>
          <a:xfrm>
            <a:off x="762000" y="1219200"/>
            <a:ext cx="8001000" cy="3630574"/>
          </a:xfrm>
          <a:prstGeom prst="rect">
            <a:avLst/>
          </a:prstGeom>
          <a:solidFill>
            <a:srgbClr val="CAFCD8"/>
          </a:solidFill>
          <a:ln w="6350">
            <a:solidFill>
              <a:srgbClr val="3333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defRPr sz="1800">
                <a:latin typeface="+mn-lt"/>
                <a:ea typeface="+mn-ea"/>
                <a:cs typeface="+mn-cs"/>
                <a:sym typeface="Arial"/>
              </a:defRPr>
            </a:pP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Focus on the higher levels of thinking in Bloom’s taxonomy</a:t>
            </a:r>
            <a:endParaRPr sz="1000"/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000">
                <a:latin typeface="+mn-lt"/>
                <a:ea typeface="+mn-ea"/>
                <a:cs typeface="+mn-cs"/>
                <a:sym typeface="Arial"/>
              </a:defRPr>
            </a:pP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Higher level goals incorporate lower level abilities</a:t>
            </a:r>
            <a:endParaRPr sz="1000"/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000">
                <a:latin typeface="+mn-lt"/>
                <a:ea typeface="+mn-ea"/>
                <a:cs typeface="+mn-cs"/>
                <a:sym typeface="Arial"/>
              </a:defRPr>
            </a:pP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Amazingly, higher level goals make it EASIER to have students function at multiple levels of ability</a:t>
            </a:r>
            <a:endParaRPr sz="1000"/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000">
                <a:latin typeface="+mn-lt"/>
                <a:ea typeface="+mn-ea"/>
                <a:cs typeface="+mn-cs"/>
                <a:sym typeface="Arial"/>
              </a:defRPr>
            </a:pP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Because higher level goals can always be implemented at various levels of sophistication </a:t>
            </a:r>
            <a:endParaRPr sz="1000"/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000">
                <a:latin typeface="+mn-lt"/>
                <a:ea typeface="+mn-ea"/>
                <a:cs typeface="+mn-cs"/>
                <a:sym typeface="Arial"/>
              </a:defRPr>
            </a:pP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You end up with higher levels of learning for ALL your students that is also more authentic and interesting!!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2" name="Design Needed Alternative Learning Goals and Expectations"/>
          <p:cNvSpPr txBox="1"/>
          <p:nvPr/>
        </p:nvSpPr>
        <p:spPr>
          <a:xfrm>
            <a:off x="1524000" y="228600"/>
            <a:ext cx="6035675" cy="892607"/>
          </a:xfrm>
          <a:prstGeom prst="rect">
            <a:avLst/>
          </a:prstGeom>
          <a:solidFill>
            <a:srgbClr val="E4D1A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2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Design Needed Alternative Learning Goals and Expectations</a:t>
            </a:r>
          </a:p>
        </p:txBody>
      </p:sp>
      <p:sp>
        <p:nvSpPr>
          <p:cNvPr id="173" name="Sometimes needed but should use as a last resort…"/>
          <p:cNvSpPr txBox="1"/>
          <p:nvPr/>
        </p:nvSpPr>
        <p:spPr>
          <a:xfrm>
            <a:off x="1828800" y="1371600"/>
            <a:ext cx="5562600" cy="3884075"/>
          </a:xfrm>
          <a:prstGeom prst="rect">
            <a:avLst/>
          </a:prstGeom>
          <a:solidFill>
            <a:srgbClr val="CAFCD8"/>
          </a:solidFill>
          <a:ln w="6350">
            <a:solidFill>
              <a:srgbClr val="3333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defRPr sz="1800">
                <a:latin typeface="+mn-lt"/>
                <a:ea typeface="+mn-ea"/>
                <a:cs typeface="+mn-cs"/>
                <a:sym typeface="Arial"/>
              </a:defRPr>
            </a:pP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Sometimes needed but should use as a last resort</a:t>
            </a: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Connect alternative goals as closely to the lesson as possible</a:t>
            </a: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Connect to individual learning goals such as IEP goals</a:t>
            </a: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Consider changes in: </a:t>
            </a:r>
          </a:p>
          <a:p>
            <a:pPr lvl="1" marL="9779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✓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Amount or difficulty of work</a:t>
            </a:r>
          </a:p>
          <a:p>
            <a:pPr lvl="1" marL="9779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✓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Additional guided practice provided</a:t>
            </a:r>
          </a:p>
          <a:p>
            <a:pPr lvl="1" marL="9779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✓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Change pace of instruction</a:t>
            </a:r>
          </a:p>
          <a:p>
            <a:pPr lvl="1" marL="9779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✓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Provide extra time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6" name="Help Students Understand Fairness"/>
          <p:cNvSpPr txBox="1"/>
          <p:nvPr/>
        </p:nvSpPr>
        <p:spPr>
          <a:xfrm>
            <a:off x="2514600" y="381000"/>
            <a:ext cx="4495800" cy="876816"/>
          </a:xfrm>
          <a:prstGeom prst="rect">
            <a:avLst/>
          </a:prstGeom>
          <a:solidFill>
            <a:srgbClr val="E4D1A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lnSpc>
                <a:spcPct val="96000"/>
              </a:lnSpc>
              <a:spcBef>
                <a:spcPts val="1200"/>
              </a:spcBef>
              <a:defRPr b="1" sz="2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Help Students Understand Fairness</a:t>
            </a:r>
          </a:p>
        </p:txBody>
      </p:sp>
      <p:sp>
        <p:nvSpPr>
          <p:cNvPr id="177" name="Fairness is NOT everyone doing the same thing and having the same expectations (in fact that is VERY Unfair)…"/>
          <p:cNvSpPr txBox="1"/>
          <p:nvPr/>
        </p:nvSpPr>
        <p:spPr>
          <a:xfrm>
            <a:off x="2057400" y="1447800"/>
            <a:ext cx="5562600" cy="3009741"/>
          </a:xfrm>
          <a:prstGeom prst="rect">
            <a:avLst/>
          </a:prstGeom>
          <a:solidFill>
            <a:srgbClr val="CAFCD8"/>
          </a:solidFill>
          <a:ln w="6350">
            <a:solidFill>
              <a:srgbClr val="3333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defRPr sz="1800">
                <a:latin typeface="+mn-lt"/>
                <a:ea typeface="+mn-ea"/>
                <a:cs typeface="+mn-cs"/>
                <a:sym typeface="Arial"/>
              </a:defRPr>
            </a:pP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Fairness is NOT everyone doing the same thing and having the same expectations (in fact that is VERY Unfair)</a:t>
            </a:r>
            <a:endParaRPr sz="1000"/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000">
                <a:latin typeface="+mn-lt"/>
                <a:ea typeface="+mn-ea"/>
                <a:cs typeface="+mn-cs"/>
                <a:sym typeface="Arial"/>
              </a:defRPr>
            </a:pP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Fairness is having everyone getting what they need to be successful</a:t>
            </a:r>
            <a:endParaRPr sz="1000"/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000">
                <a:latin typeface="+mn-lt"/>
                <a:ea typeface="+mn-ea"/>
                <a:cs typeface="+mn-cs"/>
                <a:sym typeface="Arial"/>
              </a:defRPr>
            </a:pP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We teach students about multilevel functioning and how to support one another at their own level</a:t>
            </a:r>
            <a:endParaRPr sz="10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0" name="Step 3. Design Product, Assessment, and Evaluation"/>
          <p:cNvSpPr txBox="1"/>
          <p:nvPr/>
        </p:nvSpPr>
        <p:spPr>
          <a:xfrm>
            <a:off x="1371600" y="228600"/>
            <a:ext cx="6629400" cy="892607"/>
          </a:xfrm>
          <a:prstGeom prst="rect">
            <a:avLst/>
          </a:prstGeom>
          <a:solidFill>
            <a:srgbClr val="ACD5E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2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Step 3. Design Product, Assessment, and Evaluation</a:t>
            </a:r>
          </a:p>
        </p:txBody>
      </p:sp>
      <p:sp>
        <p:nvSpPr>
          <p:cNvPr id="181" name="Assess students to determine (1) what they learned and (2) how they best learn…"/>
          <p:cNvSpPr txBox="1"/>
          <p:nvPr/>
        </p:nvSpPr>
        <p:spPr>
          <a:xfrm>
            <a:off x="1981200" y="1295399"/>
            <a:ext cx="5562600" cy="3044993"/>
          </a:xfrm>
          <a:prstGeom prst="rect">
            <a:avLst/>
          </a:prstGeom>
          <a:solidFill>
            <a:srgbClr val="FEFDAA"/>
          </a:solidFill>
          <a:ln w="6350">
            <a:solidFill>
              <a:srgbClr val="3333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defRPr sz="1800">
                <a:latin typeface="+mn-lt"/>
                <a:ea typeface="+mn-ea"/>
                <a:cs typeface="+mn-cs"/>
                <a:sym typeface="Arial"/>
              </a:defRPr>
            </a:pP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Assess students to determine (1) what they learned and (2) how they best learn</a:t>
            </a: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Work collaboratively with specialists to engage in assessment</a:t>
            </a: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Assess the whole child - skills, content knowledge, social-emotional development, etc. </a:t>
            </a: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Design products students will develop that reflect learning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4" name="Assessment Tools"/>
          <p:cNvSpPr txBox="1"/>
          <p:nvPr/>
        </p:nvSpPr>
        <p:spPr>
          <a:xfrm>
            <a:off x="2209800" y="838200"/>
            <a:ext cx="4419600" cy="486207"/>
          </a:xfrm>
          <a:prstGeom prst="rect">
            <a:avLst/>
          </a:prstGeom>
          <a:solidFill>
            <a:srgbClr val="ACD5E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2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Assessment Tools</a:t>
            </a:r>
          </a:p>
        </p:txBody>
      </p:sp>
      <p:sp>
        <p:nvSpPr>
          <p:cNvPr id="185" name="Portfolios…"/>
          <p:cNvSpPr txBox="1"/>
          <p:nvPr/>
        </p:nvSpPr>
        <p:spPr>
          <a:xfrm>
            <a:off x="2209800" y="1676400"/>
            <a:ext cx="4419600" cy="2684730"/>
          </a:xfrm>
          <a:prstGeom prst="rect">
            <a:avLst/>
          </a:prstGeom>
          <a:solidFill>
            <a:srgbClr val="FEFDAA"/>
          </a:solidFill>
          <a:ln w="6350">
            <a:solidFill>
              <a:srgbClr val="3333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defRPr sz="1800">
                <a:latin typeface="+mn-lt"/>
                <a:ea typeface="+mn-ea"/>
                <a:cs typeface="+mn-cs"/>
                <a:sym typeface="Arial"/>
              </a:defRPr>
            </a:pP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Portfolios</a:t>
            </a: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Anecdotal records</a:t>
            </a: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Rubrics</a:t>
            </a: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Performance assessment</a:t>
            </a: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Classroom tests</a:t>
            </a: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Student-led conferences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8" name="Grading and Report Cards"/>
          <p:cNvSpPr txBox="1"/>
          <p:nvPr/>
        </p:nvSpPr>
        <p:spPr>
          <a:xfrm>
            <a:off x="1524000" y="457200"/>
            <a:ext cx="6096000" cy="486207"/>
          </a:xfrm>
          <a:prstGeom prst="rect">
            <a:avLst/>
          </a:prstGeom>
          <a:solidFill>
            <a:srgbClr val="ACD5E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2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Grading and Report Cards</a:t>
            </a:r>
          </a:p>
        </p:txBody>
      </p:sp>
      <p:sp>
        <p:nvSpPr>
          <p:cNvPr id="189" name="Grade based on:…"/>
          <p:cNvSpPr txBox="1"/>
          <p:nvPr/>
        </p:nvSpPr>
        <p:spPr>
          <a:xfrm>
            <a:off x="1524000" y="1142999"/>
            <a:ext cx="6096000" cy="4307981"/>
          </a:xfrm>
          <a:prstGeom prst="rect">
            <a:avLst/>
          </a:prstGeom>
          <a:solidFill>
            <a:srgbClr val="FEFDAA"/>
          </a:solidFill>
          <a:ln w="6350">
            <a:solidFill>
              <a:srgbClr val="3333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Grade based on: </a:t>
            </a:r>
            <a:endParaRPr sz="1200"/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defRPr sz="1200">
                <a:latin typeface="+mn-lt"/>
                <a:ea typeface="+mn-ea"/>
                <a:cs typeface="+mn-cs"/>
                <a:sym typeface="Arial"/>
              </a:defRPr>
            </a:pP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Effort</a:t>
            </a:r>
            <a:endParaRPr sz="1200"/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200">
                <a:latin typeface="+mn-lt"/>
                <a:ea typeface="+mn-ea"/>
                <a:cs typeface="+mn-cs"/>
                <a:sym typeface="Arial"/>
              </a:defRPr>
            </a:pP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Growth and improvement</a:t>
            </a:r>
            <a:endParaRPr sz="1200"/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200">
                <a:latin typeface="+mn-lt"/>
                <a:ea typeface="+mn-ea"/>
                <a:cs typeface="+mn-cs"/>
                <a:sym typeface="Arial"/>
              </a:defRPr>
            </a:pP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Reaching personal goals</a:t>
            </a:r>
            <a:endParaRPr sz="1200"/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200">
                <a:latin typeface="+mn-lt"/>
                <a:ea typeface="+mn-ea"/>
                <a:cs typeface="+mn-cs"/>
                <a:sym typeface="Arial"/>
              </a:defRPr>
            </a:pP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Differentiating grading</a:t>
            </a:r>
          </a:p>
          <a:p>
            <a:pPr lvl="1" marL="9779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✓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Based on IEP goals</a:t>
            </a:r>
          </a:p>
          <a:p>
            <a:pPr lvl="1" marL="9779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✓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Improvement and effort (if these are not used for all students)</a:t>
            </a:r>
          </a:p>
          <a:p>
            <a:pPr lvl="1" marL="9779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✓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Additional projects for extra credit or an honors program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2" name="Animal lesson plan" descr="Animal lesson pla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2" name="Standardized Tests"/>
          <p:cNvSpPr txBox="1"/>
          <p:nvPr/>
        </p:nvSpPr>
        <p:spPr>
          <a:xfrm>
            <a:off x="1524000" y="457200"/>
            <a:ext cx="6019800" cy="486207"/>
          </a:xfrm>
          <a:prstGeom prst="rect">
            <a:avLst/>
          </a:prstGeom>
          <a:solidFill>
            <a:srgbClr val="ACD5E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2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Standardized Tests</a:t>
            </a:r>
          </a:p>
        </p:txBody>
      </p:sp>
      <p:sp>
        <p:nvSpPr>
          <p:cNvPr id="193" name="Many problems are occurring with the increased focus on the use of standardized tests as the evaluation tool of schooling…"/>
          <p:cNvSpPr txBox="1"/>
          <p:nvPr/>
        </p:nvSpPr>
        <p:spPr>
          <a:xfrm>
            <a:off x="1524000" y="1143000"/>
            <a:ext cx="6096000" cy="2892592"/>
          </a:xfrm>
          <a:prstGeom prst="rect">
            <a:avLst/>
          </a:prstGeom>
          <a:solidFill>
            <a:srgbClr val="FEFDAA"/>
          </a:solidFill>
          <a:ln w="6350">
            <a:solidFill>
              <a:srgbClr val="3333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Many problems are occurring with the increased focus on the use of standardized tests as the evaluation tool of schooling</a:t>
            </a: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If all students are to be measured by tests based on the general education curriculum, they must have access to that curriculum - thus strengthening the move to inclusive teaching</a:t>
            </a: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Other educators try to get such students out of their schools for fear they will bring down test scores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6" name="Standardized Tests…"/>
          <p:cNvSpPr txBox="1"/>
          <p:nvPr/>
        </p:nvSpPr>
        <p:spPr>
          <a:xfrm>
            <a:off x="1295400" y="152400"/>
            <a:ext cx="6629400" cy="757062"/>
          </a:xfrm>
          <a:prstGeom prst="rect">
            <a:avLst/>
          </a:prstGeom>
          <a:solidFill>
            <a:srgbClr val="ACD5E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2800">
                <a:latin typeface="+mn-lt"/>
                <a:ea typeface="+mn-ea"/>
                <a:cs typeface="+mn-cs"/>
                <a:sym typeface="Arial"/>
              </a:defRPr>
            </a:pPr>
            <a:r>
              <a:t>Standardized Tests</a:t>
            </a:r>
          </a:p>
          <a:p>
            <a:pPr algn="ctr" defTabSz="457200">
              <a:defRPr i="1" sz="1800">
                <a:latin typeface="+mn-lt"/>
                <a:ea typeface="+mn-ea"/>
                <a:cs typeface="+mn-cs"/>
                <a:sym typeface="Arial"/>
              </a:defRPr>
            </a:pPr>
            <a:r>
              <a:t>Best Practices</a:t>
            </a:r>
          </a:p>
        </p:txBody>
      </p:sp>
      <p:sp>
        <p:nvSpPr>
          <p:cNvPr id="197" name="Keep tests in perspective - using good multilevel teaching is the best bet for increasing test scores!…"/>
          <p:cNvSpPr txBox="1"/>
          <p:nvPr/>
        </p:nvSpPr>
        <p:spPr>
          <a:xfrm>
            <a:off x="1066800" y="1219200"/>
            <a:ext cx="7391400" cy="3832292"/>
          </a:xfrm>
          <a:prstGeom prst="rect">
            <a:avLst/>
          </a:prstGeom>
          <a:solidFill>
            <a:srgbClr val="FEFDAA"/>
          </a:solidFill>
          <a:ln w="6350">
            <a:solidFill>
              <a:srgbClr val="3333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Keep tests in perspective - using good multilevel teaching is the best bet for increasing test scores!</a:t>
            </a: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Prepare students for taking the tests - teach that tests are a unique genre; help students understand the tests and how to respond to them (See Calkins, et al book!)</a:t>
            </a:r>
          </a:p>
          <a:p>
            <a:pPr marL="4572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Students with disabilities may have accommodations in taking the tests:</a:t>
            </a:r>
          </a:p>
          <a:p>
            <a:pPr lvl="1" marL="9779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✓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Reading questions</a:t>
            </a:r>
          </a:p>
          <a:p>
            <a:pPr lvl="1" marL="9779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✓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Someone else writes a response</a:t>
            </a:r>
          </a:p>
          <a:p>
            <a:pPr lvl="1" marL="9779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✓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Visual aids</a:t>
            </a:r>
          </a:p>
          <a:p>
            <a:pPr lvl="1" marL="9779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✓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Alternative formats fo the exam</a:t>
            </a:r>
          </a:p>
          <a:p>
            <a:pPr lvl="1" marL="977900" indent="-457200" defTabSz="457200">
              <a:lnSpc>
                <a:spcPct val="96000"/>
              </a:lnSpc>
              <a:spcBef>
                <a:spcPts val="600"/>
              </a:spcBef>
              <a:buSzPct val="100000"/>
              <a:buChar char="✓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Allowing for breaks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0" name="Bumps in the Road…"/>
          <p:cNvSpPr txBox="1"/>
          <p:nvPr/>
        </p:nvSpPr>
        <p:spPr>
          <a:xfrm>
            <a:off x="883919" y="152400"/>
            <a:ext cx="5944236" cy="1480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2" algn="ctr" defTabSz="457200">
              <a:spcBef>
                <a:spcPts val="1200"/>
              </a:spcBef>
              <a:defRPr b="1" sz="2800">
                <a:latin typeface="+mn-lt"/>
                <a:ea typeface="+mn-ea"/>
                <a:cs typeface="+mn-cs"/>
                <a:sym typeface="Arial"/>
              </a:defRPr>
            </a:pPr>
            <a:r>
              <a:t>Bumps in the Road</a:t>
            </a:r>
          </a:p>
          <a:p>
            <a:pPr lvl="2" algn="ctr" defTabSz="457200">
              <a:spcBef>
                <a:spcPts val="1200"/>
              </a:spcBef>
              <a:defRPr i="1" sz="1800">
                <a:latin typeface="+mn-lt"/>
                <a:ea typeface="+mn-ea"/>
                <a:cs typeface="+mn-cs"/>
                <a:sym typeface="Arial"/>
              </a:defRPr>
            </a:pPr>
            <a:r>
              <a:t>Segregated Functional Skills Training Rather than Education</a:t>
            </a:r>
            <a:endParaRPr b="1"/>
          </a:p>
        </p:txBody>
      </p:sp>
      <p:sp>
        <p:nvSpPr>
          <p:cNvPr id="201" name="Curriculum based on ‘functional skills’ - personal hygiene, simple food preparation, sorting objects.…"/>
          <p:cNvSpPr txBox="1"/>
          <p:nvPr/>
        </p:nvSpPr>
        <p:spPr>
          <a:xfrm>
            <a:off x="1066800" y="1600199"/>
            <a:ext cx="7162800" cy="4720591"/>
          </a:xfrm>
          <a:prstGeom prst="rect">
            <a:avLst/>
          </a:prstGeom>
          <a:solidFill>
            <a:srgbClr val="CEEEFF"/>
          </a:solidFill>
          <a:ln w="6350">
            <a:solidFill>
              <a:srgbClr val="3333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Char char="•"/>
              <a:defRPr sz="2000">
                <a:latin typeface="Palatino"/>
                <a:ea typeface="Palatino"/>
                <a:cs typeface="Palatino"/>
                <a:sym typeface="Palatino"/>
              </a:defRPr>
            </a:pPr>
            <a:r>
              <a:t>Curriculum based on ‘functional skills’ - personal hygiene, simple food preparation, sorting objects. </a:t>
            </a:r>
          </a:p>
          <a:p>
            <a:pPr marL="457200" indent="-457200" defTabSz="457200">
              <a:buSzPct val="100000"/>
              <a:buChar char="•"/>
              <a:defRPr sz="2000">
                <a:latin typeface="Palatino"/>
                <a:ea typeface="Palatino"/>
                <a:cs typeface="Palatino"/>
                <a:sym typeface="Palatino"/>
              </a:defRPr>
            </a:pPr>
            <a:r>
              <a:t>Theory - academics aren’t valuable to these students; they need to learn community living skills in school</a:t>
            </a:r>
          </a:p>
          <a:p>
            <a:pPr marL="457200" indent="-457200" defTabSz="457200">
              <a:buSzPct val="100000"/>
              <a:buChar char="•"/>
              <a:defRPr sz="2000">
                <a:latin typeface="Palatino"/>
                <a:ea typeface="Palatino"/>
                <a:cs typeface="Palatino"/>
                <a:sym typeface="Palatino"/>
              </a:defRPr>
            </a:pPr>
            <a:r>
              <a:t>Reality - People learn functional skills when they need them in real situations; evidence does not support effectiveness of functional skills; such programs further segregate students</a:t>
            </a:r>
          </a:p>
          <a:p>
            <a:pPr marL="457200" indent="-457200" defTabSz="457200">
              <a:buSzPct val="100000"/>
              <a:buChar char="•"/>
              <a:defRPr sz="2000">
                <a:latin typeface="Palatino"/>
                <a:ea typeface="Palatino"/>
                <a:cs typeface="Palatino"/>
                <a:sym typeface="Palatino"/>
              </a:defRPr>
            </a:pPr>
            <a:r>
              <a:t>Functional skills can be learned in inclusive ways the way the rest of us learn</a:t>
            </a:r>
          </a:p>
          <a:p>
            <a:pPr lvl="1" marL="977900" indent="-457200" defTabSz="457200">
              <a:buSzPct val="100000"/>
              <a:buChar char="✓"/>
              <a:defRPr sz="2000">
                <a:latin typeface="Palatino"/>
                <a:ea typeface="Palatino"/>
                <a:cs typeface="Palatino"/>
                <a:sym typeface="Palatino"/>
              </a:defRPr>
            </a:pPr>
            <a:r>
              <a:t>At home and in the community when and where skills are needed</a:t>
            </a:r>
          </a:p>
          <a:p>
            <a:pPr lvl="1" marL="977900" indent="-457200" defTabSz="457200">
              <a:buSzPct val="100000"/>
              <a:buChar char="✓"/>
              <a:defRPr sz="2000">
                <a:latin typeface="Palatino"/>
                <a:ea typeface="Palatino"/>
                <a:cs typeface="Palatino"/>
                <a:sym typeface="Palatino"/>
              </a:defRPr>
            </a:pPr>
            <a:r>
              <a:t>In inclusive school programs - cooperative learning, school store, homemaking classes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4" name="Back Pack…"/>
          <p:cNvSpPr txBox="1"/>
          <p:nvPr/>
        </p:nvSpPr>
        <p:spPr>
          <a:xfrm>
            <a:off x="2980085" y="533399"/>
            <a:ext cx="3115567" cy="1023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b="1" sz="1800"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  <a:r>
              <a:rPr sz="2800"/>
              <a:t>Back Pack</a:t>
            </a:r>
          </a:p>
          <a:p>
            <a:pPr algn="ctr" defTabSz="457200">
              <a:defRPr i="1" sz="1800">
                <a:latin typeface="+mn-lt"/>
                <a:ea typeface="+mn-ea"/>
                <a:cs typeface="+mn-cs"/>
                <a:sym typeface="Arial"/>
              </a:defRPr>
            </a:pPr>
            <a:r>
              <a:t>Universal Design for Learning</a:t>
            </a:r>
            <a:endParaRPr b="1"/>
          </a:p>
        </p:txBody>
      </p:sp>
      <p:sp>
        <p:nvSpPr>
          <p:cNvPr id="205" name="Center for Applied Special Technology…"/>
          <p:cNvSpPr txBox="1"/>
          <p:nvPr/>
        </p:nvSpPr>
        <p:spPr>
          <a:xfrm>
            <a:off x="2057399" y="1600200"/>
            <a:ext cx="4953002" cy="2523490"/>
          </a:xfrm>
          <a:prstGeom prst="rect">
            <a:avLst/>
          </a:prstGeom>
          <a:solidFill>
            <a:srgbClr val="B2E4C4"/>
          </a:solidFill>
          <a:ln w="6350">
            <a:solidFill>
              <a:srgbClr val="3333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defRPr sz="2000">
                <a:latin typeface="+mn-lt"/>
                <a:ea typeface="+mn-ea"/>
                <a:cs typeface="+mn-cs"/>
                <a:sym typeface="Arial"/>
              </a:defRPr>
            </a:pPr>
          </a:p>
          <a:p>
            <a:pPr marL="457200" indent="-457200" defTabSz="457200">
              <a:defRPr b="1" sz="1800">
                <a:latin typeface="Palatino"/>
                <a:ea typeface="Palatino"/>
                <a:cs typeface="Palatino"/>
                <a:sym typeface="Palatino"/>
              </a:defRPr>
            </a:pPr>
            <a:r>
              <a:t>Center for Applied Special Technology</a:t>
            </a:r>
            <a:r>
              <a:rPr b="0"/>
              <a:t> </a:t>
            </a:r>
          </a:p>
          <a:p>
            <a:pPr marL="457200" indent="-457200" defTabSz="457200">
              <a:defRPr sz="1800" u="sng">
                <a:solidFill>
                  <a:srgbClr val="0000FF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invalidUrl="" action="" tgtFrame="" tooltip="" history="1" highlightClick="0" endSnd="0"/>
              </a:rPr>
              <a:t>http://www.cast.org/index.html</a:t>
            </a:r>
            <a:r>
              <a:rPr u="none">
                <a:solidFill>
                  <a:srgbClr val="000000"/>
                </a:solidFill>
              </a:rPr>
              <a:t> </a:t>
            </a:r>
          </a:p>
          <a:p>
            <a:pPr marL="457200" indent="-457200" defTabSz="457200">
              <a:defRPr sz="1800" u="sng">
                <a:solidFill>
                  <a:srgbClr val="0000FF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457200" indent="-457200" defTabSz="457200">
              <a:defRPr b="1" sz="1800">
                <a:latin typeface="Palatino"/>
                <a:ea typeface="Palatino"/>
                <a:cs typeface="Palatino"/>
                <a:sym typeface="Palatino"/>
              </a:defRPr>
            </a:pPr>
            <a:r>
              <a:t>Project Zero</a:t>
            </a:r>
          </a:p>
          <a:p>
            <a:pPr marL="457200" indent="-457200" defTabSz="457200">
              <a:defRPr sz="1800" u="sng">
                <a:solidFill>
                  <a:srgbClr val="0000FF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invalidUrl="" action="" tgtFrame="" tooltip="" history="1" highlightClick="0" endSnd="0"/>
              </a:rPr>
              <a:t>www.pz.harvard.edu/index.cfm</a:t>
            </a:r>
          </a:p>
          <a:p>
            <a:pPr marL="457200" indent="-457200" defTabSz="457200">
              <a:defRPr sz="1800"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" name="PROJECT RUBRIC"/>
          <p:cNvSpPr txBox="1"/>
          <p:nvPr/>
        </p:nvSpPr>
        <p:spPr>
          <a:xfrm>
            <a:off x="3398520" y="0"/>
            <a:ext cx="213631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PROJECT RUBRIC</a:t>
            </a:r>
          </a:p>
        </p:txBody>
      </p:sp>
      <p:pic>
        <p:nvPicPr>
          <p:cNvPr id="4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457200"/>
            <a:ext cx="8763000" cy="640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9" name="Moose info internet" descr="Moose info internet"/>
          <p:cNvPicPr>
            <a:picLocks noChangeAspect="1"/>
          </p:cNvPicPr>
          <p:nvPr/>
        </p:nvPicPr>
        <p:blipFill>
          <a:blip r:embed="rId2">
            <a:extLst/>
          </a:blip>
          <a:srcRect l="0" t="17814" r="0" b="14064"/>
          <a:stretch>
            <a:fillRect/>
          </a:stretch>
        </p:blipFill>
        <p:spPr>
          <a:xfrm>
            <a:off x="304800" y="609600"/>
            <a:ext cx="6011863" cy="5591175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INTERNET RESEARCH"/>
          <p:cNvSpPr txBox="1"/>
          <p:nvPr/>
        </p:nvSpPr>
        <p:spPr>
          <a:xfrm>
            <a:off x="6446520" y="1219200"/>
            <a:ext cx="2651761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600"/>
              </a:spcBef>
              <a:defRPr sz="2800">
                <a:latin typeface="+mn-lt"/>
                <a:ea typeface="+mn-ea"/>
                <a:cs typeface="+mn-cs"/>
                <a:sym typeface="Arial"/>
              </a:defRPr>
            </a:pPr>
            <a:r>
              <a:t>INTERNET RESEARCH</a:t>
            </a:r>
            <a:r>
              <a:rPr sz="180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3" name="Dear Mr" descr="Dear Mr"/>
          <p:cNvPicPr>
            <a:picLocks noChangeAspect="1"/>
          </p:cNvPicPr>
          <p:nvPr/>
        </p:nvPicPr>
        <p:blipFill>
          <a:blip r:embed="rId2">
            <a:extLst/>
          </a:blip>
          <a:srcRect l="0" t="0" r="0" b="12020"/>
          <a:stretch>
            <a:fillRect/>
          </a:stretch>
        </p:blipFill>
        <p:spPr>
          <a:xfrm>
            <a:off x="3276600" y="-1"/>
            <a:ext cx="58674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First Draft of Report"/>
          <p:cNvSpPr txBox="1"/>
          <p:nvPr/>
        </p:nvSpPr>
        <p:spPr>
          <a:xfrm>
            <a:off x="1188719" y="1828800"/>
            <a:ext cx="1813562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600"/>
              </a:spcBef>
              <a:defRPr sz="2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First Draft of Report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7" name="A Day in the Life of Moose" descr="A Day in the Life of Moos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0575" y="0"/>
            <a:ext cx="581342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Final Report"/>
          <p:cNvSpPr txBox="1"/>
          <p:nvPr/>
        </p:nvSpPr>
        <p:spPr>
          <a:xfrm>
            <a:off x="1112519" y="990600"/>
            <a:ext cx="134927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Final Report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1" name="Sydney yeah!" descr="Sydney yeah!"/>
          <p:cNvPicPr>
            <a:picLocks noChangeAspect="1"/>
          </p:cNvPicPr>
          <p:nvPr/>
        </p:nvPicPr>
        <p:blipFill>
          <a:blip r:embed="rId2">
            <a:extLst/>
          </a:blip>
          <a:srcRect l="15750" t="0" r="21374" b="0"/>
          <a:stretch>
            <a:fillRect/>
          </a:stretch>
        </p:blipFill>
        <p:spPr>
          <a:xfrm>
            <a:off x="2438400" y="1066800"/>
            <a:ext cx="3862388" cy="461010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HAVING SUCCESS!"/>
          <p:cNvSpPr txBox="1"/>
          <p:nvPr/>
        </p:nvSpPr>
        <p:spPr>
          <a:xfrm>
            <a:off x="2865120" y="533400"/>
            <a:ext cx="225932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HAVING SUCCESS!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ends">
  <a:themeElements>
    <a:clrScheme name="Blend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E4A8"/>
      </a:accent1>
      <a:accent2>
        <a:srgbClr val="FFCF0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ends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end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ends">
  <a:themeElements>
    <a:clrScheme name="Blend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E4A8"/>
      </a:accent1>
      <a:accent2>
        <a:srgbClr val="FFCF0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ends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end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