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5E1"/>
          </a:solidFill>
        </a:fill>
      </a:tcStyle>
    </a:wholeTbl>
    <a:band2H>
      <a:tcTxStyle b="def" i="def"/>
      <a:tcStyle>
        <a:tcBdr/>
        <a:fill>
          <a:solidFill>
            <a:srgbClr val="E6FAF1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" name="Shape 2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corners.jpeg" descr="bluecorners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Text"/>
          <p:cNvSpPr txBox="1"/>
          <p:nvPr>
            <p:ph type="title"/>
          </p:nvPr>
        </p:nvSpPr>
        <p:spPr>
          <a:xfrm>
            <a:off x="838200" y="1219200"/>
            <a:ext cx="7772400" cy="1143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219200" y="2590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ClrTx/>
              <a:buSzTx/>
              <a:buNone/>
            </a:lvl1pPr>
            <a:lvl2pPr marL="0" indent="457200" algn="ctr">
              <a:buClrTx/>
              <a:buSzTx/>
              <a:buNone/>
            </a:lvl2pPr>
            <a:lvl3pPr marL="0" indent="914400" algn="ctr">
              <a:buClrTx/>
              <a:buSzTx/>
              <a:buNone/>
            </a:lvl3pPr>
            <a:lvl4pPr marL="0" indent="1371600" algn="ctr">
              <a:buClrTx/>
              <a:buSzTx/>
              <a:buNone/>
            </a:lvl4pPr>
            <a:lvl5pPr marL="0" indent="1828800" algn="ctr">
              <a:buClrTx/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ctr">
              <a:defRPr sz="1400"/>
            </a:lvl1pPr>
          </a:lstStyle>
          <a:p>
            <a:pPr/>
            <a:fld id="{86CB4B4D-7CA3-9044-876B-883B54F8677D}" type="slidenum"/>
          </a:p>
        </p:txBody>
      </p:sp>
      <p:pic>
        <p:nvPicPr>
          <p:cNvPr id="3" name="bluegradientbar.jpeg" descr="bluegradientbar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6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utopia.org/resolving-conflict-ofarrell-middle-school" TargetMode="External"/><Relationship Id="rId3" Type="http://schemas.openxmlformats.org/officeDocument/2006/relationships/hyperlink" Target="http://www.edutopia.org/social-emotional-learning-overview-video" TargetMode="Externa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claiming.com/" TargetMode="External"/><Relationship Id="rId3" Type="http://schemas.openxmlformats.org/officeDocument/2006/relationships/hyperlink" Target="http://rrtcpbs.fmhi.usf.edu/" TargetMode="External"/><Relationship Id="rId4" Type="http://schemas.openxmlformats.org/officeDocument/2006/relationships/hyperlink" Target="http://cecp.air.org/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hapter 10  Meet Needs of Students with Challenging Behaviors"/>
          <p:cNvSpPr txBox="1"/>
          <p:nvPr>
            <p:ph type="ctrTitle"/>
          </p:nvPr>
        </p:nvSpPr>
        <p:spPr>
          <a:xfrm>
            <a:off x="762000" y="2590800"/>
            <a:ext cx="7772400" cy="1524000"/>
          </a:xfrm>
          <a:prstGeom prst="rect">
            <a:avLst/>
          </a:prstGeom>
        </p:spPr>
        <p:txBody>
          <a:bodyPr/>
          <a:lstStyle/>
          <a:p>
            <a:pPr algn="ctr" defTabSz="512063">
              <a:defRPr b="1" sz="2464">
                <a:latin typeface="+mn-lt"/>
                <a:ea typeface="+mn-ea"/>
                <a:cs typeface="+mn-cs"/>
                <a:sym typeface="Arial"/>
              </a:defRPr>
            </a:pPr>
            <a:r>
              <a:t>Chapter 10 </a:t>
            </a:r>
            <a:br/>
            <a:r>
              <a:t>Meet Needs of Students with Challenging Behaviors</a:t>
            </a:r>
            <a:r>
              <a:rPr b="0" i="1"/>
              <a:t> </a:t>
            </a:r>
            <a:br>
              <a:rPr b="0" i="1"/>
            </a:br>
          </a:p>
        </p:txBody>
      </p:sp>
      <p:sp>
        <p:nvSpPr>
          <p:cNvPr id="32" name="Positive Strategies for Difficult Situations"/>
          <p:cNvSpPr txBox="1"/>
          <p:nvPr>
            <p:ph type="subTitle" sz="quarter" idx="1"/>
          </p:nvPr>
        </p:nvSpPr>
        <p:spPr>
          <a:xfrm>
            <a:off x="1143000" y="4050932"/>
            <a:ext cx="7010400" cy="885441"/>
          </a:xfrm>
          <a:prstGeom prst="rect">
            <a:avLst/>
          </a:prstGeom>
        </p:spPr>
        <p:txBody>
          <a:bodyPr/>
          <a:lstStyle>
            <a:lvl1pPr>
              <a:defRPr i="1" sz="27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Positive Strategies for Difficult Situations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3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8" name="What do we know about"/>
          <p:cNvSpPr txBox="1"/>
          <p:nvPr/>
        </p:nvSpPr>
        <p:spPr>
          <a:xfrm>
            <a:off x="731837" y="581619"/>
            <a:ext cx="7700964" cy="1018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b">
            <a:spAutoFit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What do we know about</a:t>
            </a:r>
            <a:br/>
          </a:p>
        </p:txBody>
      </p:sp>
      <p:grpSp>
        <p:nvGrpSpPr>
          <p:cNvPr id="81" name="Group"/>
          <p:cNvGrpSpPr/>
          <p:nvPr/>
        </p:nvGrpSpPr>
        <p:grpSpPr>
          <a:xfrm>
            <a:off x="1981200" y="1524000"/>
            <a:ext cx="4724400" cy="4419600"/>
            <a:chOff x="0" y="0"/>
            <a:chExt cx="4724400" cy="4419600"/>
          </a:xfrm>
        </p:grpSpPr>
        <p:sp>
          <p:nvSpPr>
            <p:cNvPr id="79" name="Rectangle"/>
            <p:cNvSpPr/>
            <p:nvPr/>
          </p:nvSpPr>
          <p:spPr>
            <a:xfrm>
              <a:off x="0" y="0"/>
              <a:ext cx="4724400" cy="4419600"/>
            </a:xfrm>
            <a:prstGeom prst="rect">
              <a:avLst/>
            </a:prstGeom>
            <a:solidFill>
              <a:srgbClr val="AEC5E4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7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80" name="They . . .…"/>
            <p:cNvSpPr txBox="1"/>
            <p:nvPr/>
          </p:nvSpPr>
          <p:spPr>
            <a:xfrm>
              <a:off x="47624" y="1587"/>
              <a:ext cx="4629152" cy="4233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They . . . 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punish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rupture relationships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ignore reasons for behavior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discourage risk taking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undermine intrinsic interest and motivation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encourage mediocrity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must be strongly desired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are effective only in the short run       		</a:t>
              </a:r>
            </a:p>
          </p:txBody>
        </p:sp>
      </p:grpSp>
      <p:sp>
        <p:nvSpPr>
          <p:cNvPr id="82" name="REWARDS?"/>
          <p:cNvSpPr/>
          <p:nvPr/>
        </p:nvSpPr>
        <p:spPr>
          <a:xfrm>
            <a:off x="5638800" y="685800"/>
            <a:ext cx="2430266" cy="548681"/>
          </a:xfrm>
          <a:prstGeom prst="rect">
            <a:avLst/>
          </a:prstGeom>
          <a:solidFill>
            <a:srgbClr val="FFCC1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b="1" sz="32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REWARDS?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2" grpId="2"/>
      <p:bldP build="whole" bldLvl="1" animBg="1" rev="0" advAuto="0" spid="8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89" name="Group"/>
          <p:cNvGrpSpPr/>
          <p:nvPr/>
        </p:nvGrpSpPr>
        <p:grpSpPr>
          <a:xfrm>
            <a:off x="1981200" y="990600"/>
            <a:ext cx="5257800" cy="4064000"/>
            <a:chOff x="0" y="0"/>
            <a:chExt cx="5257800" cy="4064000"/>
          </a:xfrm>
        </p:grpSpPr>
        <p:sp>
          <p:nvSpPr>
            <p:cNvPr id="85" name="Rectangle"/>
            <p:cNvSpPr/>
            <p:nvPr/>
          </p:nvSpPr>
          <p:spPr>
            <a:xfrm>
              <a:off x="0" y="0"/>
              <a:ext cx="5257800" cy="4064000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grpSp>
          <p:nvGrpSpPr>
            <p:cNvPr id="88" name="Group"/>
            <p:cNvGrpSpPr/>
            <p:nvPr/>
          </p:nvGrpSpPr>
          <p:grpSpPr>
            <a:xfrm>
              <a:off x="775622" y="250928"/>
              <a:ext cx="3687226" cy="3549444"/>
              <a:chOff x="0" y="0"/>
              <a:chExt cx="3687225" cy="3549443"/>
            </a:xfrm>
          </p:grpSpPr>
          <p:sp>
            <p:nvSpPr>
              <p:cNvPr id="86" name="Rectangle"/>
              <p:cNvSpPr/>
              <p:nvPr/>
            </p:nvSpPr>
            <p:spPr>
              <a:xfrm>
                <a:off x="0" y="225321"/>
                <a:ext cx="3687226" cy="3098801"/>
              </a:xfrm>
              <a:prstGeom prst="rect">
                <a:avLst/>
              </a:pr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rial"/>
                  </a:defRPr>
                </a:pPr>
              </a:p>
            </p:txBody>
          </p:sp>
          <p:sp>
            <p:nvSpPr>
              <p:cNvPr id="87" name="Rewards and…"/>
              <p:cNvSpPr txBox="1"/>
              <p:nvPr/>
            </p:nvSpPr>
            <p:spPr>
              <a:xfrm>
                <a:off x="660255" y="0"/>
                <a:ext cx="2366716" cy="3549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defRPr b="1" sz="280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 </a:t>
                </a:r>
              </a:p>
              <a:p>
                <a:pPr algn="ctr">
                  <a:lnSpc>
                    <a:spcPct val="90000"/>
                  </a:lnSpc>
                  <a:spcBef>
                    <a:spcPts val="500"/>
                  </a:spcBef>
                  <a:defRPr b="1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Rewards and  </a:t>
                </a:r>
              </a:p>
              <a:p>
                <a:pPr algn="ctr">
                  <a:lnSpc>
                    <a:spcPct val="90000"/>
                  </a:lnSpc>
                  <a:spcBef>
                    <a:spcPts val="500"/>
                  </a:spcBef>
                  <a:defRPr b="1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punishment </a:t>
                </a:r>
              </a:p>
              <a:p>
                <a:pPr algn="ctr">
                  <a:lnSpc>
                    <a:spcPct val="90000"/>
                  </a:lnSpc>
                  <a:spcBef>
                    <a:spcPts val="500"/>
                  </a:spcBef>
                  <a:defRPr b="1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‘work’ only with </a:t>
                </a:r>
              </a:p>
              <a:p>
                <a:pPr algn="ctr">
                  <a:lnSpc>
                    <a:spcPct val="90000"/>
                  </a:lnSpc>
                  <a:spcBef>
                    <a:spcPts val="500"/>
                  </a:spcBef>
                  <a:defRPr b="1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continued use. </a:t>
                </a:r>
              </a:p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defRPr b="1" sz="2800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They don’t</a:t>
                </a:r>
              </a:p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defRPr b="1" sz="2800">
                    <a:latin typeface="+mn-lt"/>
                    <a:ea typeface="+mn-ea"/>
                    <a:cs typeface="+mn-cs"/>
                    <a:sym typeface="Arial"/>
                  </a:defRPr>
                </a:pPr>
                <a:r>
                  <a:t> teach</a:t>
                </a:r>
                <a:r>
                  <a:rPr b="0">
                    <a:solidFill>
                      <a:srgbClr val="FFFFFF"/>
                    </a:solidFill>
                  </a:rPr>
                  <a:t>.</a:t>
                </a:r>
                <a:endParaRPr>
                  <a:solidFill>
                    <a:srgbClr val="FFFFFF"/>
                  </a:solidFill>
                </a:endParaRPr>
              </a:p>
              <a:p>
                <a:pPr algn="ctr">
                  <a:defRPr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Arial"/>
                  </a:defRPr>
                </a:p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2" name="Creating a Student-Centered School…"/>
          <p:cNvSpPr txBox="1"/>
          <p:nvPr/>
        </p:nvSpPr>
        <p:spPr>
          <a:xfrm>
            <a:off x="1640415" y="304800"/>
            <a:ext cx="6209245" cy="843469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2800">
                <a:latin typeface="+mn-lt"/>
                <a:ea typeface="+mn-ea"/>
                <a:cs typeface="+mn-cs"/>
                <a:sym typeface="Arial"/>
              </a:defRPr>
            </a:pPr>
            <a:r>
              <a:t>Creating a Student-Centered School</a:t>
            </a:r>
          </a:p>
          <a:p>
            <a:pPr algn="ctr">
              <a:defRPr i="1">
                <a:latin typeface="+mn-lt"/>
                <a:ea typeface="+mn-ea"/>
                <a:cs typeface="+mn-cs"/>
                <a:sym typeface="Arial"/>
              </a:defRPr>
            </a:pPr>
            <a:r>
              <a:t>Proactive Strategies</a:t>
            </a:r>
          </a:p>
        </p:txBody>
      </p:sp>
      <p:sp>
        <p:nvSpPr>
          <p:cNvPr id="93" name="Line"/>
          <p:cNvSpPr/>
          <p:nvPr/>
        </p:nvSpPr>
        <p:spPr>
          <a:xfrm>
            <a:off x="1752600" y="1295400"/>
            <a:ext cx="6248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96" name="Group"/>
          <p:cNvGrpSpPr/>
          <p:nvPr/>
        </p:nvGrpSpPr>
        <p:grpSpPr>
          <a:xfrm>
            <a:off x="2438399" y="1676399"/>
            <a:ext cx="4572002" cy="4175519"/>
            <a:chOff x="0" y="0"/>
            <a:chExt cx="4572000" cy="4175517"/>
          </a:xfrm>
        </p:grpSpPr>
        <p:sp>
          <p:nvSpPr>
            <p:cNvPr id="94" name="Rectangle"/>
            <p:cNvSpPr/>
            <p:nvPr/>
          </p:nvSpPr>
          <p:spPr>
            <a:xfrm>
              <a:off x="0" y="0"/>
              <a:ext cx="4572001" cy="3962400"/>
            </a:xfrm>
            <a:prstGeom prst="rect">
              <a:avLst/>
            </a:prstGeom>
            <a:solidFill>
              <a:srgbClr val="FFC8B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95" name="Positive rules (small #): like (1) Try, (2) be safe, (3) be kind, (4) work hard, and (5) be respectful…"/>
            <p:cNvSpPr txBox="1"/>
            <p:nvPr/>
          </p:nvSpPr>
          <p:spPr>
            <a:xfrm>
              <a:off x="46037" y="0"/>
              <a:ext cx="4479927" cy="41755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Positive rules (small #): </a:t>
              </a:r>
              <a:r>
                <a:rPr i="1" sz="2000"/>
                <a:t>like </a:t>
              </a:r>
              <a:r>
                <a:rPr i="1" sz="2000"/>
                <a:t>(1) Try, (2) be safe, (3) be kind, (4) work hard, and (5) be respectful</a:t>
              </a:r>
              <a:endParaRPr sz="20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Understanding that problem behaviors reflect a need of a child. 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Contracts to find new ways to act 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Adults who can act as mediators and supporters to help children </a:t>
              </a:r>
              <a:r>
                <a:rPr i="1"/>
                <a:t>learn</a:t>
              </a:r>
              <a:r>
                <a:t> to develop solutions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9" name="Creating a Student-Centered School…"/>
          <p:cNvSpPr txBox="1"/>
          <p:nvPr/>
        </p:nvSpPr>
        <p:spPr>
          <a:xfrm>
            <a:off x="1716615" y="304800"/>
            <a:ext cx="6209245" cy="843469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2800">
                <a:latin typeface="+mn-lt"/>
                <a:ea typeface="+mn-ea"/>
                <a:cs typeface="+mn-cs"/>
                <a:sym typeface="Arial"/>
              </a:defRPr>
            </a:pPr>
            <a:r>
              <a:t>Creating a Student-Centered School</a:t>
            </a:r>
          </a:p>
          <a:p>
            <a:pPr algn="ctr">
              <a:defRPr i="1">
                <a:latin typeface="+mn-lt"/>
                <a:ea typeface="+mn-ea"/>
                <a:cs typeface="+mn-cs"/>
                <a:sym typeface="Arial"/>
              </a:defRPr>
            </a:pPr>
            <a:r>
              <a:t>Key School-wide Strategies</a:t>
            </a:r>
          </a:p>
        </p:txBody>
      </p:sp>
      <p:sp>
        <p:nvSpPr>
          <p:cNvPr id="100" name="Line"/>
          <p:cNvSpPr/>
          <p:nvPr/>
        </p:nvSpPr>
        <p:spPr>
          <a:xfrm>
            <a:off x="1752600" y="1295400"/>
            <a:ext cx="6248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03" name="Group"/>
          <p:cNvGrpSpPr/>
          <p:nvPr/>
        </p:nvGrpSpPr>
        <p:grpSpPr>
          <a:xfrm>
            <a:off x="1676399" y="1523999"/>
            <a:ext cx="6172202" cy="4373103"/>
            <a:chOff x="0" y="0"/>
            <a:chExt cx="6172200" cy="4373101"/>
          </a:xfrm>
        </p:grpSpPr>
        <p:sp>
          <p:nvSpPr>
            <p:cNvPr id="101" name="Rectangle"/>
            <p:cNvSpPr/>
            <p:nvPr/>
          </p:nvSpPr>
          <p:spPr>
            <a:xfrm>
              <a:off x="0" y="0"/>
              <a:ext cx="6172201" cy="4267200"/>
            </a:xfrm>
            <a:prstGeom prst="rect">
              <a:avLst/>
            </a:prstGeom>
            <a:solidFill>
              <a:srgbClr val="FDDDB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02" name="Building community in the school…"/>
            <p:cNvSpPr txBox="1"/>
            <p:nvPr/>
          </p:nvSpPr>
          <p:spPr>
            <a:xfrm>
              <a:off x="46037" y="0"/>
              <a:ext cx="6080127" cy="437310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2000"/>
                </a:lnSpc>
                <a:spcBef>
                  <a:spcPts val="600"/>
                </a:spcBef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Building community in the school  </a:t>
              </a:r>
            </a:p>
            <a:p>
              <a:pPr marL="457200" indent="-457200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Peer mediation and conflict resolution</a:t>
              </a:r>
            </a:p>
            <a:p>
              <a:pPr marL="457200" indent="-457200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Teaching students how to support one another through peer buddies and circles of support  </a:t>
              </a:r>
            </a:p>
            <a:p>
              <a:pPr marL="457200" indent="-457200" algn="just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Professional support—individual and group counseling, support groups</a:t>
              </a:r>
            </a:p>
            <a:p>
              <a:pPr marL="457200" indent="-457200" algn="just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Mentors through such programs as Big Brothers and Big Sisters</a:t>
              </a:r>
            </a:p>
            <a:p>
              <a:pPr marL="457200" indent="-457200" algn="just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 building support team  </a:t>
              </a:r>
            </a:p>
            <a:p>
              <a:pPr marL="457200" indent="-457200" algn="just">
                <a:lnSpc>
                  <a:spcPct val="92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Interagency support and intervention for families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6" name="School Patterns In Dealing with…"/>
          <p:cNvSpPr txBox="1"/>
          <p:nvPr/>
        </p:nvSpPr>
        <p:spPr>
          <a:xfrm>
            <a:off x="1411406" y="304800"/>
            <a:ext cx="6178313" cy="1017945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School Patterns In Dealing with</a:t>
            </a:r>
          </a:p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Behavioral Challenges</a:t>
            </a:r>
          </a:p>
        </p:txBody>
      </p:sp>
      <p:sp>
        <p:nvSpPr>
          <p:cNvPr id="107" name="Line"/>
          <p:cNvSpPr/>
          <p:nvPr/>
        </p:nvSpPr>
        <p:spPr>
          <a:xfrm>
            <a:off x="1524000" y="1524000"/>
            <a:ext cx="6019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10" name="Group"/>
          <p:cNvGrpSpPr/>
          <p:nvPr/>
        </p:nvGrpSpPr>
        <p:grpSpPr>
          <a:xfrm>
            <a:off x="2438400" y="1676400"/>
            <a:ext cx="3886200" cy="4343400"/>
            <a:chOff x="0" y="0"/>
            <a:chExt cx="3886200" cy="4343400"/>
          </a:xfrm>
        </p:grpSpPr>
        <p:sp>
          <p:nvSpPr>
            <p:cNvPr id="108" name="Rectangle"/>
            <p:cNvSpPr/>
            <p:nvPr/>
          </p:nvSpPr>
          <p:spPr>
            <a:xfrm>
              <a:off x="0" y="0"/>
              <a:ext cx="3886200" cy="4343400"/>
            </a:xfrm>
            <a:prstGeom prst="rect">
              <a:avLst/>
            </a:prstGeom>
            <a:solidFill>
              <a:srgbClr val="FFC8B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09" name="Chaos - reactive responses…"/>
            <p:cNvSpPr txBox="1"/>
            <p:nvPr/>
          </p:nvSpPr>
          <p:spPr>
            <a:xfrm>
              <a:off x="46037" y="0"/>
              <a:ext cx="3794127" cy="42901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Chaos - reactive responses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Punishment and expulsion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Staff control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Rules and rewards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Community and positive behavior support</a:t>
              </a:r>
            </a:p>
          </p:txBody>
        </p:sp>
      </p:grpSp>
      <p:sp>
        <p:nvSpPr>
          <p:cNvPr id="111" name="Line"/>
          <p:cNvSpPr/>
          <p:nvPr/>
        </p:nvSpPr>
        <p:spPr>
          <a:xfrm>
            <a:off x="6858000" y="1981200"/>
            <a:ext cx="0" cy="3429000"/>
          </a:xfrm>
          <a:prstGeom prst="line">
            <a:avLst/>
          </a:prstGeom>
          <a:ln>
            <a:solidFill>
              <a:srgbClr val="000000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4" name="A Few Practical Tools"/>
          <p:cNvSpPr txBox="1"/>
          <p:nvPr/>
        </p:nvSpPr>
        <p:spPr>
          <a:xfrm>
            <a:off x="2391390" y="381000"/>
            <a:ext cx="4259620" cy="548045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b="1" sz="32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Few Practical Tools</a:t>
            </a:r>
          </a:p>
        </p:txBody>
      </p:sp>
      <p:sp>
        <p:nvSpPr>
          <p:cNvPr id="115" name="Line"/>
          <p:cNvSpPr/>
          <p:nvPr/>
        </p:nvSpPr>
        <p:spPr>
          <a:xfrm>
            <a:off x="2286000" y="1219200"/>
            <a:ext cx="4267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18" name="Group"/>
          <p:cNvGrpSpPr/>
          <p:nvPr/>
        </p:nvGrpSpPr>
        <p:grpSpPr>
          <a:xfrm>
            <a:off x="2209799" y="1447800"/>
            <a:ext cx="4572002" cy="4114800"/>
            <a:chOff x="0" y="0"/>
            <a:chExt cx="4572000" cy="4114800"/>
          </a:xfrm>
        </p:grpSpPr>
        <p:sp>
          <p:nvSpPr>
            <p:cNvPr id="116" name="Rectangle"/>
            <p:cNvSpPr/>
            <p:nvPr/>
          </p:nvSpPr>
          <p:spPr>
            <a:xfrm>
              <a:off x="-1" y="0"/>
              <a:ext cx="4572002" cy="4114800"/>
            </a:xfrm>
            <a:prstGeom prst="rect">
              <a:avLst/>
            </a:prstGeom>
            <a:solidFill>
              <a:srgbClr val="C5E4AB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17" name="Daily emails to parents on progress…"/>
            <p:cNvSpPr txBox="1"/>
            <p:nvPr/>
          </p:nvSpPr>
          <p:spPr>
            <a:xfrm>
              <a:off x="47624" y="1587"/>
              <a:ext cx="4476752" cy="39691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Daily emails to parents on progress</a:t>
              </a:r>
              <a:endPara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endParaR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Weekly progress report</a:t>
              </a:r>
              <a:endPara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endParaR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Mini conversations with students</a:t>
              </a:r>
              <a:endPara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endParaR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 safe place that the student can work</a:t>
              </a:r>
              <a:endPara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endParaR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Thinking about WHY the student is doing what he / she is doing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Circle of support 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Hourly Progress Report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1" name="Key Strategies: The Foundation"/>
          <p:cNvSpPr txBox="1"/>
          <p:nvPr/>
        </p:nvSpPr>
        <p:spPr>
          <a:xfrm>
            <a:off x="1798320" y="381000"/>
            <a:ext cx="6050866" cy="11432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3600">
                <a:latin typeface="+mn-lt"/>
                <a:ea typeface="+mn-ea"/>
                <a:cs typeface="+mn-cs"/>
                <a:sym typeface="Arial"/>
              </a:defRPr>
            </a:pPr>
            <a:r>
              <a:t>Key Strategies: </a:t>
            </a:r>
            <a:r>
              <a:rPr b="0" i="1" sz="2800"/>
              <a:t>The Foundation</a:t>
            </a:r>
            <a:endParaRPr i="1"/>
          </a:p>
        </p:txBody>
      </p:sp>
      <p:sp>
        <p:nvSpPr>
          <p:cNvPr id="122" name="Line"/>
          <p:cNvSpPr/>
          <p:nvPr/>
        </p:nvSpPr>
        <p:spPr>
          <a:xfrm>
            <a:off x="1905000" y="1220469"/>
            <a:ext cx="5791200" cy="1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25" name="Group"/>
          <p:cNvGrpSpPr/>
          <p:nvPr/>
        </p:nvGrpSpPr>
        <p:grpSpPr>
          <a:xfrm>
            <a:off x="2819400" y="1600200"/>
            <a:ext cx="3505200" cy="4114800"/>
            <a:chOff x="0" y="0"/>
            <a:chExt cx="3505200" cy="4114800"/>
          </a:xfrm>
        </p:grpSpPr>
        <p:sp>
          <p:nvSpPr>
            <p:cNvPr id="123" name="Rectangle"/>
            <p:cNvSpPr/>
            <p:nvPr/>
          </p:nvSpPr>
          <p:spPr>
            <a:xfrm>
              <a:off x="0" y="0"/>
              <a:ext cx="3505200" cy="4114800"/>
            </a:xfrm>
            <a:prstGeom prst="rect">
              <a:avLst/>
            </a:prstGeom>
            <a:solidFill>
              <a:srgbClr val="FDDDB1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i="1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24" name="Appreciation…"/>
            <p:cNvSpPr txBox="1"/>
            <p:nvPr/>
          </p:nvSpPr>
          <p:spPr>
            <a:xfrm>
              <a:off x="47624" y="1587"/>
              <a:ext cx="3409952" cy="33270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Appreciation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Celebrations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Learning Social Skills in Community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Restorative Justice - </a:t>
              </a:r>
              <a:r>
                <a:rPr i="1"/>
                <a:t>Healing Hurt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30" name="Group"/>
          <p:cNvGrpSpPr/>
          <p:nvPr/>
        </p:nvGrpSpPr>
        <p:grpSpPr>
          <a:xfrm>
            <a:off x="1066800" y="228599"/>
            <a:ext cx="6878638" cy="1143002"/>
            <a:chOff x="0" y="0"/>
            <a:chExt cx="6878637" cy="1143000"/>
          </a:xfrm>
        </p:grpSpPr>
        <p:sp>
          <p:nvSpPr>
            <p:cNvPr id="128" name="Rectangle"/>
            <p:cNvSpPr/>
            <p:nvPr/>
          </p:nvSpPr>
          <p:spPr>
            <a:xfrm>
              <a:off x="0" y="-1"/>
              <a:ext cx="6878638" cy="1143002"/>
            </a:xfrm>
            <a:prstGeom prst="rect">
              <a:avLst/>
            </a:prstGeom>
            <a:solidFill>
              <a:srgbClr val="FFE87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29" name="Challenging Behaviors  in the Classroom"/>
            <p:cNvSpPr txBox="1"/>
            <p:nvPr/>
          </p:nvSpPr>
          <p:spPr>
            <a:xfrm>
              <a:off x="46037" y="124419"/>
              <a:ext cx="6786564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n-lt"/>
                  <a:ea typeface="+mn-ea"/>
                  <a:cs typeface="+mn-cs"/>
                  <a:sym typeface="Arial"/>
                </a:defRPr>
              </a:pPr>
              <a:r>
                <a:t>Challenging Behaviors </a:t>
              </a:r>
              <a:br/>
              <a:r>
                <a:t>in the Classroom</a:t>
              </a:r>
            </a:p>
          </p:txBody>
        </p:sp>
      </p:grpSp>
      <p:grpSp>
        <p:nvGrpSpPr>
          <p:cNvPr id="133" name="Group"/>
          <p:cNvGrpSpPr/>
          <p:nvPr/>
        </p:nvGrpSpPr>
        <p:grpSpPr>
          <a:xfrm>
            <a:off x="457200" y="1981200"/>
            <a:ext cx="3810000" cy="3886200"/>
            <a:chOff x="0" y="0"/>
            <a:chExt cx="3810000" cy="3886200"/>
          </a:xfrm>
        </p:grpSpPr>
        <p:sp>
          <p:nvSpPr>
            <p:cNvPr id="131" name="Rectangle"/>
            <p:cNvSpPr/>
            <p:nvPr/>
          </p:nvSpPr>
          <p:spPr>
            <a:xfrm>
              <a:off x="0" y="0"/>
              <a:ext cx="3810000" cy="3886200"/>
            </a:xfrm>
            <a:prstGeom prst="rect">
              <a:avLst/>
            </a:prstGeom>
            <a:solidFill>
              <a:srgbClr val="ABE4C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32" name="What behaviors do we see?…"/>
            <p:cNvSpPr txBox="1"/>
            <p:nvPr/>
          </p:nvSpPr>
          <p:spPr>
            <a:xfrm>
              <a:off x="46037" y="0"/>
              <a:ext cx="3717927" cy="3012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defRPr>
                  <a:solidFill>
                    <a:schemeClr val="accent1"/>
                  </a:solidFill>
                  <a:latin typeface="+mn-lt"/>
                  <a:ea typeface="+mn-ea"/>
                  <a:cs typeface="+mn-cs"/>
                  <a:sym typeface="Arial"/>
                </a:defRPr>
              </a:pPr>
              <a:r>
                <a:t>	</a:t>
              </a:r>
              <a:r>
                <a:rPr b="1">
                  <a:solidFill>
                    <a:srgbClr val="333399"/>
                  </a:solidFill>
                </a:rPr>
                <a:t>What behaviors do we see? </a:t>
              </a:r>
              <a:endParaRPr b="1">
                <a:solidFill>
                  <a:srgbClr val="333399"/>
                </a:solidFill>
              </a:endParaRP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Underachieving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Isolating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Distracting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Disruptive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Dangerous</a:t>
              </a:r>
            </a:p>
          </p:txBody>
        </p:sp>
      </p:grpSp>
      <p:grpSp>
        <p:nvGrpSpPr>
          <p:cNvPr id="136" name="Group"/>
          <p:cNvGrpSpPr/>
          <p:nvPr/>
        </p:nvGrpSpPr>
        <p:grpSpPr>
          <a:xfrm>
            <a:off x="4572000" y="1981200"/>
            <a:ext cx="3962400" cy="3886200"/>
            <a:chOff x="0" y="0"/>
            <a:chExt cx="3962400" cy="3886200"/>
          </a:xfrm>
        </p:grpSpPr>
        <p:sp>
          <p:nvSpPr>
            <p:cNvPr id="134" name="Rectangle"/>
            <p:cNvSpPr/>
            <p:nvPr/>
          </p:nvSpPr>
          <p:spPr>
            <a:xfrm>
              <a:off x="0" y="0"/>
              <a:ext cx="3962400" cy="3886200"/>
            </a:xfrm>
            <a:prstGeom prst="rect">
              <a:avLst/>
            </a:prstGeom>
            <a:solidFill>
              <a:srgbClr val="AEC5E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35" name="What do they mean?…"/>
            <p:cNvSpPr txBox="1"/>
            <p:nvPr/>
          </p:nvSpPr>
          <p:spPr>
            <a:xfrm>
              <a:off x="46037" y="0"/>
              <a:ext cx="3870327" cy="35547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defRPr>
                  <a:solidFill>
                    <a:schemeClr val="accent1"/>
                  </a:solidFill>
                  <a:latin typeface="+mn-lt"/>
                  <a:ea typeface="+mn-ea"/>
                  <a:cs typeface="+mn-cs"/>
                  <a:sym typeface="Arial"/>
                </a:defRPr>
              </a:pPr>
              <a:r>
                <a:t>	</a:t>
              </a:r>
              <a:r>
                <a:rPr b="1">
                  <a:solidFill>
                    <a:srgbClr val="333399"/>
                  </a:solidFill>
                </a:rPr>
                <a:t>What do they mean?</a:t>
              </a:r>
              <a:endParaRPr b="1">
                <a:solidFill>
                  <a:srgbClr val="333399"/>
                </a:solidFill>
              </a:endParaRPr>
            </a:p>
            <a:p>
              <a:pPr marL="342900" indent="-342900">
                <a:spcBef>
                  <a:spcPts val="600"/>
                </a:spcBef>
                <a:defRPr sz="2800">
                  <a:latin typeface="+mn-lt"/>
                  <a:ea typeface="+mn-ea"/>
                  <a:cs typeface="+mn-cs"/>
                  <a:sym typeface="Arial"/>
                </a:defRPr>
              </a:pPr>
              <a:r>
                <a:t>   </a:t>
              </a:r>
              <a:r>
                <a:rPr i="1" sz="2400"/>
                <a:t>Behaviors communicate legitimate needs</a:t>
              </a:r>
              <a:r>
                <a:rPr i="1"/>
                <a:t> </a:t>
              </a:r>
              <a:r>
                <a:rPr i="1" sz="2400"/>
                <a:t>for:</a:t>
              </a:r>
              <a:endParaRPr i="1"/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Survival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Love and Belonging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Power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Fun</a:t>
              </a:r>
            </a:p>
            <a:p>
              <a:pPr lvl="1" marL="742950" indent="-285750">
                <a:buClr>
                  <a:srgbClr val="FF0000"/>
                </a:buClr>
                <a:buSzPct val="55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Freedom</a:t>
              </a:r>
            </a:p>
          </p:txBody>
        </p:sp>
      </p:grpSp>
      <p:sp>
        <p:nvSpPr>
          <p:cNvPr id="137" name="Line"/>
          <p:cNvSpPr/>
          <p:nvPr/>
        </p:nvSpPr>
        <p:spPr>
          <a:xfrm>
            <a:off x="838200" y="1600200"/>
            <a:ext cx="7391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3" grpId="1"/>
      <p:bldP build="whole" bldLvl="1" animBg="1" rev="0" advAuto="0" spid="136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0" name="Vicious Cycles in Behavioral Challenges"/>
          <p:cNvSpPr txBox="1"/>
          <p:nvPr/>
        </p:nvSpPr>
        <p:spPr>
          <a:xfrm>
            <a:off x="1371600" y="228600"/>
            <a:ext cx="6340475" cy="999681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6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Vicious Cycles in Behavioral Challenges</a:t>
            </a:r>
          </a:p>
        </p:txBody>
      </p:sp>
      <p:grpSp>
        <p:nvGrpSpPr>
          <p:cNvPr id="166" name="Group"/>
          <p:cNvGrpSpPr/>
          <p:nvPr/>
        </p:nvGrpSpPr>
        <p:grpSpPr>
          <a:xfrm>
            <a:off x="838199" y="1501975"/>
            <a:ext cx="7162801" cy="4213026"/>
            <a:chOff x="0" y="0"/>
            <a:chExt cx="7162800" cy="4213025"/>
          </a:xfrm>
        </p:grpSpPr>
        <p:sp>
          <p:nvSpPr>
            <p:cNvPr id="141" name="Rounded Rectangle"/>
            <p:cNvSpPr/>
            <p:nvPr/>
          </p:nvSpPr>
          <p:spPr>
            <a:xfrm>
              <a:off x="3370729" y="22024"/>
              <a:ext cx="1838581" cy="101162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42" name="Rounded Rectangle"/>
            <p:cNvSpPr/>
            <p:nvPr/>
          </p:nvSpPr>
          <p:spPr>
            <a:xfrm>
              <a:off x="1532149" y="1443111"/>
              <a:ext cx="1838581" cy="101162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43" name="Rounded Rectangle"/>
            <p:cNvSpPr/>
            <p:nvPr/>
          </p:nvSpPr>
          <p:spPr>
            <a:xfrm>
              <a:off x="5324220" y="1443111"/>
              <a:ext cx="1838580" cy="101162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44" name="Rounded Rectangle"/>
            <p:cNvSpPr/>
            <p:nvPr/>
          </p:nvSpPr>
          <p:spPr>
            <a:xfrm>
              <a:off x="3351577" y="3201404"/>
              <a:ext cx="1838581" cy="101162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grpSp>
          <p:nvGrpSpPr>
            <p:cNvPr id="147" name="Group"/>
            <p:cNvGrpSpPr/>
            <p:nvPr/>
          </p:nvGrpSpPr>
          <p:grpSpPr>
            <a:xfrm>
              <a:off x="3428184" y="3273662"/>
              <a:ext cx="1608759" cy="843019"/>
              <a:chOff x="0" y="0"/>
              <a:chExt cx="1608757" cy="843017"/>
            </a:xfrm>
          </p:grpSpPr>
          <p:sp>
            <p:nvSpPr>
              <p:cNvPr id="145" name="Rectangle"/>
              <p:cNvSpPr/>
              <p:nvPr/>
            </p:nvSpPr>
            <p:spPr>
              <a:xfrm>
                <a:off x="0" y="0"/>
                <a:ext cx="1608758" cy="843018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46" name="This works!! I express my anger, am less bored, express my hurt."/>
              <p:cNvSpPr txBox="1"/>
              <p:nvPr/>
            </p:nvSpPr>
            <p:spPr>
              <a:xfrm>
                <a:off x="45719" y="0"/>
                <a:ext cx="1517319" cy="7215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r>
                  <a:t>This works!! I express my anger, am less bored, express my hurt.</a:t>
                </a:r>
              </a:p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</p:grpSp>
        <p:grpSp>
          <p:nvGrpSpPr>
            <p:cNvPr id="150" name="Group"/>
            <p:cNvGrpSpPr/>
            <p:nvPr/>
          </p:nvGrpSpPr>
          <p:grpSpPr>
            <a:xfrm>
              <a:off x="1647061" y="1611714"/>
              <a:ext cx="1608758" cy="899386"/>
              <a:chOff x="0" y="0"/>
              <a:chExt cx="1608757" cy="899384"/>
            </a:xfrm>
          </p:grpSpPr>
          <p:sp>
            <p:nvSpPr>
              <p:cNvPr id="148" name="Rectangle"/>
              <p:cNvSpPr/>
              <p:nvPr/>
            </p:nvSpPr>
            <p:spPr>
              <a:xfrm>
                <a:off x="0" y="0"/>
                <a:ext cx="1608758" cy="722587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49" name="I am controlled, don’t understand, unstimulated so I . . ."/>
              <p:cNvSpPr txBox="1"/>
              <p:nvPr/>
            </p:nvSpPr>
            <p:spPr>
              <a:xfrm>
                <a:off x="45719" y="0"/>
                <a:ext cx="1517319" cy="8993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r>
                  <a:t>I am controlled,</a:t>
                </a:r>
                <a:r>
                  <a:rPr sz="2400"/>
                  <a:t> </a:t>
                </a:r>
                <a:r>
                  <a:t>don’t understand,</a:t>
                </a:r>
                <a:r>
                  <a:rPr sz="2400"/>
                  <a:t> </a:t>
                </a:r>
                <a:r>
                  <a:t>unstimulated so I . . . </a:t>
                </a:r>
              </a:p>
            </p:txBody>
          </p:sp>
        </p:grpSp>
        <p:grpSp>
          <p:nvGrpSpPr>
            <p:cNvPr id="153" name="Group"/>
            <p:cNvGrpSpPr/>
            <p:nvPr/>
          </p:nvGrpSpPr>
          <p:grpSpPr>
            <a:xfrm>
              <a:off x="5439131" y="1611714"/>
              <a:ext cx="1608758" cy="764293"/>
              <a:chOff x="0" y="0"/>
              <a:chExt cx="1608757" cy="764291"/>
            </a:xfrm>
          </p:grpSpPr>
          <p:sp>
            <p:nvSpPr>
              <p:cNvPr id="151" name="Rectangle"/>
              <p:cNvSpPr/>
              <p:nvPr/>
            </p:nvSpPr>
            <p:spPr>
              <a:xfrm>
                <a:off x="0" y="0"/>
                <a:ext cx="1608758" cy="722587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52" name=". . . hurt myself or others, yell, cry, run around . . ."/>
              <p:cNvSpPr txBox="1"/>
              <p:nvPr/>
            </p:nvSpPr>
            <p:spPr>
              <a:xfrm>
                <a:off x="45719" y="0"/>
                <a:ext cx="1517319" cy="76429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r>
                  <a:t>. . . hurt myself or others, yell,</a:t>
                </a:r>
                <a:r>
                  <a:rPr sz="2400"/>
                  <a:t> </a:t>
                </a:r>
                <a:r>
                  <a:t>cry, run around . . .</a:t>
                </a:r>
                <a:r>
                  <a:rPr sz="2400"/>
                  <a:t> </a:t>
                </a:r>
              </a:p>
            </p:txBody>
          </p:sp>
        </p:grpSp>
        <p:grpSp>
          <p:nvGrpSpPr>
            <p:cNvPr id="156" name="Group"/>
            <p:cNvGrpSpPr/>
            <p:nvPr/>
          </p:nvGrpSpPr>
          <p:grpSpPr>
            <a:xfrm>
              <a:off x="3485640" y="190628"/>
              <a:ext cx="1608758" cy="794846"/>
              <a:chOff x="0" y="0"/>
              <a:chExt cx="1608757" cy="794844"/>
            </a:xfrm>
          </p:grpSpPr>
          <p:sp>
            <p:nvSpPr>
              <p:cNvPr id="154" name="Rectangle"/>
              <p:cNvSpPr/>
              <p:nvPr/>
            </p:nvSpPr>
            <p:spPr>
              <a:xfrm>
                <a:off x="0" y="0"/>
                <a:ext cx="1608758" cy="794845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900" u="sng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55" name=". . .  feel angry, confused, bored, hurt and may . . ."/>
              <p:cNvSpPr txBox="1"/>
              <p:nvPr/>
            </p:nvSpPr>
            <p:spPr>
              <a:xfrm>
                <a:off x="45719" y="0"/>
                <a:ext cx="1517319" cy="5564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  <a:r>
                  <a:t>. . .  feel angry, confused,</a:t>
                </a:r>
                <a:r>
                  <a:rPr sz="2400"/>
                  <a:t> </a:t>
                </a:r>
                <a:r>
                  <a:t>bored, hurt and may . . .</a:t>
                </a:r>
                <a:r>
                  <a:rPr u="sng"/>
                  <a:t> </a:t>
                </a:r>
              </a:p>
            </p:txBody>
          </p:sp>
        </p:grpSp>
        <p:sp>
          <p:nvSpPr>
            <p:cNvPr id="157" name="Shape"/>
            <p:cNvSpPr/>
            <p:nvPr/>
          </p:nvSpPr>
          <p:spPr>
            <a:xfrm rot="21598956">
              <a:off x="2221617" y="46111"/>
              <a:ext cx="1034202" cy="1300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58" name="Shape"/>
            <p:cNvSpPr/>
            <p:nvPr/>
          </p:nvSpPr>
          <p:spPr>
            <a:xfrm rot="16200000">
              <a:off x="1898460" y="2889036"/>
              <a:ext cx="1565604" cy="1034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59" name="Shape"/>
            <p:cNvSpPr/>
            <p:nvPr/>
          </p:nvSpPr>
          <p:spPr>
            <a:xfrm rot="5073468">
              <a:off x="5420815" y="179338"/>
              <a:ext cx="1300656" cy="1034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60" name="Shape"/>
            <p:cNvSpPr/>
            <p:nvPr/>
          </p:nvSpPr>
          <p:spPr>
            <a:xfrm rot="10460182">
              <a:off x="5439131" y="2646417"/>
              <a:ext cx="1034202" cy="1421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grpSp>
          <p:nvGrpSpPr>
            <p:cNvPr id="165" name="Group"/>
            <p:cNvGrpSpPr/>
            <p:nvPr/>
          </p:nvGrpSpPr>
          <p:grpSpPr>
            <a:xfrm>
              <a:off x="0" y="1467197"/>
              <a:ext cx="1493847" cy="1011622"/>
              <a:chOff x="0" y="0"/>
              <a:chExt cx="1493846" cy="1011620"/>
            </a:xfrm>
          </p:grpSpPr>
          <p:sp>
            <p:nvSpPr>
              <p:cNvPr id="161" name="Shape"/>
              <p:cNvSpPr/>
              <p:nvPr/>
            </p:nvSpPr>
            <p:spPr>
              <a:xfrm>
                <a:off x="0" y="0"/>
                <a:ext cx="1493847" cy="10116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62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</a:pathLst>
              </a:custGeom>
              <a:solidFill>
                <a:srgbClr val="C0C0C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Arial"/>
                  </a:defRPr>
                </a:pPr>
              </a:p>
            </p:txBody>
          </p:sp>
          <p:grpSp>
            <p:nvGrpSpPr>
              <p:cNvPr id="164" name="Group"/>
              <p:cNvGrpSpPr/>
              <p:nvPr/>
            </p:nvGrpSpPr>
            <p:grpSpPr>
              <a:xfrm>
                <a:off x="124487" y="144517"/>
                <a:ext cx="995898" cy="867104"/>
                <a:chOff x="0" y="0"/>
                <a:chExt cx="995897" cy="867103"/>
              </a:xfrm>
            </p:grpSpPr>
            <p:sp>
              <p:nvSpPr>
                <p:cNvPr id="162" name="Rectangle"/>
                <p:cNvSpPr/>
                <p:nvPr/>
              </p:nvSpPr>
              <p:spPr>
                <a:xfrm>
                  <a:off x="0" y="0"/>
                  <a:ext cx="995898" cy="867104"/>
                </a:xfrm>
                <a:prstGeom prst="rect">
                  <a:avLst/>
                </a:prstGeom>
                <a:solidFill>
                  <a:srgbClr val="C0C0C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 b="1" sz="900">
                      <a:latin typeface="Times New Roman"/>
                      <a:ea typeface="Times New Roman"/>
                      <a:cs typeface="Times New Roman"/>
                      <a:sym typeface="Times New Roman"/>
                    </a:defRPr>
                  </a:pPr>
                </a:p>
              </p:txBody>
            </p:sp>
            <p:sp>
              <p:nvSpPr>
                <p:cNvPr id="163" name="Teacher punishment &amp; control"/>
                <p:cNvSpPr txBox="1"/>
                <p:nvPr/>
              </p:nvSpPr>
              <p:spPr>
                <a:xfrm>
                  <a:off x="45719" y="0"/>
                  <a:ext cx="904459" cy="68348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t">
                  <a:spAutoFit/>
                </a:bodyPr>
                <a:lstStyle/>
                <a:p>
                  <a:pPr>
                    <a:defRPr b="1" sz="900">
                      <a:latin typeface="Times New Roman"/>
                      <a:ea typeface="Times New Roman"/>
                      <a:cs typeface="Times New Roman"/>
                      <a:sym typeface="Times New Roman"/>
                    </a:defRPr>
                  </a:pPr>
                  <a:r>
                    <a:t>Teacher punishment</a:t>
                  </a:r>
                  <a:r>
                    <a:rPr sz="2400"/>
                    <a:t> </a:t>
                  </a:r>
                  <a:r>
                    <a:t>&amp; control</a:t>
                  </a: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9" name="Children With…"/>
          <p:cNvSpPr/>
          <p:nvPr/>
        </p:nvSpPr>
        <p:spPr>
          <a:xfrm>
            <a:off x="1106189" y="304800"/>
            <a:ext cx="6947497" cy="1018581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/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Children With </a:t>
            </a:r>
          </a:p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Emotional &amp; Behavioral Challenges</a:t>
            </a:r>
          </a:p>
        </p:txBody>
      </p:sp>
      <p:sp>
        <p:nvSpPr>
          <p:cNvPr id="170" name="Need:…"/>
          <p:cNvSpPr/>
          <p:nvPr/>
        </p:nvSpPr>
        <p:spPr>
          <a:xfrm>
            <a:off x="838200" y="2057400"/>
            <a:ext cx="3657600" cy="3282505"/>
          </a:xfrm>
          <a:prstGeom prst="rect">
            <a:avLst/>
          </a:prstGeom>
          <a:solidFill>
            <a:srgbClr val="FDDDB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 marL="347662" indent="-347662"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Need: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Care and love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Sense of belonging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Attention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Respect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Help learning positive ways to get needs and desires met</a:t>
            </a:r>
          </a:p>
          <a:p>
            <a:pPr marL="347662" indent="-347662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Encouragement </a:t>
            </a:r>
          </a:p>
        </p:txBody>
      </p:sp>
      <p:sp>
        <p:nvSpPr>
          <p:cNvPr id="171" name="But often get:…"/>
          <p:cNvSpPr/>
          <p:nvPr/>
        </p:nvSpPr>
        <p:spPr>
          <a:xfrm>
            <a:off x="5181600" y="2057400"/>
            <a:ext cx="3505200" cy="2931891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 marL="520700" indent="-520700"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But often get:</a:t>
            </a:r>
            <a:endParaRPr sz="1200"/>
          </a:p>
          <a:p>
            <a:pPr marL="520700" indent="-520700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Rejection</a:t>
            </a:r>
          </a:p>
          <a:p>
            <a:pPr marL="520700" indent="-520700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Clinically labeled</a:t>
            </a:r>
          </a:p>
          <a:p>
            <a:pPr marL="520700" indent="-520700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Segregation</a:t>
            </a:r>
          </a:p>
          <a:p>
            <a:pPr marL="520700" indent="-520700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Anger and punishment</a:t>
            </a:r>
          </a:p>
          <a:p>
            <a:pPr marL="520700" indent="-520700">
              <a:buSzPct val="100000"/>
              <a:buChar char="•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Humiliation</a:t>
            </a:r>
          </a:p>
          <a:p>
            <a:pPr marL="520700" indent="-520700">
              <a:defRPr b="1" sz="1200">
                <a:latin typeface="+mn-lt"/>
                <a:ea typeface="+mn-ea"/>
                <a:cs typeface="+mn-cs"/>
                <a:sym typeface="Arial"/>
              </a:defRPr>
            </a:pPr>
          </a:p>
        </p:txBody>
      </p:sp>
      <p:sp>
        <p:nvSpPr>
          <p:cNvPr id="172" name="Line"/>
          <p:cNvSpPr/>
          <p:nvPr/>
        </p:nvSpPr>
        <p:spPr>
          <a:xfrm>
            <a:off x="1143000" y="1600200"/>
            <a:ext cx="6934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1" grpId="2"/>
      <p:bldP build="p" bldLvl="5" animBg="1" rev="0" advAuto="0" spid="17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5" name="Sights to See…"/>
          <p:cNvSpPr txBox="1"/>
          <p:nvPr/>
        </p:nvSpPr>
        <p:spPr>
          <a:xfrm>
            <a:off x="2173344" y="457200"/>
            <a:ext cx="3938474" cy="1374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Sights to See</a:t>
            </a:r>
          </a:p>
          <a:p>
            <a:pPr algn="ctr">
              <a:defRPr i="1" sz="2800">
                <a:latin typeface="+mn-lt"/>
                <a:ea typeface="+mn-ea"/>
                <a:cs typeface="+mn-cs"/>
                <a:sym typeface="Arial"/>
              </a:defRPr>
            </a:pPr>
            <a:r>
              <a:t>Solving Social Problems</a:t>
            </a:r>
            <a:endParaRPr b="1"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36" name="Line"/>
          <p:cNvSpPr/>
          <p:nvPr/>
        </p:nvSpPr>
        <p:spPr>
          <a:xfrm>
            <a:off x="2133600" y="1524000"/>
            <a:ext cx="4343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Resolving Conflict…"/>
          <p:cNvSpPr txBox="1"/>
          <p:nvPr/>
        </p:nvSpPr>
        <p:spPr>
          <a:xfrm>
            <a:off x="1143000" y="1752600"/>
            <a:ext cx="6340475" cy="3749040"/>
          </a:xfrm>
          <a:prstGeom prst="rect">
            <a:avLst/>
          </a:prstGeom>
          <a:solidFill>
            <a:srgbClr val="FFC8B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  <a:r>
              <a:t>Resolving Conflict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www.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edutopia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org/resolving-conflict-ofarrell-middle-school</a:t>
            </a:r>
          </a:p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</a:p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  <a:r>
              <a:t>Smart Hearts: Social and Emotional Learning Overview</a:t>
            </a:r>
            <a:r>
              <a:rPr b="0"/>
              <a:t> 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http://www.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edutopia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.org/social-emotional-learning-overview-video</a:t>
            </a:r>
            <a:r>
              <a:rPr u="none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77" name="Group"/>
          <p:cNvGrpSpPr/>
          <p:nvPr/>
        </p:nvGrpSpPr>
        <p:grpSpPr>
          <a:xfrm>
            <a:off x="914400" y="304799"/>
            <a:ext cx="7793038" cy="1143002"/>
            <a:chOff x="0" y="0"/>
            <a:chExt cx="7793037" cy="1143000"/>
          </a:xfrm>
        </p:grpSpPr>
        <p:sp>
          <p:nvSpPr>
            <p:cNvPr id="175" name="Rectangle"/>
            <p:cNvSpPr/>
            <p:nvPr/>
          </p:nvSpPr>
          <p:spPr>
            <a:xfrm>
              <a:off x="0" y="-1"/>
              <a:ext cx="7793038" cy="1143002"/>
            </a:xfrm>
            <a:prstGeom prst="rect">
              <a:avLst/>
            </a:prstGeom>
            <a:solidFill>
              <a:srgbClr val="C5E4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r"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76" name="BEHAVIORAL CHALLENGES Key Elements for Effective Practice"/>
            <p:cNvSpPr txBox="1"/>
            <p:nvPr/>
          </p:nvSpPr>
          <p:spPr>
            <a:xfrm>
              <a:off x="46037" y="124419"/>
              <a:ext cx="7700964" cy="1018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r">
                <a:defRPr b="1" sz="3200">
                  <a:latin typeface="+mn-lt"/>
                  <a:ea typeface="+mn-ea"/>
                  <a:cs typeface="+mn-cs"/>
                  <a:sym typeface="Arial"/>
                </a:defRPr>
              </a:pPr>
              <a:r>
                <a:t>BEHAVIORAL CHALLENGES</a:t>
              </a:r>
              <a:br/>
              <a:r>
                <a:t>Key Elements for Effective Practice</a:t>
              </a:r>
            </a:p>
          </p:txBody>
        </p:sp>
      </p:grpSp>
      <p:grpSp>
        <p:nvGrpSpPr>
          <p:cNvPr id="180" name="Group"/>
          <p:cNvGrpSpPr/>
          <p:nvPr/>
        </p:nvGrpSpPr>
        <p:grpSpPr>
          <a:xfrm>
            <a:off x="2729105" y="1941627"/>
            <a:ext cx="3962401" cy="4348569"/>
            <a:chOff x="0" y="0"/>
            <a:chExt cx="3962400" cy="4348567"/>
          </a:xfrm>
        </p:grpSpPr>
        <p:sp>
          <p:nvSpPr>
            <p:cNvPr id="178" name="Rectangle"/>
            <p:cNvSpPr/>
            <p:nvPr/>
          </p:nvSpPr>
          <p:spPr>
            <a:xfrm>
              <a:off x="0" y="0"/>
              <a:ext cx="3962400" cy="4191000"/>
            </a:xfrm>
            <a:prstGeom prst="rect">
              <a:avLst/>
            </a:prstGeom>
            <a:solidFill>
              <a:srgbClr val="FFE34E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8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79" name="School-wide and classroom based, intentional strategies…"/>
            <p:cNvSpPr txBox="1"/>
            <p:nvPr/>
          </p:nvSpPr>
          <p:spPr>
            <a:xfrm>
              <a:off x="47624" y="1587"/>
              <a:ext cx="3867152" cy="43469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School-wide and classroom based, intentional strategies</a:t>
              </a:r>
              <a:endParaRPr sz="1200"/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Information more than power</a:t>
              </a:r>
              <a:br/>
              <a:endParaRPr sz="1200"/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Meet needs of children rather than control their behavior.</a:t>
              </a:r>
              <a:endParaRPr sz="1200"/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342900" indent="-342900">
                <a:lnSpc>
                  <a:spcPct val="8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Build community &amp; children’s resilience to PREVENT problems. </a:t>
              </a:r>
            </a:p>
          </p:txBody>
        </p:sp>
      </p:grpSp>
      <p:sp>
        <p:nvSpPr>
          <p:cNvPr id="181" name="Line"/>
          <p:cNvSpPr/>
          <p:nvPr/>
        </p:nvSpPr>
        <p:spPr>
          <a:xfrm flipH="1" flipV="1">
            <a:off x="1752600" y="1676399"/>
            <a:ext cx="6781800" cy="2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82" name="Rectangle"/>
          <p:cNvSpPr/>
          <p:nvPr/>
        </p:nvSpPr>
        <p:spPr>
          <a:xfrm>
            <a:off x="304800" y="1905000"/>
            <a:ext cx="4116388" cy="2686050"/>
          </a:xfrm>
          <a:prstGeom prst="rect">
            <a:avLst/>
          </a:prstGeom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5" name="Journey to the Classroom…"/>
          <p:cNvSpPr txBox="1"/>
          <p:nvPr/>
        </p:nvSpPr>
        <p:spPr>
          <a:xfrm>
            <a:off x="2173605" y="152400"/>
            <a:ext cx="5117466" cy="906969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Journey to the Classroom</a:t>
            </a:r>
          </a:p>
          <a:p>
            <a:pPr algn="ctr">
              <a:defRPr i="1">
                <a:latin typeface="+mn-lt"/>
                <a:ea typeface="+mn-ea"/>
                <a:cs typeface="+mn-cs"/>
                <a:sym typeface="Arial"/>
              </a:defRPr>
            </a:pPr>
            <a:r>
              <a:t>How Could We Not Try?</a:t>
            </a:r>
          </a:p>
        </p:txBody>
      </p:sp>
      <p:sp>
        <p:nvSpPr>
          <p:cNvPr id="186" name="Line"/>
          <p:cNvSpPr/>
          <p:nvPr/>
        </p:nvSpPr>
        <p:spPr>
          <a:xfrm>
            <a:off x="2057400" y="1295400"/>
            <a:ext cx="5486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89" name="Group"/>
          <p:cNvGrpSpPr/>
          <p:nvPr/>
        </p:nvGrpSpPr>
        <p:grpSpPr>
          <a:xfrm>
            <a:off x="2438399" y="1447799"/>
            <a:ext cx="4572002" cy="4724401"/>
            <a:chOff x="0" y="0"/>
            <a:chExt cx="4572000" cy="4724400"/>
          </a:xfrm>
        </p:grpSpPr>
        <p:sp>
          <p:nvSpPr>
            <p:cNvPr id="187" name="Rectangle"/>
            <p:cNvSpPr/>
            <p:nvPr/>
          </p:nvSpPr>
          <p:spPr>
            <a:xfrm>
              <a:off x="-1" y="0"/>
              <a:ext cx="4572002" cy="4724400"/>
            </a:xfrm>
            <a:prstGeom prst="rect">
              <a:avLst/>
            </a:prstGeom>
            <a:solidFill>
              <a:srgbClr val="BFDAF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88" name="Wesley would hit, scream, and curse defiantly (a 1st grader!)…"/>
            <p:cNvSpPr txBox="1"/>
            <p:nvPr/>
          </p:nvSpPr>
          <p:spPr>
            <a:xfrm>
              <a:off x="46036" y="0"/>
              <a:ext cx="4479928" cy="46111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Wesley would hit, scream, and curse defiantly (a 1st grader!)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The whole school staff was pulling for Wesley!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Goal - keep him in school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Paraprofessional support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Fear of losing Wesley to segregated programs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Supported other children interacting with Wesley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effectLst>
                    <a:outerShdw sx="100000" sy="100000" kx="0" ky="0" algn="b" rotWithShape="0" blurRad="12700" dist="25400" dir="2700000">
                      <a:srgbClr val="FFFFFF"/>
                    </a:outerShdw>
                  </a:effectLst>
                  <a:latin typeface="+mn-lt"/>
                  <a:ea typeface="+mn-ea"/>
                  <a:cs typeface="+mn-cs"/>
                  <a:sym typeface="Arial"/>
                </a:defRPr>
              </a:pPr>
              <a:r>
                <a:t>Wesley re-entered the classroom and was doing better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9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2" name="Proactively Meeting Needs  Of Students With Behavioral Challenges"/>
          <p:cNvSpPr/>
          <p:nvPr/>
        </p:nvSpPr>
        <p:spPr>
          <a:xfrm>
            <a:off x="1066800" y="304800"/>
            <a:ext cx="6781800" cy="893243"/>
          </a:xfrm>
          <a:prstGeom prst="rect">
            <a:avLst/>
          </a:prstGeom>
          <a:solidFill>
            <a:srgbClr val="FFE34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 algn="ctr">
              <a:spcBef>
                <a:spcPts val="1600"/>
              </a:spcBef>
              <a:defRPr b="1" sz="2800"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Proactively </a:t>
            </a:r>
            <a:r>
              <a:rPr u="sng"/>
              <a:t>Meeting Needs</a:t>
            </a:r>
            <a:r>
              <a:t>  Of Students With Behavioral Challenges</a:t>
            </a:r>
          </a:p>
        </p:txBody>
      </p:sp>
      <p:grpSp>
        <p:nvGrpSpPr>
          <p:cNvPr id="195" name="Group"/>
          <p:cNvGrpSpPr/>
          <p:nvPr/>
        </p:nvGrpSpPr>
        <p:grpSpPr>
          <a:xfrm>
            <a:off x="2819400" y="1676400"/>
            <a:ext cx="3505200" cy="3733800"/>
            <a:chOff x="0" y="0"/>
            <a:chExt cx="3505200" cy="3733800"/>
          </a:xfrm>
        </p:grpSpPr>
        <p:sp>
          <p:nvSpPr>
            <p:cNvPr id="193" name="Rectangle"/>
            <p:cNvSpPr/>
            <p:nvPr/>
          </p:nvSpPr>
          <p:spPr>
            <a:xfrm>
              <a:off x="0" y="0"/>
              <a:ext cx="3505200" cy="3733800"/>
            </a:xfrm>
            <a:prstGeom prst="rect">
              <a:avLst/>
            </a:prstGeom>
            <a:solidFill>
              <a:srgbClr val="B2FFF2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i="1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194" name="Survival…"/>
            <p:cNvSpPr txBox="1"/>
            <p:nvPr/>
          </p:nvSpPr>
          <p:spPr>
            <a:xfrm>
              <a:off x="47624" y="1587"/>
              <a:ext cx="3409952" cy="33270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Survival   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Love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Power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Fun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Freedom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5" grpId="2"/>
      <p:bldP build="p" bldLvl="5" animBg="1" rev="0" advAuto="0" spid="19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8" name="Balancing Information and Power in Relationships"/>
          <p:cNvSpPr txBox="1"/>
          <p:nvPr/>
        </p:nvSpPr>
        <p:spPr>
          <a:xfrm>
            <a:off x="1493519" y="533400"/>
            <a:ext cx="5448937" cy="1450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6000"/>
              </a:lnSpc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Balancing Information and Power in Relationships</a:t>
            </a:r>
          </a:p>
        </p:txBody>
      </p:sp>
      <p:grpSp>
        <p:nvGrpSpPr>
          <p:cNvPr id="202" name="Group"/>
          <p:cNvGrpSpPr/>
          <p:nvPr/>
        </p:nvGrpSpPr>
        <p:grpSpPr>
          <a:xfrm>
            <a:off x="2133600" y="1752599"/>
            <a:ext cx="4541838" cy="3468689"/>
            <a:chOff x="0" y="0"/>
            <a:chExt cx="4541837" cy="3468687"/>
          </a:xfrm>
        </p:grpSpPr>
        <p:sp>
          <p:nvSpPr>
            <p:cNvPr id="199" name="Triangle"/>
            <p:cNvSpPr/>
            <p:nvPr/>
          </p:nvSpPr>
          <p:spPr>
            <a:xfrm>
              <a:off x="1703188" y="924983"/>
              <a:ext cx="1277394" cy="2543705"/>
            </a:xfrm>
            <a:prstGeom prst="triangle">
              <a:avLst/>
            </a:prstGeom>
            <a:solidFill>
              <a:srgbClr val="FFE34E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00" name="Line"/>
            <p:cNvSpPr/>
            <p:nvPr/>
          </p:nvSpPr>
          <p:spPr>
            <a:xfrm flipH="1">
              <a:off x="-1" y="462491"/>
              <a:ext cx="4541839" cy="924984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1" name="Information                       Power"/>
            <p:cNvSpPr txBox="1"/>
            <p:nvPr/>
          </p:nvSpPr>
          <p:spPr>
            <a:xfrm>
              <a:off x="425797" y="0"/>
              <a:ext cx="3351183" cy="1011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rmAutofit fontScale="100000" lnSpcReduction="0"/>
            </a:bodyPr>
            <a:lstStyle>
              <a:lvl1pPr algn="ctr">
                <a:defRPr sz="1800">
                  <a:ln w="9525" cap="flat">
                    <a:solidFill>
                      <a:srgbClr val="000000"/>
                    </a:solidFill>
                    <a:prstDash val="solid"/>
                    <a:round/>
                  </a:ln>
                  <a:solidFill>
                    <a:srgbClr val="FFE34E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pPr/>
              <a:r>
                <a:t>Information                       Power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5" name="Communication Based on Respect or Control:…"/>
          <p:cNvSpPr txBox="1"/>
          <p:nvPr/>
        </p:nvSpPr>
        <p:spPr>
          <a:xfrm>
            <a:off x="725829" y="381000"/>
            <a:ext cx="7908242" cy="1218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96000"/>
              </a:lnSpc>
              <a:defRPr b="1" sz="2800">
                <a:latin typeface="+mn-lt"/>
                <a:ea typeface="+mn-ea"/>
                <a:cs typeface="+mn-cs"/>
                <a:sym typeface="Arial"/>
              </a:defRPr>
            </a:pPr>
            <a:r>
              <a:t>Communication Based on Respect or Control:</a:t>
            </a:r>
          </a:p>
          <a:p>
            <a:pPr algn="ctr">
              <a:lnSpc>
                <a:spcPct val="96000"/>
              </a:lnSpc>
              <a:defRPr i="1">
                <a:latin typeface="+mn-lt"/>
                <a:ea typeface="+mn-ea"/>
                <a:cs typeface="+mn-cs"/>
                <a:sym typeface="Arial"/>
              </a:defRPr>
            </a:pPr>
            <a:r>
              <a:t>Philosophies at War in Practice</a:t>
            </a:r>
            <a:endParaRPr b="1" sz="2800"/>
          </a:p>
        </p:txBody>
      </p:sp>
      <p:graphicFrame>
        <p:nvGraphicFramePr>
          <p:cNvPr id="206" name="Table 1"/>
          <p:cNvGraphicFramePr/>
          <p:nvPr/>
        </p:nvGraphicFramePr>
        <p:xfrm>
          <a:off x="914400" y="1447800"/>
          <a:ext cx="3505200" cy="46513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505200"/>
              </a:tblGrid>
              <a:tr h="517525"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Bef>
                          <a:spcPts val="1200"/>
                        </a:spcBef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Respect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FE34E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Curiosity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Request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Third alternative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Rationale/explanation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Clear I-statements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Sharing/disclosure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455612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Listening/support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  <a:tr h="779462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Negotiation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" name="Table 1"/>
          <p:cNvGraphicFramePr/>
          <p:nvPr/>
        </p:nvGraphicFramePr>
        <p:xfrm>
          <a:off x="4876800" y="1447800"/>
          <a:ext cx="3733800" cy="45720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733800"/>
              </a:tblGrid>
              <a:tr h="517525"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Bef>
                          <a:spcPts val="1200"/>
                        </a:spcBef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Control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FE34E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Assumption of intent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Demand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One right way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Authority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557212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“You should” statements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Professional distance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Domination/coercion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  <a:tr h="534987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Rewards/punishments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BFDA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0" name="A Time for Power and Control"/>
          <p:cNvSpPr txBox="1"/>
          <p:nvPr/>
        </p:nvSpPr>
        <p:spPr>
          <a:xfrm>
            <a:off x="883919" y="533400"/>
            <a:ext cx="6842761" cy="981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2">
              <a:lnSpc>
                <a:spcPct val="92000"/>
              </a:lnSpc>
              <a:spcBef>
                <a:spcPts val="1200"/>
              </a:spcBef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A Time for Power and Control</a:t>
            </a:r>
          </a:p>
        </p:txBody>
      </p:sp>
      <p:grpSp>
        <p:nvGrpSpPr>
          <p:cNvPr id="213" name="Group"/>
          <p:cNvGrpSpPr/>
          <p:nvPr/>
        </p:nvGrpSpPr>
        <p:grpSpPr>
          <a:xfrm>
            <a:off x="2667000" y="1219200"/>
            <a:ext cx="4191000" cy="4470761"/>
            <a:chOff x="0" y="0"/>
            <a:chExt cx="4191000" cy="4470760"/>
          </a:xfrm>
        </p:grpSpPr>
        <p:sp>
          <p:nvSpPr>
            <p:cNvPr id="211" name="Rectangle"/>
            <p:cNvSpPr/>
            <p:nvPr/>
          </p:nvSpPr>
          <p:spPr>
            <a:xfrm>
              <a:off x="0" y="0"/>
              <a:ext cx="4191000" cy="4419600"/>
            </a:xfrm>
            <a:prstGeom prst="rect">
              <a:avLst/>
            </a:prstGeom>
            <a:solidFill>
              <a:srgbClr val="FFE879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i="1" sz="18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12" name="Understand and communicate our ‘non-negotiables’…"/>
            <p:cNvSpPr txBox="1"/>
            <p:nvPr/>
          </p:nvSpPr>
          <p:spPr>
            <a:xfrm>
              <a:off x="47624" y="1587"/>
              <a:ext cx="4095752" cy="44691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Understand and communicate our ‘non-negotiables’ 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When we must use our power do so respectfully: 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lvl="1" marL="914400" indent="-342900">
                <a:lnSpc>
                  <a:spcPct val="90000"/>
                </a:lnSpc>
                <a:buSzPct val="100000"/>
                <a:buChar char="✓"/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Use caring, respectful tone of voice</a:t>
              </a:r>
            </a:p>
            <a:p>
              <a:pPr lvl="1" marL="914400" indent="-342900">
                <a:lnSpc>
                  <a:spcPct val="90000"/>
                </a:lnSpc>
                <a:buSzPct val="100000"/>
                <a:buChar char="✓"/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Provide a reason why something is non-negotiable</a:t>
              </a:r>
            </a:p>
            <a:p>
              <a:pPr lvl="1" marL="914400" indent="-342900">
                <a:lnSpc>
                  <a:spcPct val="90000"/>
                </a:lnSpc>
                <a:buSzPct val="100000"/>
                <a:buChar char="✓"/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Be respectful - “I know this is important to you”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3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6" name="Engaging the Classroom Community in Problem Solving"/>
          <p:cNvSpPr txBox="1"/>
          <p:nvPr/>
        </p:nvSpPr>
        <p:spPr>
          <a:xfrm>
            <a:off x="1036319" y="0"/>
            <a:ext cx="6309361" cy="15331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2800">
                <a:latin typeface="+mn-lt"/>
                <a:ea typeface="+mn-ea"/>
                <a:cs typeface="+mn-cs"/>
                <a:sym typeface="Arial"/>
              </a:defRPr>
            </a:pPr>
            <a:r>
              <a:t>Engaging the Classroom Community in Problem Solving</a:t>
            </a:r>
          </a:p>
        </p:txBody>
      </p:sp>
      <p:grpSp>
        <p:nvGrpSpPr>
          <p:cNvPr id="219" name="Group"/>
          <p:cNvGrpSpPr/>
          <p:nvPr/>
        </p:nvGrpSpPr>
        <p:grpSpPr>
          <a:xfrm>
            <a:off x="2209800" y="1143000"/>
            <a:ext cx="4724400" cy="5029200"/>
            <a:chOff x="0" y="0"/>
            <a:chExt cx="4724400" cy="5029199"/>
          </a:xfrm>
        </p:grpSpPr>
        <p:sp>
          <p:nvSpPr>
            <p:cNvPr id="217" name="Rectangle"/>
            <p:cNvSpPr/>
            <p:nvPr/>
          </p:nvSpPr>
          <p:spPr>
            <a:xfrm>
              <a:off x="0" y="0"/>
              <a:ext cx="4724400" cy="5029200"/>
            </a:xfrm>
            <a:prstGeom prst="rect">
              <a:avLst/>
            </a:prstGeom>
            <a:solidFill>
              <a:srgbClr val="C5E4AB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i="1" sz="18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18" name="Classroom meetings - teacher facilitates students in discussing the problem and creating solutions…"/>
            <p:cNvSpPr txBox="1"/>
            <p:nvPr/>
          </p:nvSpPr>
          <p:spPr>
            <a:xfrm>
              <a:off x="47624" y="1587"/>
              <a:ext cx="4629152" cy="48934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Classroom meetings</a:t>
              </a:r>
              <a:r>
                <a:rPr b="0"/>
                <a:t> - </a:t>
              </a:r>
              <a:r>
                <a:rPr b="0" sz="2000"/>
                <a:t>teacher facilitates students in discussing the problem and creating solutions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Circle of friends</a:t>
              </a:r>
              <a:r>
                <a:rPr b="0"/>
                <a:t> - </a:t>
              </a:r>
              <a:r>
                <a:rPr b="0" sz="2000"/>
                <a:t>students provide support to a student who is having difficulty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Peer and conflict mediation</a:t>
              </a:r>
              <a:r>
                <a:rPr b="0"/>
                <a:t> - </a:t>
              </a:r>
              <a:r>
                <a:rPr b="0" sz="2000"/>
                <a:t>students are trained to help other students work through conflicts under teacher supervision</a:t>
              </a:r>
              <a:endParaRPr sz="1200"/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Peer support</a:t>
              </a:r>
              <a:r>
                <a:rPr b="0" sz="2000"/>
                <a:t> - students act as peer buddies and supporters</a:t>
              </a:r>
              <a:endParaRPr sz="2000"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2" name="Giving Students and Ourselves a Break"/>
          <p:cNvSpPr txBox="1"/>
          <p:nvPr/>
        </p:nvSpPr>
        <p:spPr>
          <a:xfrm>
            <a:off x="2209800" y="228600"/>
            <a:ext cx="5181600" cy="1109266"/>
          </a:xfrm>
          <a:prstGeom prst="rect">
            <a:avLst/>
          </a:prstGeom>
          <a:solidFill>
            <a:srgbClr val="D3AB8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Giving Students and Ourselves a Break</a:t>
            </a:r>
            <a:r>
              <a:rPr sz="1800">
                <a:solidFill>
                  <a:srgbClr val="FF0000"/>
                </a:solidFill>
                <a:latin typeface="Palatino"/>
                <a:ea typeface="Palatino"/>
                <a:cs typeface="Palatino"/>
                <a:sym typeface="Palatino"/>
              </a:rPr>
              <a:t>  </a:t>
            </a:r>
          </a:p>
        </p:txBody>
      </p:sp>
      <p:sp>
        <p:nvSpPr>
          <p:cNvPr id="223" name="Line"/>
          <p:cNvSpPr/>
          <p:nvPr/>
        </p:nvSpPr>
        <p:spPr>
          <a:xfrm>
            <a:off x="2514600" y="1676400"/>
            <a:ext cx="4343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226" name="Group"/>
          <p:cNvGrpSpPr/>
          <p:nvPr/>
        </p:nvGrpSpPr>
        <p:grpSpPr>
          <a:xfrm>
            <a:off x="2209800" y="1828800"/>
            <a:ext cx="5181600" cy="4814658"/>
            <a:chOff x="0" y="0"/>
            <a:chExt cx="5181600" cy="4814657"/>
          </a:xfrm>
        </p:grpSpPr>
        <p:sp>
          <p:nvSpPr>
            <p:cNvPr id="224" name="Rectangle"/>
            <p:cNvSpPr/>
            <p:nvPr/>
          </p:nvSpPr>
          <p:spPr>
            <a:xfrm>
              <a:off x="0" y="0"/>
              <a:ext cx="5181600" cy="4191000"/>
            </a:xfrm>
            <a:prstGeom prst="rect">
              <a:avLst/>
            </a:prstGeom>
            <a:solidFill>
              <a:srgbClr val="FFC8B4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 i="1" sz="18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25" name="Students go to classrooms of other teachers…"/>
            <p:cNvSpPr txBox="1"/>
            <p:nvPr/>
          </p:nvSpPr>
          <p:spPr>
            <a:xfrm>
              <a:off x="47624" y="1587"/>
              <a:ext cx="5086352" cy="48130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Students go to classrooms of other teachers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Ask assistance from a specialist - psychologist, special education teacher, etc. 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Create a safe place within the classroom where a student can go and cool down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This is NOT the same thing as ‘time out’ or sending students to the office</a:t>
              </a: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457200" indent="-457200">
                <a:lnSpc>
                  <a:spcPct val="90000"/>
                </a:lnSpc>
                <a:buSzPct val="100000"/>
                <a:buChar char="❑"/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9" name="Text"/>
          <p:cNvSpPr txBox="1"/>
          <p:nvPr/>
        </p:nvSpPr>
        <p:spPr>
          <a:xfrm>
            <a:off x="1265237" y="-1067719"/>
            <a:ext cx="6613526" cy="2210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b">
            <a:spAutoFit/>
          </a:bodyPr>
          <a:lstStyle/>
          <a:p>
            <a:pPr>
              <a:defRPr b="1" sz="3600">
                <a:solidFill>
                  <a:srgbClr val="3333CC"/>
                </a:solidFill>
                <a:latin typeface="+mn-lt"/>
                <a:ea typeface="+mn-ea"/>
                <a:cs typeface="+mn-cs"/>
                <a:sym typeface="Arial"/>
              </a:defRPr>
            </a:pPr>
            <a:br/>
            <a:br/>
            <a:br/>
          </a:p>
        </p:txBody>
      </p:sp>
      <p:grpSp>
        <p:nvGrpSpPr>
          <p:cNvPr id="232" name="Group"/>
          <p:cNvGrpSpPr/>
          <p:nvPr/>
        </p:nvGrpSpPr>
        <p:grpSpPr>
          <a:xfrm>
            <a:off x="2438400" y="1447799"/>
            <a:ext cx="3810000" cy="4131512"/>
            <a:chOff x="0" y="0"/>
            <a:chExt cx="3810000" cy="4131510"/>
          </a:xfrm>
        </p:grpSpPr>
        <p:sp>
          <p:nvSpPr>
            <p:cNvPr id="230" name="Rectangle"/>
            <p:cNvSpPr/>
            <p:nvPr/>
          </p:nvSpPr>
          <p:spPr>
            <a:xfrm>
              <a:off x="0" y="0"/>
              <a:ext cx="3810000" cy="4114800"/>
            </a:xfrm>
            <a:prstGeom prst="rect">
              <a:avLst/>
            </a:prstGeom>
            <a:solidFill>
              <a:srgbClr val="ABE4C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342900" indent="-342900">
                <a:spcBef>
                  <a:spcPts val="700"/>
                </a:spcBef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31" name="Support groups for students - death in the family, drug abuse, pregnancy, etc.…"/>
            <p:cNvSpPr txBox="1"/>
            <p:nvPr/>
          </p:nvSpPr>
          <p:spPr>
            <a:xfrm>
              <a:off x="46037" y="0"/>
              <a:ext cx="3717927" cy="41315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7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Support groups for students </a:t>
              </a:r>
              <a:r>
                <a:rPr b="0"/>
                <a:t>- </a:t>
              </a:r>
              <a:r>
                <a:rPr b="0" sz="2000"/>
                <a:t>death in the family, drug abuse, pregnancy, etc.</a:t>
              </a:r>
              <a:r>
                <a:t> 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Consultation - </a:t>
              </a:r>
              <a:r>
                <a:rPr b="0" sz="2000"/>
                <a:t>psychologist, social worker, special education teacher</a:t>
              </a:r>
              <a:endParaRPr sz="2000"/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Individual counseling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 b="1">
                  <a:latin typeface="+mn-lt"/>
                  <a:ea typeface="+mn-ea"/>
                  <a:cs typeface="+mn-cs"/>
                  <a:sym typeface="Arial"/>
                </a:defRPr>
              </a:pPr>
              <a:r>
                <a:t>Group counseling</a:t>
              </a:r>
            </a:p>
          </p:txBody>
        </p:sp>
      </p:grpSp>
      <p:sp>
        <p:nvSpPr>
          <p:cNvPr id="233" name="Line"/>
          <p:cNvSpPr/>
          <p:nvPr/>
        </p:nvSpPr>
        <p:spPr>
          <a:xfrm>
            <a:off x="1371600" y="1219200"/>
            <a:ext cx="6553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Professional &amp; Community Supports"/>
          <p:cNvSpPr txBox="1"/>
          <p:nvPr/>
        </p:nvSpPr>
        <p:spPr>
          <a:xfrm>
            <a:off x="1355725" y="455612"/>
            <a:ext cx="6308041" cy="486208"/>
          </a:xfrm>
          <a:prstGeom prst="rect">
            <a:avLst/>
          </a:prstGeom>
          <a:solidFill>
            <a:srgbClr val="FDDDB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Professional &amp; Community Supports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2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7" name="Engaging Parents in Partnership"/>
          <p:cNvSpPr txBox="1"/>
          <p:nvPr/>
        </p:nvSpPr>
        <p:spPr>
          <a:xfrm>
            <a:off x="1524000" y="381000"/>
            <a:ext cx="5616982" cy="486207"/>
          </a:xfrm>
          <a:prstGeom prst="rect">
            <a:avLst/>
          </a:prstGeom>
          <a:solidFill>
            <a:srgbClr val="C5E4A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Engaging Parents in Partnership</a:t>
            </a:r>
          </a:p>
        </p:txBody>
      </p:sp>
      <p:grpSp>
        <p:nvGrpSpPr>
          <p:cNvPr id="240" name="Group"/>
          <p:cNvGrpSpPr/>
          <p:nvPr/>
        </p:nvGrpSpPr>
        <p:grpSpPr>
          <a:xfrm>
            <a:off x="1905000" y="1066800"/>
            <a:ext cx="4876800" cy="4896813"/>
            <a:chOff x="0" y="0"/>
            <a:chExt cx="4876800" cy="4896812"/>
          </a:xfrm>
        </p:grpSpPr>
        <p:sp>
          <p:nvSpPr>
            <p:cNvPr id="238" name="Rectangle"/>
            <p:cNvSpPr/>
            <p:nvPr/>
          </p:nvSpPr>
          <p:spPr>
            <a:xfrm>
              <a:off x="0" y="0"/>
              <a:ext cx="4876800" cy="4724400"/>
            </a:xfrm>
            <a:prstGeom prst="rect">
              <a:avLst/>
            </a:prstGeom>
            <a:solidFill>
              <a:srgbClr val="FDDDB1"/>
            </a:solidFill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342900" indent="-342900">
                <a:spcBef>
                  <a:spcPts val="700"/>
                </a:spcBef>
                <a:defRPr sz="20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39" name="Understand history of the family and child…"/>
            <p:cNvSpPr txBox="1"/>
            <p:nvPr/>
          </p:nvSpPr>
          <p:spPr>
            <a:xfrm>
              <a:off x="65087" y="19050"/>
              <a:ext cx="4746627" cy="48777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700"/>
                </a:spcBef>
                <a:defRPr sz="9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Understand history of the family and child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Tell parents of challenges and ask opinion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Identify and build on strengths in the family (understanding all families have problems)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Communicate positive student attributes as well as problems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Be aware of family dynamics and potential for abuse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" name="These Kids Are Driving Me Crazy and I Don’t Know What to Do!!"/>
          <p:cNvSpPr txBox="1"/>
          <p:nvPr/>
        </p:nvSpPr>
        <p:spPr>
          <a:xfrm>
            <a:off x="1219200" y="228600"/>
            <a:ext cx="7162800" cy="971560"/>
          </a:xfrm>
          <a:prstGeom prst="rect">
            <a:avLst/>
          </a:prstGeom>
          <a:solidFill>
            <a:srgbClr val="ABE4C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These Kids Are Driving Me Crazy and I Don’t Know What to Do!! </a:t>
            </a:r>
          </a:p>
        </p:txBody>
      </p:sp>
      <p:sp>
        <p:nvSpPr>
          <p:cNvPr id="41" name="Some Common Problems in Classrooms…"/>
          <p:cNvSpPr txBox="1"/>
          <p:nvPr/>
        </p:nvSpPr>
        <p:spPr>
          <a:xfrm>
            <a:off x="1219200" y="1600200"/>
            <a:ext cx="6999496" cy="4196592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457200" indent="-457200">
              <a:lnSpc>
                <a:spcPct val="96000"/>
              </a:lnSpc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Some Common Problems in Classrooms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Student is off task.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Talks during instruction.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Won’t sit still.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Attracts others’ attention and gets them off task.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Is unprepared for class.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Makes excuses to leave class.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Hits other students or the teacher.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Insults other students.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Acts belligerent.</a:t>
            </a:r>
          </a:p>
          <a:p>
            <a:pPr marL="457200" indent="-4572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Withdraws and does not want to participate.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3" name="Selected Proactive Approaches to…"/>
          <p:cNvSpPr txBox="1"/>
          <p:nvPr/>
        </p:nvSpPr>
        <p:spPr>
          <a:xfrm>
            <a:off x="1355725" y="257175"/>
            <a:ext cx="6661508" cy="1017945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Selected Proactive Approaches to</a:t>
            </a:r>
          </a:p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Social and Behavioral Challenges</a:t>
            </a:r>
          </a:p>
        </p:txBody>
      </p:sp>
      <p:sp>
        <p:nvSpPr>
          <p:cNvPr id="244" name="Line"/>
          <p:cNvSpPr/>
          <p:nvPr/>
        </p:nvSpPr>
        <p:spPr>
          <a:xfrm>
            <a:off x="1447800" y="1447800"/>
            <a:ext cx="6629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aphicFrame>
        <p:nvGraphicFramePr>
          <p:cNvPr id="245" name="Table 1"/>
          <p:cNvGraphicFramePr/>
          <p:nvPr/>
        </p:nvGraphicFramePr>
        <p:xfrm>
          <a:off x="1295400" y="1752600"/>
          <a:ext cx="6858000" cy="40640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6858000"/>
              </a:tblGrid>
              <a:tr h="4064000">
                <a:tc>
                  <a:txBody>
                    <a:bodyPr/>
                    <a:lstStyle/>
                    <a:p>
                      <a:pPr marL="457200" indent="-228600" algn="l">
                        <a:defRPr sz="10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</a:p>
                    <a:p>
                      <a:pPr marL="685800" indent="-457200" algn="l">
                        <a:buClr>
                          <a:srgbClr val="3333CC"/>
                        </a:buClr>
                        <a:buSzPct val="60000"/>
                        <a:buChar char="❑"/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Conscious Discipline</a:t>
                      </a:r>
                      <a:r>
                        <a:rPr b="0"/>
                        <a:t> - </a:t>
                      </a:r>
                      <a:r>
                        <a:rPr b="0" sz="2000"/>
                        <a:t>Becky Bailey (2001) Conscious Discipline. Love Guidance Press</a:t>
                      </a:r>
                    </a:p>
                    <a:p>
                      <a:pPr marL="685800" indent="-457200" algn="l">
                        <a:buClr>
                          <a:srgbClr val="3333CC"/>
                        </a:buClr>
                        <a:buSzPct val="60000"/>
                        <a:buChar char="❑"/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Circle of Courage</a:t>
                      </a:r>
                      <a:r>
                        <a:rPr b="0"/>
                        <a:t> - </a:t>
                      </a:r>
                      <a:r>
                        <a:rPr b="0" sz="2000"/>
                        <a:t>Larry Brendtro (2003) Reclaiming Youth at Risk.  Solution Tree Press</a:t>
                      </a:r>
                      <a:endParaRPr sz="2000"/>
                    </a:p>
                    <a:p>
                      <a:pPr marL="685800" indent="-457200" algn="l">
                        <a:buClr>
                          <a:srgbClr val="3333CC"/>
                        </a:buClr>
                        <a:buSzPct val="60000"/>
                        <a:buChar char="❑"/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Collaborative Problem-Solving</a:t>
                      </a:r>
                      <a:r>
                        <a:rPr b="0"/>
                        <a:t> - </a:t>
                      </a:r>
                      <a:r>
                        <a:rPr b="0" sz="2000"/>
                        <a:t>Ross Greene (2008) Lost at School</a:t>
                      </a:r>
                      <a:endParaRPr sz="2000"/>
                    </a:p>
                    <a:p>
                      <a:pPr marL="685800" indent="-457200" algn="l">
                        <a:buClr>
                          <a:srgbClr val="3333CC"/>
                        </a:buClr>
                        <a:buSzPct val="60000"/>
                        <a:buChar char="❑"/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Setting Limits</a:t>
                      </a:r>
                      <a:r>
                        <a:rPr b="0"/>
                        <a:t> - </a:t>
                      </a:r>
                      <a:r>
                        <a:rPr b="0" sz="2000"/>
                        <a:t>Robert J. MacKenzie (2003) Setting Limits in the Classroom</a:t>
                      </a:r>
                      <a:endParaRPr sz="2000"/>
                    </a:p>
                    <a:p>
                      <a:pPr marL="685800" indent="-457200" algn="l">
                        <a:buClr>
                          <a:srgbClr val="3333CC"/>
                        </a:buClr>
                        <a:buSzPct val="60000"/>
                        <a:buChar char="❑"/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Cooperative Discipline</a:t>
                      </a:r>
                      <a:r>
                        <a:rPr b="0"/>
                        <a:t> - </a:t>
                      </a:r>
                      <a:r>
                        <a:rPr b="0" sz="2000"/>
                        <a:t>Linda Albert (1996) Cooperative Discipline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50" name="Group"/>
          <p:cNvGrpSpPr/>
          <p:nvPr/>
        </p:nvGrpSpPr>
        <p:grpSpPr>
          <a:xfrm>
            <a:off x="1219200" y="304799"/>
            <a:ext cx="6316663" cy="1143002"/>
            <a:chOff x="0" y="0"/>
            <a:chExt cx="6316662" cy="1143000"/>
          </a:xfrm>
        </p:grpSpPr>
        <p:sp>
          <p:nvSpPr>
            <p:cNvPr id="248" name="Rectangle"/>
            <p:cNvSpPr/>
            <p:nvPr/>
          </p:nvSpPr>
          <p:spPr>
            <a:xfrm>
              <a:off x="0" y="-1"/>
              <a:ext cx="6316663" cy="1143002"/>
            </a:xfrm>
            <a:prstGeom prst="rect">
              <a:avLst/>
            </a:prstGeom>
            <a:solidFill>
              <a:srgbClr val="C5E4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 sz="32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49" name="Individualized Differentiation  The Behavior Intervention Plan"/>
            <p:cNvSpPr txBox="1"/>
            <p:nvPr/>
          </p:nvSpPr>
          <p:spPr>
            <a:xfrm>
              <a:off x="46037" y="235395"/>
              <a:ext cx="6224589" cy="907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/>
            <a:p>
              <a:pPr algn="ctr">
                <a:defRPr b="1" sz="3200">
                  <a:latin typeface="+mn-lt"/>
                  <a:ea typeface="+mn-ea"/>
                  <a:cs typeface="+mn-cs"/>
                  <a:sym typeface="Arial"/>
                </a:defRPr>
              </a:pPr>
              <a:r>
                <a:t>Individualized Differentiation</a:t>
              </a:r>
              <a:r>
                <a:rPr sz="2800"/>
                <a:t> </a:t>
              </a:r>
              <a:br>
                <a:rPr sz="2800"/>
              </a:br>
              <a:r>
                <a:rPr b="0" i="1" sz="2400"/>
                <a:t>The Behavior Intervention Plan</a:t>
              </a:r>
            </a:p>
          </p:txBody>
        </p:sp>
      </p:grpSp>
      <p:grpSp>
        <p:nvGrpSpPr>
          <p:cNvPr id="253" name="Group"/>
          <p:cNvGrpSpPr/>
          <p:nvPr/>
        </p:nvGrpSpPr>
        <p:grpSpPr>
          <a:xfrm>
            <a:off x="2057400" y="1752600"/>
            <a:ext cx="4800600" cy="3962400"/>
            <a:chOff x="0" y="0"/>
            <a:chExt cx="4800600" cy="3962400"/>
          </a:xfrm>
        </p:grpSpPr>
        <p:sp>
          <p:nvSpPr>
            <p:cNvPr id="251" name="Rectangle"/>
            <p:cNvSpPr/>
            <p:nvPr/>
          </p:nvSpPr>
          <p:spPr>
            <a:xfrm>
              <a:off x="0" y="0"/>
              <a:ext cx="4800600" cy="3962400"/>
            </a:xfrm>
            <a:prstGeom prst="rect">
              <a:avLst/>
            </a:prstGeom>
            <a:solidFill>
              <a:srgbClr val="FFE34E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1092200" indent="-1092200">
                <a:spcBef>
                  <a:spcPts val="6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52" name="Step 1. Identify social and behavioral problems…"/>
            <p:cNvSpPr txBox="1"/>
            <p:nvPr/>
          </p:nvSpPr>
          <p:spPr>
            <a:xfrm>
              <a:off x="47624" y="1587"/>
              <a:ext cx="4705352" cy="35751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1092200" indent="-1092200">
                <a:spcBef>
                  <a:spcPts val="600"/>
                </a:spcBef>
                <a:defRPr u="sng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1092200" indent="-1092200">
                <a:spcBef>
                  <a:spcPts val="500"/>
                </a:spcBef>
                <a:defRPr u="sng">
                  <a:latin typeface="+mn-lt"/>
                  <a:ea typeface="+mn-ea"/>
                  <a:cs typeface="+mn-cs"/>
                  <a:sym typeface="Arial"/>
                </a:defRPr>
              </a:pPr>
              <a:r>
                <a:t>Step 1.</a:t>
              </a:r>
              <a:r>
                <a:rPr u="none"/>
                <a:t> Identify social and behavioral problems</a:t>
              </a:r>
            </a:p>
            <a:p>
              <a:pPr marL="1092200" indent="-1092200">
                <a:spcBef>
                  <a:spcPts val="500"/>
                </a:spcBef>
                <a:defRPr u="sng">
                  <a:latin typeface="+mn-lt"/>
                  <a:ea typeface="+mn-ea"/>
                  <a:cs typeface="+mn-cs"/>
                  <a:sym typeface="Arial"/>
                </a:defRPr>
              </a:pPr>
              <a:r>
                <a:t>Step 2.</a:t>
              </a:r>
              <a:r>
                <a:rPr u="none"/>
                <a:t> Develop a student-centered theory</a:t>
              </a:r>
            </a:p>
            <a:p>
              <a:pPr marL="1092200" indent="-1092200">
                <a:spcBef>
                  <a:spcPts val="500"/>
                </a:spcBef>
                <a:defRPr u="sng">
                  <a:latin typeface="+mn-lt"/>
                  <a:ea typeface="+mn-ea"/>
                  <a:cs typeface="+mn-cs"/>
                  <a:sym typeface="Arial"/>
                </a:defRPr>
              </a:pPr>
              <a:r>
                <a:t>Step 3</a:t>
              </a:r>
              <a:r>
                <a:rPr u="none"/>
                <a:t>. Develop and Implement the Plan </a:t>
              </a:r>
            </a:p>
            <a:p>
              <a:pPr marL="1092200" indent="-1092200">
                <a:spcBef>
                  <a:spcPts val="500"/>
                </a:spcBef>
                <a:defRPr u="sng">
                  <a:latin typeface="+mn-lt"/>
                  <a:ea typeface="+mn-ea"/>
                  <a:cs typeface="+mn-cs"/>
                  <a:sym typeface="Arial"/>
                </a:defRPr>
              </a:pPr>
              <a:r>
                <a:t>Step 4.</a:t>
              </a:r>
              <a:r>
                <a:rPr u="none"/>
                <a:t> Evaluate the Outcomes Together</a:t>
              </a:r>
            </a:p>
          </p:txBody>
        </p:sp>
      </p:grpSp>
      <p:sp>
        <p:nvSpPr>
          <p:cNvPr id="254" name="Line"/>
          <p:cNvSpPr/>
          <p:nvPr/>
        </p:nvSpPr>
        <p:spPr>
          <a:xfrm>
            <a:off x="1828800" y="1524000"/>
            <a:ext cx="5105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3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7" name="Proactive Crisis Management"/>
          <p:cNvSpPr txBox="1"/>
          <p:nvPr/>
        </p:nvSpPr>
        <p:spPr>
          <a:xfrm>
            <a:off x="1030505" y="0"/>
            <a:ext cx="6687702" cy="1145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2" algn="ctr">
              <a:lnSpc>
                <a:spcPct val="128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Proactive Crisis Management</a:t>
            </a:r>
          </a:p>
        </p:txBody>
      </p:sp>
      <p:graphicFrame>
        <p:nvGraphicFramePr>
          <p:cNvPr id="258" name="Table 1"/>
          <p:cNvGraphicFramePr/>
          <p:nvPr/>
        </p:nvGraphicFramePr>
        <p:xfrm>
          <a:off x="381000" y="838200"/>
          <a:ext cx="8305800" cy="52197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90800"/>
                <a:gridCol w="2590800"/>
                <a:gridCol w="3124200"/>
              </a:tblGrid>
              <a:tr h="118586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Stages Of Crisis Development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Counter-productive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Helpful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  <a:tr h="4033837">
                <a:tc>
                  <a:txBody>
                    <a:bodyPr/>
                    <a:lstStyle/>
                    <a:p>
                      <a:pPr algn="l"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1. ANXIETY shown by . . .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Noncompliance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Disruption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Unusual actions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Orders - “Do this!”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Limits - “You can’t do that”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Consequences - “If you, I will”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Label - “You’re a problem!”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Listen and reflect - “You seem upset”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Curiosity - “What’s going on?”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Support - “I’m here if you want to talk”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Partner - “Let’s work together”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Positive expectations - “It will work out”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1" name="Proactive Crisis Management"/>
          <p:cNvSpPr txBox="1"/>
          <p:nvPr/>
        </p:nvSpPr>
        <p:spPr>
          <a:xfrm>
            <a:off x="1030505" y="0"/>
            <a:ext cx="6687702" cy="1145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2" algn="ctr">
              <a:lnSpc>
                <a:spcPct val="128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Proactive Crisis Management</a:t>
            </a:r>
          </a:p>
        </p:txBody>
      </p:sp>
      <p:graphicFrame>
        <p:nvGraphicFramePr>
          <p:cNvPr id="262" name="Table 1"/>
          <p:cNvGraphicFramePr/>
          <p:nvPr/>
        </p:nvGraphicFramePr>
        <p:xfrm>
          <a:off x="381000" y="838200"/>
          <a:ext cx="8305800" cy="478155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90800"/>
                <a:gridCol w="2590800"/>
                <a:gridCol w="3124200"/>
              </a:tblGrid>
              <a:tr h="118586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Stages Of Crisis Development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Counter-productive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Helpful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  <a:tr h="3595687">
                <a:tc>
                  <a:txBody>
                    <a:bodyPr/>
                    <a:lstStyle/>
                    <a:p>
                      <a:pPr algn="l"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2. TRIGGER Action sets crisis in motion 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Questioning - “Why do I have to?”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Refusal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Emotional outburst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Demands - “Sit down!”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Consequences - “You will get an F”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Threaten - “Stop or I will call your mother</a:t>
                      </a:r>
                      <a:r>
                        <a:rPr sz="2000"/>
                        <a:t>”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Cool off - deep breaths, state feelings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Agree to work it out - show willingness to solve problem; let person know you are there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5" name="Proactive Crisis Management"/>
          <p:cNvSpPr txBox="1"/>
          <p:nvPr/>
        </p:nvSpPr>
        <p:spPr>
          <a:xfrm>
            <a:off x="1030505" y="0"/>
            <a:ext cx="6687702" cy="1145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2" algn="ctr">
              <a:lnSpc>
                <a:spcPct val="128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Proactive Crisis Management</a:t>
            </a:r>
          </a:p>
        </p:txBody>
      </p:sp>
      <p:graphicFrame>
        <p:nvGraphicFramePr>
          <p:cNvPr id="266" name="Table 1"/>
          <p:cNvGraphicFramePr/>
          <p:nvPr/>
        </p:nvGraphicFramePr>
        <p:xfrm>
          <a:off x="609600" y="1143000"/>
          <a:ext cx="7924800" cy="39782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19362"/>
                <a:gridCol w="2519362"/>
                <a:gridCol w="2886075"/>
              </a:tblGrid>
              <a:tr h="118586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Stages Of Crisis Development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Counter-productive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Helpful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  <a:tr h="2792412">
                <a:tc>
                  <a:txBody>
                    <a:bodyPr/>
                    <a:lstStyle/>
                    <a:p>
                      <a:pPr algn="l"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3. CRISIS A serious crisis develops 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Intimidation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Threat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Violence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Anger - “Back off!!”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Move in - move toward the student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Retaliate - “Go to the office now!”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i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Give personal point of view:</a:t>
                      </a:r>
                      <a:r>
                        <a:rPr i="0"/>
                        <a:t> Give your point of view using I-statements.</a:t>
                      </a:r>
                    </a:p>
                    <a:p>
                      <a:pPr algn="l">
                        <a:defRPr i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Solve the problem:</a:t>
                      </a:r>
                      <a:r>
                        <a:rPr i="0"/>
                        <a:t> Brainstorm win–win solutions.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9" name="Proactive Crisis Management"/>
          <p:cNvSpPr txBox="1"/>
          <p:nvPr/>
        </p:nvSpPr>
        <p:spPr>
          <a:xfrm>
            <a:off x="1030505" y="0"/>
            <a:ext cx="6687702" cy="1145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2" algn="ctr">
              <a:lnSpc>
                <a:spcPct val="128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Proactive Crisis Management</a:t>
            </a:r>
          </a:p>
        </p:txBody>
      </p:sp>
      <p:graphicFrame>
        <p:nvGraphicFramePr>
          <p:cNvPr id="270" name="Table 1"/>
          <p:cNvGraphicFramePr/>
          <p:nvPr/>
        </p:nvGraphicFramePr>
        <p:xfrm>
          <a:off x="381000" y="838200"/>
          <a:ext cx="8305800" cy="47085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90800"/>
                <a:gridCol w="2590800"/>
                <a:gridCol w="3124200"/>
              </a:tblGrid>
              <a:tr h="118586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Stages Of Crisis Development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Counter-productive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Helpful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  <a:tr h="3522662">
                <a:tc>
                  <a:txBody>
                    <a:bodyPr/>
                    <a:lstStyle/>
                    <a:p>
                      <a:pPr algn="l"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4. RECOVERY Student settles down &amp; feels  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Embarrassment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Guilt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Shame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Blame - “You always act this way”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Instruction to retaliate - “I’ve told you . . . What is wrong with you?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Listen - “You look like you are sad”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Normalize crisis - “All of us lose it sometimes”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Personal disclosure - “I did something like this when I was your age once”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3" name="Proactive Crisis Management"/>
          <p:cNvSpPr txBox="1"/>
          <p:nvPr/>
        </p:nvSpPr>
        <p:spPr>
          <a:xfrm>
            <a:off x="1030505" y="0"/>
            <a:ext cx="6687702" cy="1145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2" algn="ctr">
              <a:lnSpc>
                <a:spcPct val="128000"/>
              </a:lnSpc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Proactive Crisis Management</a:t>
            </a:r>
          </a:p>
        </p:txBody>
      </p:sp>
      <p:graphicFrame>
        <p:nvGraphicFramePr>
          <p:cNvPr id="274" name="Table 1"/>
          <p:cNvGraphicFramePr/>
          <p:nvPr/>
        </p:nvGraphicFramePr>
        <p:xfrm>
          <a:off x="381000" y="762000"/>
          <a:ext cx="8305800" cy="54387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90800"/>
                <a:gridCol w="2590800"/>
                <a:gridCol w="3124200"/>
              </a:tblGrid>
              <a:tr h="118586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Stages Of Crisis Development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Counter-productive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sz="2400">
                          <a:latin typeface="+mn-lt"/>
                          <a:ea typeface="+mn-ea"/>
                          <a:cs typeface="+mn-cs"/>
                          <a:sym typeface="Arial"/>
                        </a:rPr>
                        <a:t>Helpful Responses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solidFill>
                      <a:srgbClr val="FDDDB1"/>
                    </a:solidFill>
                  </a:tcPr>
                </a:tc>
              </a:tr>
              <a:tr h="4252912">
                <a:tc>
                  <a:txBody>
                    <a:bodyPr/>
                    <a:lstStyle/>
                    <a:p>
                      <a:pPr algn="l">
                        <a:defRPr b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5. RESOLUTION </a:t>
                      </a:r>
                      <a:r>
                        <a:rPr b="0"/>
                        <a:t>Calm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Remind of crisis - “You were out of control”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Avoid - not look at student</a:t>
                      </a:r>
                    </a:p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Expect recurrence - “He’s going to go off again if they don’t get him out”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Collaborate - “How can we work together to help you?”</a:t>
                      </a:r>
                    </a:p>
                    <a:p>
                      <a:pPr algn="l">
                        <a:defRPr i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Analyze:</a:t>
                      </a:r>
                      <a:r>
                        <a:rPr i="0"/>
                        <a:t> “What happened? What would have helped you?”</a:t>
                      </a:r>
                    </a:p>
                    <a:p>
                      <a:pPr algn="l">
                        <a:defRPr i="1" sz="2400">
                          <a:latin typeface="+mn-lt"/>
                          <a:ea typeface="+mn-ea"/>
                          <a:cs typeface="+mn-cs"/>
                          <a:sym typeface="Arial"/>
                        </a:defRPr>
                      </a:pPr>
                      <a:r>
                        <a:t>Problem-solve:</a:t>
                      </a:r>
                      <a:r>
                        <a:rPr i="0"/>
                        <a:t> “What would be better next time you have these feelings?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solidFill>
                      <a:srgbClr val="C5E4A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7" name="Bumps in the Road…"/>
          <p:cNvSpPr txBox="1"/>
          <p:nvPr/>
        </p:nvSpPr>
        <p:spPr>
          <a:xfrm>
            <a:off x="1219200" y="228600"/>
            <a:ext cx="6477000" cy="1074490"/>
          </a:xfrm>
          <a:prstGeom prst="rect">
            <a:avLst/>
          </a:prstGeom>
          <a:solidFill>
            <a:srgbClr val="C5E4A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Bumps in the Road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defRPr b="1" i="1">
                <a:latin typeface="+mn-lt"/>
                <a:ea typeface="+mn-ea"/>
                <a:cs typeface="+mn-cs"/>
                <a:sym typeface="Arial"/>
              </a:defRPr>
            </a:pPr>
            <a:r>
              <a:t>Suspensions and Detentions Don’t Work</a:t>
            </a:r>
          </a:p>
        </p:txBody>
      </p:sp>
      <p:sp>
        <p:nvSpPr>
          <p:cNvPr id="278" name="Line"/>
          <p:cNvSpPr/>
          <p:nvPr/>
        </p:nvSpPr>
        <p:spPr>
          <a:xfrm flipH="1" flipV="1">
            <a:off x="762000" y="1523999"/>
            <a:ext cx="7162800" cy="2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281" name="Group"/>
          <p:cNvGrpSpPr/>
          <p:nvPr/>
        </p:nvGrpSpPr>
        <p:grpSpPr>
          <a:xfrm>
            <a:off x="2057400" y="1676400"/>
            <a:ext cx="4724400" cy="4419600"/>
            <a:chOff x="0" y="0"/>
            <a:chExt cx="4724400" cy="4419600"/>
          </a:xfrm>
        </p:grpSpPr>
        <p:sp>
          <p:nvSpPr>
            <p:cNvPr id="279" name="Rectangle"/>
            <p:cNvSpPr/>
            <p:nvPr/>
          </p:nvSpPr>
          <p:spPr>
            <a:xfrm>
              <a:off x="0" y="0"/>
              <a:ext cx="4724400" cy="4419600"/>
            </a:xfrm>
            <a:prstGeom prst="rect">
              <a:avLst/>
            </a:prstGeom>
            <a:solidFill>
              <a:srgbClr val="FDDDB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80" name="Challenging students and negative educators yelling and disrespectful…"/>
            <p:cNvSpPr txBox="1"/>
            <p:nvPr/>
          </p:nvSpPr>
          <p:spPr>
            <a:xfrm>
              <a:off x="46037" y="0"/>
              <a:ext cx="4632327" cy="42901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Challenging students </a:t>
              </a:r>
              <a:r>
                <a:rPr>
                  <a:latin typeface="ヒラギノ角ゴ Pro W3"/>
                  <a:ea typeface="ヒラギノ角ゴ Pro W3"/>
                  <a:cs typeface="ヒラギノ角ゴ Pro W3"/>
                  <a:sym typeface="ヒラギノ角ゴ Pro W3"/>
                </a:rPr>
                <a:t/>
              </a:r>
              <a:r>
                <a:t>and negative educators yelling and disrespectful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In-school suspension is chaotic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Problem behaviors increased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Suspension is simply a vacation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If we treated students with respect and tried to help them it could be different. It was in my old school!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1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84" name="Behavior Challenges and IDEA…"/>
          <p:cNvSpPr txBox="1"/>
          <p:nvPr/>
        </p:nvSpPr>
        <p:spPr>
          <a:xfrm>
            <a:off x="1189037" y="449559"/>
            <a:ext cx="7527926" cy="548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ctr">
            <a:spAutoFit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Behavior Challenges and IDEA</a:t>
            </a:r>
            <a:r>
              <a:rPr b="0"/>
              <a:t>…</a:t>
            </a:r>
          </a:p>
        </p:txBody>
      </p:sp>
      <p:grpSp>
        <p:nvGrpSpPr>
          <p:cNvPr id="287" name="Group"/>
          <p:cNvGrpSpPr/>
          <p:nvPr/>
        </p:nvGrpSpPr>
        <p:grpSpPr>
          <a:xfrm>
            <a:off x="2095500" y="1383098"/>
            <a:ext cx="4724400" cy="4932226"/>
            <a:chOff x="0" y="0"/>
            <a:chExt cx="4724400" cy="4932224"/>
          </a:xfrm>
        </p:grpSpPr>
        <p:sp>
          <p:nvSpPr>
            <p:cNvPr id="285" name="Square"/>
            <p:cNvSpPr/>
            <p:nvPr/>
          </p:nvSpPr>
          <p:spPr>
            <a:xfrm>
              <a:off x="0" y="0"/>
              <a:ext cx="4724400" cy="4724400"/>
            </a:xfrm>
            <a:prstGeom prst="rect">
              <a:avLst/>
            </a:prstGeom>
            <a:solidFill>
              <a:srgbClr val="BFDAF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86" name="Behavior plans considered in IEPs as needed.…"/>
            <p:cNvSpPr txBox="1"/>
            <p:nvPr/>
          </p:nvSpPr>
          <p:spPr>
            <a:xfrm>
              <a:off x="46037" y="0"/>
              <a:ext cx="4632327" cy="49322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Behavior plans considered in IEPs as needed. 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Positive behavioral support encouraged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Up to 10 days suspension is allowed; can remove a child who brings a dangerous weapon to school up to 45 days if substantially likely to result in injury</a:t>
              </a:r>
            </a:p>
            <a:p>
              <a:pPr marL="457200" indent="-457200">
                <a:lnSpc>
                  <a:spcPct val="90000"/>
                </a:lnSpc>
                <a:buClr>
                  <a:srgbClr val="000000"/>
                </a:buClr>
                <a:buSzPct val="10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Services to support progress in the general education curriculum must be provided after 10 days. </a:t>
              </a:r>
            </a:p>
          </p:txBody>
        </p:sp>
      </p:grpSp>
      <p:sp>
        <p:nvSpPr>
          <p:cNvPr id="288" name="Line"/>
          <p:cNvSpPr/>
          <p:nvPr/>
        </p:nvSpPr>
        <p:spPr>
          <a:xfrm>
            <a:off x="1066800" y="1143000"/>
            <a:ext cx="6781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93" name="Group"/>
          <p:cNvGrpSpPr/>
          <p:nvPr/>
        </p:nvGrpSpPr>
        <p:grpSpPr>
          <a:xfrm>
            <a:off x="609600" y="1600199"/>
            <a:ext cx="4648200" cy="4129633"/>
            <a:chOff x="0" y="0"/>
            <a:chExt cx="4648200" cy="4129631"/>
          </a:xfrm>
        </p:grpSpPr>
        <p:sp>
          <p:nvSpPr>
            <p:cNvPr id="291" name="Rectangle"/>
            <p:cNvSpPr/>
            <p:nvPr/>
          </p:nvSpPr>
          <p:spPr>
            <a:xfrm>
              <a:off x="0" y="0"/>
              <a:ext cx="4648200" cy="3962400"/>
            </a:xfrm>
            <a:prstGeom prst="rect">
              <a:avLst/>
            </a:prstGeom>
            <a:solidFill>
              <a:srgbClr val="ABE4C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342900" indent="-3429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292" name="Requires that a Behavior Intervention Plan based on a Functional Assessment be developed if the behavior is related to the disability.…"/>
            <p:cNvSpPr txBox="1"/>
            <p:nvPr/>
          </p:nvSpPr>
          <p:spPr>
            <a:xfrm>
              <a:off x="46037" y="0"/>
              <a:ext cx="4556127" cy="41296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Requires that a Behavior Intervention Plan based on a Functional Assessment be developed if the behavior is related to the disability.</a:t>
              </a:r>
              <a:endParaRPr sz="1200"/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 sz="1200">
                  <a:latin typeface="+mn-lt"/>
                  <a:ea typeface="+mn-ea"/>
                  <a:cs typeface="+mn-cs"/>
                  <a:sym typeface="Arial"/>
                </a:defRPr>
              </a:pPr>
            </a:p>
            <a:p>
              <a:pPr marL="342900" indent="-342900">
                <a:lnSpc>
                  <a:spcPct val="90000"/>
                </a:lnSpc>
                <a:buClr>
                  <a:srgbClr val="000000"/>
                </a:buClr>
                <a:buSzPct val="60000"/>
                <a:buChar char="❑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 ‘manifest determination’ meeting is held to determine if this is the case. If not, a student with a disability may receive the same response that other students do. </a:t>
              </a:r>
            </a:p>
            <a:p>
              <a:pPr marL="342900" indent="-342900">
                <a:lnSpc>
                  <a:spcPct val="90000"/>
                </a:lnSpc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  </a:t>
              </a:r>
            </a:p>
          </p:txBody>
        </p:sp>
      </p:grpSp>
      <p:sp>
        <p:nvSpPr>
          <p:cNvPr id="294" name="Behavior Challenges and IDEA…"/>
          <p:cNvSpPr txBox="1"/>
          <p:nvPr/>
        </p:nvSpPr>
        <p:spPr>
          <a:xfrm>
            <a:off x="1189037" y="449559"/>
            <a:ext cx="7527926" cy="548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ctr">
            <a:spAutoFit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Behavior Challenges and IDEA</a:t>
            </a:r>
            <a:r>
              <a:rPr b="0"/>
              <a:t>…</a:t>
            </a:r>
          </a:p>
        </p:txBody>
      </p:sp>
      <p:sp>
        <p:nvSpPr>
          <p:cNvPr id="295" name="Line"/>
          <p:cNvSpPr/>
          <p:nvPr/>
        </p:nvSpPr>
        <p:spPr>
          <a:xfrm>
            <a:off x="1143000" y="1219200"/>
            <a:ext cx="7086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4" name="Teachers on Dealing with Problem Behaviors"/>
          <p:cNvSpPr txBox="1"/>
          <p:nvPr/>
        </p:nvSpPr>
        <p:spPr>
          <a:xfrm>
            <a:off x="1524000" y="152400"/>
            <a:ext cx="5486400" cy="971560"/>
          </a:xfrm>
          <a:prstGeom prst="rect">
            <a:avLst/>
          </a:prstGeom>
          <a:solidFill>
            <a:srgbClr val="C5E4A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Teachers on Dealing with Problem Behaviors</a:t>
            </a:r>
          </a:p>
        </p:txBody>
      </p:sp>
      <p:sp>
        <p:nvSpPr>
          <p:cNvPr id="45" name="What Works?…"/>
          <p:cNvSpPr txBox="1"/>
          <p:nvPr/>
        </p:nvSpPr>
        <p:spPr>
          <a:xfrm>
            <a:off x="609600" y="1524000"/>
            <a:ext cx="7848600" cy="4427761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96000"/>
              </a:lnSpc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What Works?</a:t>
            </a:r>
          </a:p>
          <a:p>
            <a:pPr marL="342900" indent="-342900">
              <a:lnSpc>
                <a:spcPct val="96000"/>
              </a:lnSpc>
              <a:defRPr>
                <a:latin typeface="+mn-lt"/>
                <a:ea typeface="+mn-ea"/>
                <a:cs typeface="+mn-cs"/>
                <a:sym typeface="Arial"/>
              </a:defRPr>
            </a:pP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Give students attention.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Encourage cooperative learning and play groups.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Teach in fun and engaging ways.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Study culture or “difference” of the week in the room to promote understanding and acceptance of differences.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Have students help make rules and structure learning activities in the classroom.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Have students help other students—use peer mediation, peer buddies, circles of friends.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Institute sharing time to talk about events in life.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Show concern and care.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Stop till student gets under control.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Emphasize group work. Ask “Do you need to . . . ?” Give options.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8" name="Back Pack…"/>
          <p:cNvSpPr txBox="1"/>
          <p:nvPr/>
        </p:nvSpPr>
        <p:spPr>
          <a:xfrm>
            <a:off x="1417409" y="228600"/>
            <a:ext cx="6664782" cy="906969"/>
          </a:xfrm>
          <a:prstGeom prst="rect">
            <a:avLst/>
          </a:prstGeom>
          <a:solidFill>
            <a:srgbClr val="FFC8B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Back Pack</a:t>
            </a:r>
          </a:p>
          <a:p>
            <a:pPr algn="ctr">
              <a:defRPr b="1" i="1">
                <a:latin typeface="+mn-lt"/>
                <a:ea typeface="+mn-ea"/>
                <a:cs typeface="+mn-cs"/>
                <a:sym typeface="Arial"/>
              </a:defRPr>
            </a:pPr>
            <a:r>
              <a:t>Positive Approaches to Behavior  Challenges</a:t>
            </a:r>
          </a:p>
        </p:txBody>
      </p:sp>
      <p:sp>
        <p:nvSpPr>
          <p:cNvPr id="299" name="Line"/>
          <p:cNvSpPr/>
          <p:nvPr/>
        </p:nvSpPr>
        <p:spPr>
          <a:xfrm>
            <a:off x="1447800" y="1295400"/>
            <a:ext cx="6553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00" name="Reclaiming Youth Network…"/>
          <p:cNvSpPr txBox="1"/>
          <p:nvPr/>
        </p:nvSpPr>
        <p:spPr>
          <a:xfrm>
            <a:off x="1828800" y="1524000"/>
            <a:ext cx="5715000" cy="4158615"/>
          </a:xfrm>
          <a:prstGeom prst="rect">
            <a:avLst/>
          </a:prstGeom>
          <a:solidFill>
            <a:srgbClr val="FDDDB1"/>
          </a:solidFill>
          <a:ln w="3175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  <a:r>
              <a:t>Reclaiming Youth Network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http://www.reclaiming.com/</a:t>
            </a:r>
          </a:p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</a:p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  <a:r>
              <a:t>Research Center for Positive Behavior Support</a:t>
            </a:r>
            <a:r>
              <a:rPr b="0"/>
              <a:t> 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rrtcpbs.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fmhi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.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usf</a:t>
            </a: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.edu/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</a:p>
          <a:p>
            <a:pPr>
              <a:defRPr b="1">
                <a:latin typeface="Palatino"/>
                <a:ea typeface="Palatino"/>
                <a:cs typeface="Palatino"/>
                <a:sym typeface="Palatino"/>
              </a:defRPr>
            </a:pPr>
            <a:r>
              <a:t>Center for Effective Collaboration and Practice</a:t>
            </a:r>
            <a:r>
              <a:rPr b="0"/>
              <a:t> </a:t>
            </a:r>
          </a:p>
          <a:p>
            <a:pPr>
              <a:defRPr u="sng">
                <a:solidFill>
                  <a:srgbClr val="0000FF"/>
                </a:solidFill>
                <a:latin typeface="Palatino"/>
                <a:ea typeface="Palatino"/>
                <a:cs typeface="Palatino"/>
                <a:sym typeface="Palatino"/>
              </a:defRPr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4" invalidUrl="" action="" tgtFrame="" tooltip="" history="1" highlightClick="0" endSnd="0"/>
              </a:rPr>
              <a:t>cecp.air.org/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8" name="What Does NOT Work!…"/>
          <p:cNvSpPr txBox="1"/>
          <p:nvPr/>
        </p:nvSpPr>
        <p:spPr>
          <a:xfrm>
            <a:off x="1371600" y="1828800"/>
            <a:ext cx="6035675" cy="3854818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96000"/>
              </a:lnSpc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What Does NOT Work!</a:t>
            </a:r>
          </a:p>
          <a:p>
            <a:pPr marL="342900" indent="-342900">
              <a:lnSpc>
                <a:spcPct val="96000"/>
              </a:lnSpc>
              <a:defRPr b="1">
                <a:latin typeface="+mn-lt"/>
                <a:ea typeface="+mn-ea"/>
                <a:cs typeface="+mn-cs"/>
                <a:sym typeface="Arial"/>
              </a:defRPr>
            </a:pP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Boring, unengaging teaching.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Extra assignments.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Yelling.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Lack of respect—lashing out rudely, nagging, pleading, begging.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Intimidation—misuse of power.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Punishment.</a:t>
            </a:r>
          </a:p>
          <a:p>
            <a:pPr marL="342900" indent="-342900">
              <a:lnSpc>
                <a:spcPct val="96000"/>
              </a:lnSpc>
              <a:buSzPct val="100000"/>
              <a:buChar char="✓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Detention and suspensions.</a:t>
            </a:r>
          </a:p>
        </p:txBody>
      </p:sp>
      <p:sp>
        <p:nvSpPr>
          <p:cNvPr id="49" name="Teachers on Dealing with Problem Behaviors"/>
          <p:cNvSpPr txBox="1"/>
          <p:nvPr/>
        </p:nvSpPr>
        <p:spPr>
          <a:xfrm>
            <a:off x="1371600" y="533400"/>
            <a:ext cx="6019800" cy="971560"/>
          </a:xfrm>
          <a:prstGeom prst="rect">
            <a:avLst/>
          </a:prstGeom>
          <a:solidFill>
            <a:srgbClr val="C5E4A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Teachers on Dealing with Problem Behaviors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2" name="Quincy: A Student out of Control"/>
          <p:cNvSpPr txBox="1"/>
          <p:nvPr/>
        </p:nvSpPr>
        <p:spPr>
          <a:xfrm>
            <a:off x="1524000" y="228600"/>
            <a:ext cx="4971862" cy="548045"/>
          </a:xfrm>
          <a:prstGeom prst="rect">
            <a:avLst/>
          </a:prstGeom>
          <a:solidFill>
            <a:srgbClr val="C5E4A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Arial"/>
              </a:defRPr>
            </a:pPr>
            <a:r>
              <a:t>Quincy: </a:t>
            </a:r>
            <a:r>
              <a:rPr b="0" i="1" sz="2400"/>
              <a:t>A Student out of Control</a:t>
            </a:r>
          </a:p>
        </p:txBody>
      </p:sp>
      <p:sp>
        <p:nvSpPr>
          <p:cNvPr id="53" name="I can’t do anything with him. He hits other students all the time!…"/>
          <p:cNvSpPr txBox="1"/>
          <p:nvPr/>
        </p:nvSpPr>
        <p:spPr>
          <a:xfrm>
            <a:off x="1143000" y="1066800"/>
            <a:ext cx="6324600" cy="4683706"/>
          </a:xfrm>
          <a:prstGeom prst="rect">
            <a:avLst/>
          </a:prstGeom>
          <a:solidFill>
            <a:srgbClr val="BFDAFD"/>
          </a:solidFill>
          <a:ln w="28575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I can’t do anything with him. He hits other students all the time!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When I took over the class I made it fun and inviting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He’s afraid and angry at home, treated with disrespect at school.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“The other teachers wanted to get rid of Quincy. Not my student!” 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I built on his interests and gave him choices.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Quincy’s behavior began to change. 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He began to do his academic work, and to learn. </a:t>
            </a:r>
          </a:p>
          <a:p>
            <a:pPr marL="457200" indent="-457200">
              <a:spcBef>
                <a:spcPts val="1200"/>
              </a:spcBef>
              <a:buSzPct val="100000"/>
              <a:buChar char="❑"/>
              <a:defRPr sz="2000">
                <a:latin typeface="+mn-lt"/>
                <a:ea typeface="+mn-ea"/>
                <a:cs typeface="+mn-cs"/>
                <a:sym typeface="Arial"/>
              </a:defRPr>
            </a:pPr>
            <a:r>
              <a:t>The most improved award for Quincy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6" name="Creating a Positive, Student-Centered Approach"/>
          <p:cNvSpPr txBox="1"/>
          <p:nvPr/>
        </p:nvSpPr>
        <p:spPr>
          <a:xfrm>
            <a:off x="1981200" y="152400"/>
            <a:ext cx="5505450" cy="947874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4000"/>
              </a:lnSpc>
              <a:spcBef>
                <a:spcPts val="2400"/>
              </a:spcBef>
              <a:defRPr b="1" sz="28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Creating a Positive, Student-Centered Approach</a:t>
            </a:r>
          </a:p>
        </p:txBody>
      </p:sp>
      <p:sp>
        <p:nvSpPr>
          <p:cNvPr id="57" name="KEY DECISION…"/>
          <p:cNvSpPr txBox="1"/>
          <p:nvPr/>
        </p:nvSpPr>
        <p:spPr>
          <a:xfrm>
            <a:off x="609600" y="1600200"/>
            <a:ext cx="4054475" cy="3450132"/>
          </a:xfrm>
          <a:prstGeom prst="rect">
            <a:avLst/>
          </a:prstGeom>
          <a:solidFill>
            <a:srgbClr val="FFE8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lnSpc>
                <a:spcPct val="92000"/>
              </a:lnSpc>
              <a:spcBef>
                <a:spcPts val="600"/>
              </a:spcBef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KEY DECISION</a:t>
            </a:r>
            <a:endParaRPr sz="1400"/>
          </a:p>
          <a:p>
            <a:pPr marL="457200" indent="-457200">
              <a:lnSpc>
                <a:spcPct val="92000"/>
              </a:lnSpc>
              <a:spcBef>
                <a:spcPts val="600"/>
              </a:spcBef>
              <a:defRPr sz="1400">
                <a:latin typeface="+mn-lt"/>
                <a:ea typeface="+mn-ea"/>
                <a:cs typeface="+mn-cs"/>
                <a:sym typeface="Arial"/>
              </a:defRPr>
            </a:pPr>
          </a:p>
          <a:p>
            <a:pPr marL="457200" indent="-457200">
              <a:lnSpc>
                <a:spcPct val="92000"/>
              </a:lnSpc>
              <a:spcBef>
                <a:spcPts val="600"/>
              </a:spcBef>
              <a:buSzPct val="100000"/>
              <a:buChar char="❖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Use Punishment</a:t>
            </a:r>
            <a:r>
              <a:rPr sz="1200"/>
              <a:t> </a:t>
            </a:r>
            <a:r>
              <a:t>and Rewards</a:t>
            </a:r>
            <a:endParaRPr sz="1200"/>
          </a:p>
          <a:p>
            <a:pPr marL="457200" indent="-457200">
              <a:lnSpc>
                <a:spcPct val="92000"/>
              </a:lnSpc>
              <a:spcBef>
                <a:spcPts val="600"/>
              </a:spcBef>
              <a:defRPr sz="1200">
                <a:latin typeface="+mn-lt"/>
                <a:ea typeface="+mn-ea"/>
                <a:cs typeface="+mn-cs"/>
                <a:sym typeface="Arial"/>
              </a:defRPr>
            </a:pPr>
          </a:p>
          <a:p>
            <a:pPr marL="457200" indent="-457200">
              <a:lnSpc>
                <a:spcPct val="92000"/>
              </a:lnSpc>
              <a:spcBef>
                <a:spcPts val="600"/>
              </a:spcBef>
              <a:defRPr b="1">
                <a:latin typeface="+mn-lt"/>
                <a:ea typeface="+mn-ea"/>
                <a:cs typeface="+mn-cs"/>
                <a:sym typeface="Arial"/>
              </a:defRPr>
            </a:pPr>
            <a:r>
              <a:t>OR</a:t>
            </a:r>
            <a:endParaRPr sz="1200"/>
          </a:p>
          <a:p>
            <a:pPr marL="457200" indent="-457200">
              <a:lnSpc>
                <a:spcPct val="92000"/>
              </a:lnSpc>
              <a:spcBef>
                <a:spcPts val="600"/>
              </a:spcBef>
              <a:defRPr sz="1200">
                <a:latin typeface="+mn-lt"/>
                <a:ea typeface="+mn-ea"/>
                <a:cs typeface="+mn-cs"/>
                <a:sym typeface="Arial"/>
              </a:defRPr>
            </a:pPr>
          </a:p>
          <a:p>
            <a:pPr marL="457200" indent="-457200">
              <a:lnSpc>
                <a:spcPct val="92000"/>
              </a:lnSpc>
              <a:buSzPct val="100000"/>
              <a:buChar char="❖"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Meet student needs: </a:t>
            </a:r>
            <a:r>
              <a:rPr i="1" sz="2000"/>
              <a:t>promoting learning and relationships</a:t>
            </a:r>
            <a:endParaRPr i="1" sz="2000"/>
          </a:p>
        </p:txBody>
      </p:sp>
      <p:grpSp>
        <p:nvGrpSpPr>
          <p:cNvPr id="60" name="Group"/>
          <p:cNvGrpSpPr/>
          <p:nvPr/>
        </p:nvGrpSpPr>
        <p:grpSpPr>
          <a:xfrm>
            <a:off x="4876800" y="1752599"/>
            <a:ext cx="3657600" cy="3352801"/>
            <a:chOff x="0" y="0"/>
            <a:chExt cx="3657600" cy="3352800"/>
          </a:xfrm>
        </p:grpSpPr>
        <p:sp>
          <p:nvSpPr>
            <p:cNvPr id="58" name="Rectangle"/>
            <p:cNvSpPr/>
            <p:nvPr/>
          </p:nvSpPr>
          <p:spPr>
            <a:xfrm>
              <a:off x="0" y="0"/>
              <a:ext cx="3657600" cy="3352800"/>
            </a:xfrm>
            <a:prstGeom prst="rect">
              <a:avLst/>
            </a:prstGeom>
            <a:solidFill>
              <a:srgbClr val="C5E4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 i="1" sz="2000"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59" name="Do we try to control students through rewards and punishments?…"/>
            <p:cNvSpPr txBox="1"/>
            <p:nvPr/>
          </p:nvSpPr>
          <p:spPr>
            <a:xfrm>
              <a:off x="46037" y="0"/>
              <a:ext cx="3565527" cy="31266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i="1"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Do we try to control students through rewards and punishments? </a:t>
              </a:r>
            </a:p>
            <a:p>
              <a:pPr marL="342900" indent="-3429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i="1"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Do we label them disturbed and get them out of our classes and into special education? </a:t>
              </a:r>
            </a:p>
            <a:p>
              <a:pPr marL="342900" indent="-3429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i="1" sz="2000">
                  <a:latin typeface="+mn-lt"/>
                  <a:ea typeface="+mn-ea"/>
                  <a:cs typeface="+mn-cs"/>
                  <a:sym typeface="Arial"/>
                </a:defRPr>
              </a:pPr>
              <a:r>
                <a:t>Or do we work to build relationships, care, and respect?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65" name="Group"/>
          <p:cNvGrpSpPr/>
          <p:nvPr/>
        </p:nvGrpSpPr>
        <p:grpSpPr>
          <a:xfrm>
            <a:off x="990600" y="304800"/>
            <a:ext cx="7793038" cy="762001"/>
            <a:chOff x="0" y="0"/>
            <a:chExt cx="7793037" cy="762000"/>
          </a:xfrm>
        </p:grpSpPr>
        <p:sp>
          <p:nvSpPr>
            <p:cNvPr id="63" name="Rectangle"/>
            <p:cNvSpPr/>
            <p:nvPr/>
          </p:nvSpPr>
          <p:spPr>
            <a:xfrm>
              <a:off x="0" y="0"/>
              <a:ext cx="7793038" cy="762000"/>
            </a:xfrm>
            <a:prstGeom prst="rect">
              <a:avLst/>
            </a:prstGeom>
            <a:solidFill>
              <a:srgbClr val="BFDAF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>
                <a:defRPr>
                  <a:solidFill>
                    <a:srgbClr val="333399"/>
                  </a:solidFill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64" name="What do we know about punishment?"/>
            <p:cNvSpPr txBox="1"/>
            <p:nvPr/>
          </p:nvSpPr>
          <p:spPr>
            <a:xfrm>
              <a:off x="46037" y="213319"/>
              <a:ext cx="7700964" cy="5486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>
                <a:defRPr b="1" sz="3200"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pPr/>
              <a:r>
                <a:t>What do we know about punishment?</a:t>
              </a:r>
            </a:p>
          </p:txBody>
        </p:sp>
      </p:grpSp>
      <p:grpSp>
        <p:nvGrpSpPr>
          <p:cNvPr id="68" name="Group"/>
          <p:cNvGrpSpPr/>
          <p:nvPr/>
        </p:nvGrpSpPr>
        <p:grpSpPr>
          <a:xfrm>
            <a:off x="3429000" y="1828799"/>
            <a:ext cx="4495800" cy="4114801"/>
            <a:chOff x="0" y="0"/>
            <a:chExt cx="4495800" cy="4114800"/>
          </a:xfrm>
        </p:grpSpPr>
        <p:sp>
          <p:nvSpPr>
            <p:cNvPr id="66" name="Rectangle"/>
            <p:cNvSpPr/>
            <p:nvPr/>
          </p:nvSpPr>
          <p:spPr>
            <a:xfrm>
              <a:off x="0" y="0"/>
              <a:ext cx="4495800" cy="4114800"/>
            </a:xfrm>
            <a:prstGeom prst="rect">
              <a:avLst/>
            </a:prstGeom>
            <a:solidFill>
              <a:srgbClr val="C5E4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700"/>
                </a:spcBef>
                <a:defRPr>
                  <a:latin typeface="+mn-lt"/>
                  <a:ea typeface="+mn-ea"/>
                  <a:cs typeface="+mn-cs"/>
                  <a:sym typeface="Arial"/>
                </a:defRPr>
              </a:pPr>
            </a:p>
          </p:txBody>
        </p:sp>
        <p:sp>
          <p:nvSpPr>
            <p:cNvPr id="67" name="eliminates behaviors in the short run….if sufficiently strong and remains in place.…"/>
            <p:cNvSpPr txBox="1"/>
            <p:nvPr/>
          </p:nvSpPr>
          <p:spPr>
            <a:xfrm>
              <a:off x="46037" y="0"/>
              <a:ext cx="4403727" cy="38575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eliminates behaviors in the short run….if sufficiently strong and remains in place.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does not address underlying needs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allows distancing from the person punished</a:t>
              </a:r>
            </a:p>
            <a:p>
              <a:pPr marL="342900" indent="-342900">
                <a:spcBef>
                  <a:spcPts val="500"/>
                </a:spcBef>
                <a:buClr>
                  <a:srgbClr val="3333CC"/>
                </a:buClr>
                <a:buSzPct val="60000"/>
                <a:buChar char="■"/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t>reduces or eliminates guilt, ensuring reliance on external force for change</a:t>
              </a:r>
            </a:p>
          </p:txBody>
        </p:sp>
      </p:grpSp>
      <p:sp>
        <p:nvSpPr>
          <p:cNvPr id="69" name="PUNISHMENT . . ."/>
          <p:cNvSpPr txBox="1"/>
          <p:nvPr/>
        </p:nvSpPr>
        <p:spPr>
          <a:xfrm>
            <a:off x="655636" y="1371600"/>
            <a:ext cx="2712693" cy="437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b="1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PUNISHMENT . . . </a:t>
            </a:r>
          </a:p>
        </p:txBody>
      </p:sp>
      <p:sp>
        <p:nvSpPr>
          <p:cNvPr id="70" name="Line"/>
          <p:cNvSpPr/>
          <p:nvPr/>
        </p:nvSpPr>
        <p:spPr>
          <a:xfrm>
            <a:off x="1219200" y="1295400"/>
            <a:ext cx="7162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9" grpId="2"/>
      <p:bldP build="whole" bldLvl="1" animBg="1" rev="0" advAuto="0" spid="6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3" name="Technical Understandings :…"/>
          <p:cNvSpPr txBox="1"/>
          <p:nvPr/>
        </p:nvSpPr>
        <p:spPr>
          <a:xfrm>
            <a:off x="2262703" y="407987"/>
            <a:ext cx="4740832" cy="843470"/>
          </a:xfrm>
          <a:prstGeom prst="rect">
            <a:avLst/>
          </a:prstGeom>
          <a:solidFill>
            <a:srgbClr val="BFDAF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2800">
                <a:latin typeface="+mn-lt"/>
                <a:ea typeface="+mn-ea"/>
                <a:cs typeface="+mn-cs"/>
                <a:sym typeface="Arial"/>
              </a:defRPr>
            </a:pPr>
            <a:r>
              <a:t>Technical Understandings :</a:t>
            </a:r>
          </a:p>
          <a:p>
            <a:pPr algn="ctr">
              <a:defRPr i="1">
                <a:latin typeface="+mn-lt"/>
                <a:ea typeface="+mn-ea"/>
                <a:cs typeface="+mn-cs"/>
                <a:sym typeface="Arial"/>
              </a:defRPr>
            </a:pPr>
            <a:r>
              <a:t>Rewards and Reinforcers</a:t>
            </a:r>
          </a:p>
        </p:txBody>
      </p:sp>
      <p:sp>
        <p:nvSpPr>
          <p:cNvPr id="74" name="Line"/>
          <p:cNvSpPr/>
          <p:nvPr/>
        </p:nvSpPr>
        <p:spPr>
          <a:xfrm>
            <a:off x="2209800" y="1524000"/>
            <a:ext cx="4724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5" name="A reinforcer is a stimulus that results in a strengthening or reduction of a behavior…"/>
          <p:cNvSpPr txBox="1"/>
          <p:nvPr/>
        </p:nvSpPr>
        <p:spPr>
          <a:xfrm>
            <a:off x="2209800" y="1752600"/>
            <a:ext cx="4648200" cy="3993069"/>
          </a:xfrm>
          <a:prstGeom prst="rect">
            <a:avLst/>
          </a:prstGeom>
          <a:solidFill>
            <a:srgbClr val="FDDDB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 reinforcer is a stimulus that results in a strengthening or reduction of a behavior</a:t>
            </a: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A reward is a stimulus that is used by someone in authority to attempt to control the behavior of another person</a:t>
            </a: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(Exception - we can give rewards to ourselves).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