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media/image2.jpeg" ContentType="image/jpeg"/>
  <Override PartName="/ppt/media/image3.jpeg" ContentType="image/jpeg"/>
  <Override PartName="/ppt/theme/theme2.xml" ContentType="application/vnd.openxmlformats-officedocument.theme+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Tahoma"/>
          <a:ea typeface="Tahoma"/>
          <a:cs typeface="Tahom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F5E1"/>
          </a:solidFill>
        </a:fill>
      </a:tcStyle>
    </a:wholeTbl>
    <a:band2H>
      <a:tcTxStyle b="def" i="def"/>
      <a:tcStyle>
        <a:tcBdr/>
        <a:fill>
          <a:solidFill>
            <a:srgbClr val="E6FAF1"/>
          </a:solidFill>
        </a:fill>
      </a:tcStyle>
    </a:band2H>
    <a:firstCol>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ahoma"/>
          <a:ea typeface="Tahoma"/>
          <a:cs typeface="Tahom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ahoma"/>
          <a:ea typeface="Tahoma"/>
          <a:cs typeface="Tahom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ahoma"/>
          <a:ea typeface="Tahoma"/>
          <a:cs typeface="Tahom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Tahoma"/>
          <a:ea typeface="Tahoma"/>
          <a:cs typeface="Tahom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ahoma"/>
          <a:ea typeface="Tahoma"/>
          <a:cs typeface="Tahoma"/>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ahoma"/>
          <a:ea typeface="Tahoma"/>
          <a:cs typeface="Tahoma"/>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ahoma"/>
          <a:ea typeface="Tahoma"/>
          <a:cs typeface="Tahom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ahoma"/>
          <a:ea typeface="Tahoma"/>
          <a:cs typeface="Tahom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ahoma"/>
          <a:ea typeface="Tahoma"/>
          <a:cs typeface="Tahom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Tahoma"/>
          <a:ea typeface="Tahoma"/>
          <a:cs typeface="Tahom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ahoma"/>
          <a:ea typeface="Tahoma"/>
          <a:cs typeface="Tahoma"/>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ahoma"/>
          <a:ea typeface="Tahoma"/>
          <a:cs typeface="Tahom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39" name="Shape 39"/>
          <p:cNvSpPr/>
          <p:nvPr>
            <p:ph type="sldImg"/>
          </p:nvPr>
        </p:nvSpPr>
        <p:spPr>
          <a:xfrm>
            <a:off x="1143000" y="685800"/>
            <a:ext cx="4572000" cy="3429000"/>
          </a:xfrm>
          <a:prstGeom prst="rect">
            <a:avLst/>
          </a:prstGeom>
        </p:spPr>
        <p:txBody>
          <a:bodyPr/>
          <a:lstStyle/>
          <a:p>
            <a:pPr/>
          </a:p>
        </p:txBody>
      </p:sp>
      <p:sp>
        <p:nvSpPr>
          <p:cNvPr id="40" name="Shape 4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5" name="Shape 65"/>
          <p:cNvSpPr/>
          <p:nvPr>
            <p:ph type="sldImg"/>
          </p:nvPr>
        </p:nvSpPr>
        <p:spPr>
          <a:prstGeom prst="rect">
            <a:avLst/>
          </a:prstGeom>
        </p:spPr>
        <p:txBody>
          <a:bodyPr/>
          <a:lstStyle/>
          <a:p>
            <a:pPr/>
          </a:p>
        </p:txBody>
      </p:sp>
      <p:sp>
        <p:nvSpPr>
          <p:cNvPr id="66" name="Shape 66"/>
          <p:cNvSpPr/>
          <p:nvPr>
            <p:ph type="body" sz="quarter" idx="1"/>
          </p:nvPr>
        </p:nvSpPr>
        <p:spPr>
          <a:prstGeom prst="rect">
            <a:avLst/>
          </a:prstGeom>
        </p:spPr>
        <p:txBody>
          <a:bodyPr/>
          <a:lstStyle/>
          <a:p>
            <a:pPr/>
            <a:r>
              <a:t>Students at William Grace Elementary</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jpe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Default">
    <p:spTree>
      <p:nvGrpSpPr>
        <p:cNvPr id="1" name=""/>
        <p:cNvGrpSpPr/>
        <p:nvPr/>
      </p:nvGrpSpPr>
      <p:grpSpPr>
        <a:xfrm>
          <a:off x="0" y="0"/>
          <a:ext cx="0" cy="0"/>
          <a:chOff x="0" y="0"/>
          <a:chExt cx="0" cy="0"/>
        </a:xfrm>
      </p:grpSpPr>
      <p:pic>
        <p:nvPicPr>
          <p:cNvPr id="12" name="bluecorners.jpeg" descr="bluecorners.jpeg"/>
          <p:cNvPicPr>
            <a:picLocks noChangeAspect="1"/>
          </p:cNvPicPr>
          <p:nvPr/>
        </p:nvPicPr>
        <p:blipFill>
          <a:blip r:embed="rId2">
            <a:extLst/>
          </a:blip>
          <a:stretch>
            <a:fillRect/>
          </a:stretch>
        </p:blipFill>
        <p:spPr>
          <a:xfrm>
            <a:off x="0" y="0"/>
            <a:ext cx="9144000" cy="6858000"/>
          </a:xfrm>
          <a:prstGeom prst="rect">
            <a:avLst/>
          </a:prstGeom>
          <a:ln w="12700">
            <a:miter lim="400000"/>
          </a:ln>
        </p:spPr>
      </p:pic>
      <p:sp>
        <p:nvSpPr>
          <p:cNvPr id="13" name="Title Text"/>
          <p:cNvSpPr txBox="1"/>
          <p:nvPr>
            <p:ph type="title"/>
          </p:nvPr>
        </p:nvSpPr>
        <p:spPr>
          <a:xfrm>
            <a:off x="838200" y="1219200"/>
            <a:ext cx="7772400" cy="1143000"/>
          </a:xfrm>
          <a:prstGeom prst="rect">
            <a:avLst/>
          </a:prstGeom>
        </p:spPr>
        <p:txBody>
          <a:bodyPr>
            <a:normAutofit fontScale="100000" lnSpcReduction="0"/>
          </a:bodyPr>
          <a:lstStyle/>
          <a:p>
            <a:pPr/>
            <a:r>
              <a:t>Title Text</a:t>
            </a:r>
          </a:p>
        </p:txBody>
      </p:sp>
      <p:sp>
        <p:nvSpPr>
          <p:cNvPr id="14" name="Body Level One…"/>
          <p:cNvSpPr txBox="1"/>
          <p:nvPr>
            <p:ph type="body" sz="quarter" idx="1"/>
          </p:nvPr>
        </p:nvSpPr>
        <p:spPr>
          <a:xfrm>
            <a:off x="1219200" y="2590800"/>
            <a:ext cx="6400800" cy="1752600"/>
          </a:xfrm>
          <a:prstGeom prst="rect">
            <a:avLst/>
          </a:prstGeom>
        </p:spPr>
        <p:txBody>
          <a:bodyPr>
            <a:normAutofit fontScale="100000" lnSpcReduction="0"/>
          </a:bodyPr>
          <a:lstStyle>
            <a:lvl1pPr marL="0" indent="0" algn="ctr">
              <a:buClrTx/>
              <a:buSzTx/>
              <a:buNone/>
            </a:lvl1pPr>
            <a:lvl2pPr marL="0" indent="457200" algn="ctr">
              <a:buClrTx/>
              <a:buSzTx/>
              <a:buNone/>
            </a:lvl2pPr>
            <a:lvl3pPr marL="0" indent="914400" algn="ctr">
              <a:buClrTx/>
              <a:buSzTx/>
              <a:buNone/>
            </a:lvl3pPr>
            <a:lvl4pPr marL="0" indent="1371600" algn="ctr">
              <a:buClrTx/>
              <a:buSzTx/>
              <a:buNone/>
            </a:lvl4pPr>
            <a:lvl5pPr marL="0" indent="1828800" algn="ctr">
              <a:buClrTx/>
              <a:buSzTx/>
              <a:buNone/>
            </a:lvl5pPr>
          </a:lstStyle>
          <a:p>
            <a:pPr/>
            <a:r>
              <a:t>Body Level One</a:t>
            </a:r>
          </a:p>
          <a:p>
            <a:pPr lvl="1"/>
            <a:r>
              <a:t>Body Level Two</a:t>
            </a:r>
          </a:p>
          <a:p>
            <a:pPr lvl="2"/>
            <a:r>
              <a:t>Body Level Three</a:t>
            </a:r>
          </a:p>
          <a:p>
            <a:pPr lvl="3"/>
            <a:r>
              <a:t>Body Level Four</a:t>
            </a:r>
          </a:p>
          <a:p>
            <a:pPr lvl="4"/>
            <a:r>
              <a:t>Body Level Five</a:t>
            </a:r>
          </a:p>
        </p:txBody>
      </p:sp>
      <p:sp>
        <p:nvSpPr>
          <p:cNvPr id="15" name="Inclusive Teaching: The Journey Towards Effective Schools for All Learners, 2e…"/>
          <p:cNvSpPr txBox="1"/>
          <p:nvPr/>
        </p:nvSpPr>
        <p:spPr>
          <a:xfrm>
            <a:off x="2207215" y="5816600"/>
            <a:ext cx="4489858" cy="7518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a:defRPr sz="1000"/>
            </a:pPr>
            <a:r>
              <a:t>Inclusive Teaching: The Journey Towards Effective Schools for All Learners, 2e</a:t>
            </a:r>
          </a:p>
          <a:p>
            <a:pPr algn="ctr">
              <a:defRPr sz="1000"/>
            </a:pPr>
            <a:r>
              <a:t>Peterson / Hittie</a:t>
            </a:r>
          </a:p>
          <a:p>
            <a:pPr algn="ctr">
              <a:defRPr sz="1200"/>
            </a:pPr>
            <a:r>
              <a:t>© </a:t>
            </a:r>
            <a:r>
              <a:rPr sz="1000"/>
              <a:t>2010 Pearson Education, Inc.</a:t>
            </a:r>
            <a:br>
              <a:rPr sz="1000"/>
            </a:br>
            <a:r>
              <a:rPr sz="1000"/>
              <a:t>All rights reserved</a:t>
            </a:r>
            <a:r>
              <a:t>.</a:t>
            </a:r>
          </a:p>
        </p:txBody>
      </p:sp>
      <p:pic>
        <p:nvPicPr>
          <p:cNvPr id="16" name="image.jpeg" descr="image.jpeg"/>
          <p:cNvPicPr>
            <a:picLocks noChangeAspect="1"/>
          </p:cNvPicPr>
          <p:nvPr/>
        </p:nvPicPr>
        <p:blipFill>
          <a:blip r:embed="rId3">
            <a:extLst/>
          </a:blip>
          <a:stretch>
            <a:fillRect/>
          </a:stretch>
        </p:blipFill>
        <p:spPr>
          <a:xfrm>
            <a:off x="3810000" y="5257800"/>
            <a:ext cx="1130300" cy="419100"/>
          </a:xfrm>
          <a:prstGeom prst="rect">
            <a:avLst/>
          </a:prstGeom>
          <a:ln w="12700">
            <a:miter lim="400000"/>
          </a:ln>
        </p:spPr>
      </p:pic>
      <p:sp>
        <p:nvSpPr>
          <p:cNvPr id="17" name="Slide Number"/>
          <p:cNvSpPr txBox="1"/>
          <p:nvPr>
            <p:ph type="sldNum" sz="quarter" idx="2"/>
          </p:nvPr>
        </p:nvSpPr>
        <p:spPr>
          <a:xfrm>
            <a:off x="4419600" y="6172200"/>
            <a:ext cx="2133600" cy="368301"/>
          </a:xfrm>
          <a:prstGeom prst="rect">
            <a:avLst/>
          </a:prstGeom>
        </p:spPr>
        <p:txBody>
          <a:bodyPr anchor="ctr"/>
          <a:lstStyle>
            <a:lvl1pPr algn="r">
              <a:defRPr sz="1200">
                <a:latin typeface="+mj-lt"/>
                <a:ea typeface="+mj-ea"/>
                <a:cs typeface="+mj-cs"/>
                <a:sym typeface="Aria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31" name="Slide Number"/>
          <p:cNvSpPr txBox="1"/>
          <p:nvPr>
            <p:ph type="sldNum" sz="quarter" idx="2"/>
          </p:nvPr>
        </p:nvSpPr>
        <p:spPr>
          <a:prstGeom prst="rect">
            <a:avLst/>
          </a:prstGeom>
        </p:spPr>
        <p:txBody>
          <a:bodyPr/>
          <a:lstStyle/>
          <a:p>
            <a:pPr/>
            <a:fld id="{86CB4B4D-7CA3-9044-876B-883B54F8677D}" type="slidenum"/>
          </a:p>
        </p:txBody>
      </p:sp>
      <p:sp>
        <p:nvSpPr>
          <p:cNvPr id="32" name="Title Text"/>
          <p:cNvSpPr txBox="1"/>
          <p:nvPr>
            <p:ph type="title"/>
          </p:nvPr>
        </p:nvSpPr>
        <p:spPr>
          <a:xfrm>
            <a:off x="1150937" y="617537"/>
            <a:ext cx="7793038" cy="1143001"/>
          </a:xfrm>
          <a:prstGeom prst="rect">
            <a:avLst/>
          </a:prstGeom>
        </p:spPr>
        <p:txBody>
          <a:bodyPr>
            <a:normAutofit fontScale="100000" lnSpcReduction="0"/>
          </a:bodyPr>
          <a:lstStyle/>
          <a:p>
            <a:pPr/>
            <a:r>
              <a:t>Title Text</a:t>
            </a:r>
          </a:p>
        </p:txBody>
      </p:sp>
      <p:sp>
        <p:nvSpPr>
          <p:cNvPr id="33" name="Body Level One…"/>
          <p:cNvSpPr txBox="1"/>
          <p:nvPr>
            <p:ph type="body" idx="1"/>
          </p:nvPr>
        </p:nvSpPr>
        <p:spPr>
          <a:xfrm>
            <a:off x="1182687" y="2017712"/>
            <a:ext cx="7772401" cy="4114801"/>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Number"/>
          <p:cNvSpPr txBox="1"/>
          <p:nvPr>
            <p:ph type="sldNum" sz="quarter" idx="2"/>
          </p:nvPr>
        </p:nvSpPr>
        <p:spPr>
          <a:xfrm>
            <a:off x="4422869" y="6550660"/>
            <a:ext cx="298262" cy="307340"/>
          </a:xfrm>
          <a:prstGeom prst="rect">
            <a:avLst/>
          </a:prstGeom>
          <a:ln w="12700">
            <a:miter lim="400000"/>
          </a:ln>
        </p:spPr>
        <p:txBody>
          <a:bodyPr wrap="none" lIns="45719" rIns="45719" anchor="b">
            <a:spAutoFit/>
          </a:bodyPr>
          <a:lstStyle>
            <a:lvl1pPr algn="ctr">
              <a:defRPr sz="1400"/>
            </a:lvl1pPr>
          </a:lstStyle>
          <a:p>
            <a:pPr/>
            <a:fld id="{86CB4B4D-7CA3-9044-876B-883B54F8677D}" type="slidenum"/>
          </a:p>
        </p:txBody>
      </p:sp>
      <p:pic>
        <p:nvPicPr>
          <p:cNvPr id="3" name="bluegradientbar.jpeg" descr="bluegradientbar.jpeg"/>
          <p:cNvPicPr>
            <a:picLocks noChangeAspect="1"/>
          </p:cNvPicPr>
          <p:nvPr/>
        </p:nvPicPr>
        <p:blipFill>
          <a:blip r:embed="rId2">
            <a:extLst/>
          </a:blip>
          <a:stretch>
            <a:fillRect/>
          </a:stretch>
        </p:blipFill>
        <p:spPr>
          <a:xfrm>
            <a:off x="0" y="0"/>
            <a:ext cx="533400" cy="6858000"/>
          </a:xfrm>
          <a:prstGeom prst="rect">
            <a:avLst/>
          </a:prstGeom>
          <a:ln w="12700">
            <a:miter lim="400000"/>
          </a:ln>
        </p:spPr>
      </p:pic>
      <p:sp>
        <p:nvSpPr>
          <p:cNvPr id="4" name="Title Text"/>
          <p:cNvSpPr txBox="1"/>
          <p:nvPr>
            <p:ph type="title"/>
          </p:nvPr>
        </p:nvSpPr>
        <p:spPr>
          <a:xfrm>
            <a:off x="457200" y="0"/>
            <a:ext cx="8229600" cy="1417638"/>
          </a:xfrm>
          <a:prstGeom prst="rect">
            <a:avLst/>
          </a:prstGeom>
          <a:ln w="12700">
            <a:miter lim="400000"/>
          </a:ln>
          <a:extLst>
            <a:ext uri="{C572A759-6A51-4108-AA02-DFA0A04FC94B}">
              <ma14:wrappingTextBoxFlag xmlns:ma14="http://schemas.microsoft.com/office/mac/drawingml/2011/main" val="1"/>
            </a:ext>
          </a:extLst>
        </p:spPr>
        <p:txBody>
          <a:bodyPr lIns="45719" rIns="45719" anchor="b"/>
          <a:lstStyle/>
          <a:p>
            <a:pPr/>
            <a:r>
              <a:t>Title Text</a:t>
            </a:r>
          </a:p>
        </p:txBody>
      </p:sp>
      <p:sp>
        <p:nvSpPr>
          <p:cNvPr id="5" name="Body Level One…"/>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1pPr>
      <a:lvl2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2pPr>
      <a:lvl3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3pPr>
      <a:lvl4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4pPr>
      <a:lvl5pPr marL="0" marR="0" indent="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5pPr>
      <a:lvl6pPr marL="0" marR="0" indent="45720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6pPr>
      <a:lvl7pPr marL="0" marR="0" indent="91440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7pPr>
      <a:lvl8pPr marL="0" marR="0" indent="137160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8pPr>
      <a:lvl9pPr marL="0" marR="0" indent="1828800" algn="l" defTabSz="914400" rtl="0" latinLnBrk="0">
        <a:lnSpc>
          <a:spcPct val="100000"/>
        </a:lnSpc>
        <a:spcBef>
          <a:spcPts val="0"/>
        </a:spcBef>
        <a:spcAft>
          <a:spcPts val="0"/>
        </a:spcAft>
        <a:buClrTx/>
        <a:buSzTx/>
        <a:buFontTx/>
        <a:buNone/>
        <a:tabLst/>
        <a:defRPr b="0" baseline="0" cap="none" i="0" spc="0" strike="noStrike" sz="4400" u="none">
          <a:solidFill>
            <a:srgbClr val="333399"/>
          </a:solidFill>
          <a:uFillTx/>
          <a:latin typeface="Tahoma"/>
          <a:ea typeface="Tahoma"/>
          <a:cs typeface="Tahoma"/>
          <a:sym typeface="Tahoma"/>
        </a:defRPr>
      </a:lvl9pPr>
    </p:titleStyle>
    <p:bodyStyle>
      <a:lvl1pPr marL="342900" marR="0" indent="-342900" algn="l" defTabSz="914400" rtl="0" latinLnBrk="0">
        <a:lnSpc>
          <a:spcPct val="100000"/>
        </a:lnSpc>
        <a:spcBef>
          <a:spcPts val="700"/>
        </a:spcBef>
        <a:spcAft>
          <a:spcPts val="0"/>
        </a:spcAft>
        <a:buClr>
          <a:srgbClr val="3333CC"/>
        </a:buClr>
        <a:buSzPct val="60000"/>
        <a:buFontTx/>
        <a:buChar char="■"/>
        <a:tabLst/>
        <a:defRPr b="0" baseline="0" cap="none" i="0" spc="0" strike="noStrike" sz="3200" u="none">
          <a:solidFill>
            <a:srgbClr val="000000"/>
          </a:solidFill>
          <a:uFillTx/>
          <a:latin typeface="Tahoma"/>
          <a:ea typeface="Tahoma"/>
          <a:cs typeface="Tahoma"/>
          <a:sym typeface="Tahoma"/>
        </a:defRPr>
      </a:lvl1pPr>
      <a:lvl2pPr marL="783771" marR="0" indent="-326571" algn="l" defTabSz="914400" rtl="0" latinLnBrk="0">
        <a:lnSpc>
          <a:spcPct val="100000"/>
        </a:lnSpc>
        <a:spcBef>
          <a:spcPts val="700"/>
        </a:spcBef>
        <a:spcAft>
          <a:spcPts val="0"/>
        </a:spcAft>
        <a:buClr>
          <a:srgbClr val="3333CC"/>
        </a:buClr>
        <a:buSzPct val="55000"/>
        <a:buFontTx/>
        <a:buChar char="■"/>
        <a:tabLst/>
        <a:defRPr b="0" baseline="0" cap="none" i="0" spc="0" strike="noStrike" sz="3200" u="none">
          <a:solidFill>
            <a:srgbClr val="000000"/>
          </a:solidFill>
          <a:uFillTx/>
          <a:latin typeface="Tahoma"/>
          <a:ea typeface="Tahoma"/>
          <a:cs typeface="Tahoma"/>
          <a:sym typeface="Tahoma"/>
        </a:defRPr>
      </a:lvl2pPr>
      <a:lvl3pPr marL="1219200" marR="0" indent="-304800" algn="l" defTabSz="914400" rtl="0" latinLnBrk="0">
        <a:lnSpc>
          <a:spcPct val="100000"/>
        </a:lnSpc>
        <a:spcBef>
          <a:spcPts val="700"/>
        </a:spcBef>
        <a:spcAft>
          <a:spcPts val="0"/>
        </a:spcAft>
        <a:buClr>
          <a:srgbClr val="3333CC"/>
        </a:buClr>
        <a:buSzPct val="50000"/>
        <a:buFontTx/>
        <a:buChar char="■"/>
        <a:tabLst/>
        <a:defRPr b="0" baseline="0" cap="none" i="0" spc="0" strike="noStrike" sz="3200" u="none">
          <a:solidFill>
            <a:srgbClr val="000000"/>
          </a:solidFill>
          <a:uFillTx/>
          <a:latin typeface="Tahoma"/>
          <a:ea typeface="Tahoma"/>
          <a:cs typeface="Tahoma"/>
          <a:sym typeface="Tahoma"/>
        </a:defRPr>
      </a:lvl3pPr>
      <a:lvl4pPr marL="1737360" marR="0" indent="-365760" algn="l" defTabSz="914400" rtl="0" latinLnBrk="0">
        <a:lnSpc>
          <a:spcPct val="100000"/>
        </a:lnSpc>
        <a:spcBef>
          <a:spcPts val="700"/>
        </a:spcBef>
        <a:spcAft>
          <a:spcPts val="0"/>
        </a:spcAft>
        <a:buClr>
          <a:srgbClr val="3333CC"/>
        </a:buClr>
        <a:buSzPct val="55000"/>
        <a:buFontTx/>
        <a:buChar char="■"/>
        <a:tabLst/>
        <a:defRPr b="0" baseline="0" cap="none" i="0" spc="0" strike="noStrike" sz="3200" u="none">
          <a:solidFill>
            <a:srgbClr val="000000"/>
          </a:solidFill>
          <a:uFillTx/>
          <a:latin typeface="Tahoma"/>
          <a:ea typeface="Tahoma"/>
          <a:cs typeface="Tahoma"/>
          <a:sym typeface="Tahoma"/>
        </a:defRPr>
      </a:lvl4pPr>
      <a:lvl5pPr marL="2235200" marR="0" indent="-406400" algn="l" defTabSz="914400" rtl="0" latinLnBrk="0">
        <a:lnSpc>
          <a:spcPct val="100000"/>
        </a:lnSpc>
        <a:spcBef>
          <a:spcPts val="700"/>
        </a:spcBef>
        <a:spcAft>
          <a:spcPts val="0"/>
        </a:spcAft>
        <a:buClr>
          <a:srgbClr val="3333CC"/>
        </a:buClr>
        <a:buSzPct val="50000"/>
        <a:buFontTx/>
        <a:buChar char="■"/>
        <a:tabLst/>
        <a:defRPr b="0" baseline="0" cap="none" i="0" spc="0" strike="noStrike" sz="3200" u="none">
          <a:solidFill>
            <a:srgbClr val="000000"/>
          </a:solidFill>
          <a:uFillTx/>
          <a:latin typeface="Tahoma"/>
          <a:ea typeface="Tahoma"/>
          <a:cs typeface="Tahoma"/>
          <a:sym typeface="Tahoma"/>
        </a:defRPr>
      </a:lvl5pPr>
      <a:lvl6pPr marL="2692400" marR="0" indent="-406400" algn="l" defTabSz="914400" rtl="0" latinLnBrk="0">
        <a:lnSpc>
          <a:spcPct val="100000"/>
        </a:lnSpc>
        <a:spcBef>
          <a:spcPts val="700"/>
        </a:spcBef>
        <a:spcAft>
          <a:spcPts val="0"/>
        </a:spcAft>
        <a:buClr>
          <a:srgbClr val="3333CC"/>
        </a:buClr>
        <a:buSzPct val="50000"/>
        <a:buFont typeface="Wingdings"/>
        <a:buChar char=""/>
        <a:tabLst/>
        <a:defRPr b="0" baseline="0" cap="none" i="0" spc="0" strike="noStrike" sz="3200" u="none">
          <a:solidFill>
            <a:srgbClr val="000000"/>
          </a:solidFill>
          <a:uFillTx/>
          <a:latin typeface="Tahoma"/>
          <a:ea typeface="Tahoma"/>
          <a:cs typeface="Tahoma"/>
          <a:sym typeface="Tahoma"/>
        </a:defRPr>
      </a:lvl6pPr>
      <a:lvl7pPr marL="3149600" marR="0" indent="-406400" algn="l" defTabSz="914400" rtl="0" latinLnBrk="0">
        <a:lnSpc>
          <a:spcPct val="100000"/>
        </a:lnSpc>
        <a:spcBef>
          <a:spcPts val="700"/>
        </a:spcBef>
        <a:spcAft>
          <a:spcPts val="0"/>
        </a:spcAft>
        <a:buClr>
          <a:srgbClr val="3333CC"/>
        </a:buClr>
        <a:buSzPct val="50000"/>
        <a:buFont typeface="Wingdings"/>
        <a:buChar char=""/>
        <a:tabLst/>
        <a:defRPr b="0" baseline="0" cap="none" i="0" spc="0" strike="noStrike" sz="3200" u="none">
          <a:solidFill>
            <a:srgbClr val="000000"/>
          </a:solidFill>
          <a:uFillTx/>
          <a:latin typeface="Tahoma"/>
          <a:ea typeface="Tahoma"/>
          <a:cs typeface="Tahoma"/>
          <a:sym typeface="Tahoma"/>
        </a:defRPr>
      </a:lvl7pPr>
      <a:lvl8pPr marL="3606800" marR="0" indent="-406400" algn="l" defTabSz="914400" rtl="0" latinLnBrk="0">
        <a:lnSpc>
          <a:spcPct val="100000"/>
        </a:lnSpc>
        <a:spcBef>
          <a:spcPts val="700"/>
        </a:spcBef>
        <a:spcAft>
          <a:spcPts val="0"/>
        </a:spcAft>
        <a:buClr>
          <a:srgbClr val="3333CC"/>
        </a:buClr>
        <a:buSzPct val="50000"/>
        <a:buFont typeface="Wingdings"/>
        <a:buChar char=""/>
        <a:tabLst/>
        <a:defRPr b="0" baseline="0" cap="none" i="0" spc="0" strike="noStrike" sz="3200" u="none">
          <a:solidFill>
            <a:srgbClr val="000000"/>
          </a:solidFill>
          <a:uFillTx/>
          <a:latin typeface="Tahoma"/>
          <a:ea typeface="Tahoma"/>
          <a:cs typeface="Tahoma"/>
          <a:sym typeface="Tahoma"/>
        </a:defRPr>
      </a:lvl8pPr>
      <a:lvl9pPr marL="4064000" marR="0" indent="-406400" algn="l" defTabSz="914400" rtl="0" latinLnBrk="0">
        <a:lnSpc>
          <a:spcPct val="100000"/>
        </a:lnSpc>
        <a:spcBef>
          <a:spcPts val="700"/>
        </a:spcBef>
        <a:spcAft>
          <a:spcPts val="0"/>
        </a:spcAft>
        <a:buClr>
          <a:srgbClr val="3333CC"/>
        </a:buClr>
        <a:buSzPct val="50000"/>
        <a:buFont typeface="Wingdings"/>
        <a:buChar char=""/>
        <a:tabLst/>
        <a:defRPr b="0" baseline="0" cap="none" i="0" spc="0" strike="noStrike" sz="3200" u="none">
          <a:solidFill>
            <a:srgbClr val="000000"/>
          </a:solidFill>
          <a:uFillTx/>
          <a:latin typeface="Tahoma"/>
          <a:ea typeface="Tahoma"/>
          <a:cs typeface="Tahoma"/>
          <a:sym typeface="Tahoma"/>
        </a:defRPr>
      </a:lvl9pPr>
    </p:bodyStyle>
    <p:otherStyle>
      <a:lvl1pPr marL="0" marR="0" indent="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1pPr>
      <a:lvl2pPr marL="0" marR="0" indent="45720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2pPr>
      <a:lvl3pPr marL="0" marR="0" indent="91440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3pPr>
      <a:lvl4pPr marL="0" marR="0" indent="137160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4pPr>
      <a:lvl5pPr marL="0" marR="0" indent="182880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5pPr>
      <a:lvl6pPr marL="0" marR="0" indent="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6pPr>
      <a:lvl7pPr marL="0" marR="0" indent="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7pPr>
      <a:lvl8pPr marL="0" marR="0" indent="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8pPr>
      <a:lvl9pPr marL="0" marR="0" indent="0" algn="ct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ahom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hyperlink" Target="http://www.normemma.com/" TargetMode="External"/></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nclusiveschools.org/" TargetMode="External"/><Relationship Id="rId3" Type="http://schemas.openxmlformats.org/officeDocument/2006/relationships/hyperlink" Target="http://www.inclusive-solutions.com/research.asp" TargetMode="External"/></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 name="Slide Number"/>
          <p:cNvSpPr txBox="1"/>
          <p:nvPr>
            <p:ph type="sldNum" sz="quarter" idx="2"/>
          </p:nvPr>
        </p:nvSpPr>
        <p:spPr>
          <a:xfrm>
            <a:off x="4471399" y="6550660"/>
            <a:ext cx="201202" cy="30734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 name="Chapter 1  Celebrate Difference"/>
          <p:cNvSpPr txBox="1"/>
          <p:nvPr/>
        </p:nvSpPr>
        <p:spPr>
          <a:xfrm>
            <a:off x="1232854" y="301625"/>
            <a:ext cx="5638801" cy="1600200"/>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lgn="ctr">
              <a:defRPr b="1" sz="4400">
                <a:solidFill>
                  <a:srgbClr val="333399"/>
                </a:solidFill>
                <a:latin typeface="+mj-lt"/>
                <a:ea typeface="+mj-ea"/>
                <a:cs typeface="+mj-cs"/>
                <a:sym typeface="Arial"/>
              </a:defRPr>
            </a:pPr>
            <a:r>
              <a:t>Chapter 1 </a:t>
            </a:r>
            <a:br/>
            <a:r>
              <a:t>Celebrate Difference</a:t>
            </a:r>
          </a:p>
        </p:txBody>
      </p:sp>
      <p:sp>
        <p:nvSpPr>
          <p:cNvPr id="44" name="Promoting an Inclusive and Caring Society through Education"/>
          <p:cNvSpPr txBox="1"/>
          <p:nvPr>
            <p:ph type="body" sz="quarter" idx="1"/>
          </p:nvPr>
        </p:nvSpPr>
        <p:spPr>
          <a:xfrm>
            <a:off x="2239751" y="2446328"/>
            <a:ext cx="4038601" cy="1752601"/>
          </a:xfrm>
          <a:prstGeom prst="rect">
            <a:avLst/>
          </a:prstGeom>
        </p:spPr>
        <p:txBody>
          <a:bodyPr/>
          <a:lstStyle>
            <a:lvl1pPr marL="0" indent="0" algn="ctr">
              <a:spcBef>
                <a:spcPts val="600"/>
              </a:spcBef>
              <a:buClrTx/>
              <a:buSzTx/>
              <a:buNone/>
              <a:defRPr i="1" sz="2800">
                <a:latin typeface="+mj-lt"/>
                <a:ea typeface="+mj-ea"/>
                <a:cs typeface="+mj-cs"/>
                <a:sym typeface="Arial"/>
              </a:defRPr>
            </a:lvl1pPr>
          </a:lstStyle>
          <a:p>
            <a:pPr/>
            <a:r>
              <a:t>Promoting an Inclusive and Caring Society through Education</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44">
                                            <p:bg/>
                                          </p:spTgt>
                                        </p:tgtEl>
                                        <p:attrNameLst>
                                          <p:attrName>style.visibility</p:attrName>
                                        </p:attrNameLst>
                                      </p:cBhvr>
                                      <p:to>
                                        <p:strVal val="visible"/>
                                      </p:to>
                                    </p:set>
                                    <p:anim calcmode="lin" valueType="num">
                                      <p:cBhvr>
                                        <p:cTn id="7" dur="500" fill="hold"/>
                                        <p:tgtEl>
                                          <p:spTgt spid="44">
                                            <p:bg/>
                                          </p:spTgt>
                                        </p:tgtEl>
                                        <p:attrNameLst>
                                          <p:attrName>ppt_x</p:attrName>
                                        </p:attrNameLst>
                                      </p:cBhvr>
                                      <p:tavLst>
                                        <p:tav tm="0">
                                          <p:val>
                                            <p:strVal val="0-#ppt_w/2"/>
                                          </p:val>
                                        </p:tav>
                                        <p:tav tm="100000">
                                          <p:val>
                                            <p:strVal val="#ppt_x"/>
                                          </p:val>
                                        </p:tav>
                                      </p:tavLst>
                                    </p:anim>
                                    <p:anim calcmode="lin" valueType="num">
                                      <p:cBhvr>
                                        <p:cTn id="8" dur="500" fill="hold"/>
                                        <p:tgtEl>
                                          <p:spTgt spid="44">
                                            <p:bg/>
                                          </p:spTgt>
                                        </p:tgtEl>
                                        <p:attrNameLst>
                                          <p:attrName>ppt_y</p:attrName>
                                        </p:attrNameLst>
                                      </p:cBhvr>
                                      <p:tavLst>
                                        <p:tav tm="0">
                                          <p:val>
                                            <p:strVal val="#ppt_y"/>
                                          </p:val>
                                        </p:tav>
                                        <p:tav tm="100000">
                                          <p:val>
                                            <p:strVal val="#ppt_y"/>
                                          </p:val>
                                        </p:tav>
                                      </p:tavLst>
                                    </p:anim>
                                  </p:childTnLst>
                                </p:cTn>
                              </p:par>
                              <p:par>
                                <p:cTn id="9" presetClass="entr" nodeType="withEffect" presetSubtype="8" presetID="2" grpId="1" fill="hold">
                                  <p:stCondLst>
                                    <p:cond delay="0"/>
                                  </p:stCondLst>
                                  <p:iterate type="el" backwards="0">
                                    <p:tmAbs val="0"/>
                                  </p:iterate>
                                  <p:childTnLst>
                                    <p:set>
                                      <p:cBhvr>
                                        <p:cTn id="10" fill="hold"/>
                                        <p:tgtEl>
                                          <p:spTgt spid="44">
                                            <p:txEl>
                                              <p:pRg st="0" end="0"/>
                                            </p:txEl>
                                          </p:spTgt>
                                        </p:tgtEl>
                                        <p:attrNameLst>
                                          <p:attrName>style.visibility</p:attrName>
                                        </p:attrNameLst>
                                      </p:cBhvr>
                                      <p:to>
                                        <p:strVal val="visible"/>
                                      </p:to>
                                    </p:set>
                                    <p:anim calcmode="lin" valueType="num">
                                      <p:cBhvr>
                                        <p:cTn id="11" dur="500" fill="hold"/>
                                        <p:tgtEl>
                                          <p:spTgt spid="44">
                                            <p:txEl>
                                              <p:pRg st="0" end="0"/>
                                            </p:txEl>
                                          </p:spTgt>
                                        </p:tgtEl>
                                        <p:attrNameLst>
                                          <p:attrName>ppt_x</p:attrName>
                                        </p:attrNameLst>
                                      </p:cBhvr>
                                      <p:tavLst>
                                        <p:tav tm="0">
                                          <p:val>
                                            <p:strVal val="0-#ppt_w/2"/>
                                          </p:val>
                                        </p:tav>
                                        <p:tav tm="100000">
                                          <p:val>
                                            <p:strVal val="#ppt_x"/>
                                          </p:val>
                                        </p:tav>
                                      </p:tavLst>
                                    </p:anim>
                                    <p:anim calcmode="lin" valueType="num">
                                      <p:cBhvr>
                                        <p:cTn id="12" dur="500" fill="hold"/>
                                        <p:tgtEl>
                                          <p:spTgt spid="4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44" grpId="1"/>
    </p:bld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5"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86" name="Dominant Language Learners…"/>
          <p:cNvSpPr txBox="1"/>
          <p:nvPr/>
        </p:nvSpPr>
        <p:spPr>
          <a:xfrm>
            <a:off x="1411505" y="457200"/>
            <a:ext cx="5839977" cy="10179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a:defRPr b="1" sz="3200">
                <a:latin typeface="+mj-lt"/>
                <a:ea typeface="+mj-ea"/>
                <a:cs typeface="+mj-cs"/>
                <a:sym typeface="Arial"/>
              </a:defRPr>
            </a:pPr>
            <a:r>
              <a:t>Dominant Language Learners</a:t>
            </a:r>
          </a:p>
          <a:p>
            <a:pPr algn="ctr">
              <a:defRPr b="1" sz="3200">
                <a:latin typeface="+mj-lt"/>
                <a:ea typeface="+mj-ea"/>
                <a:cs typeface="+mj-cs"/>
                <a:sym typeface="Arial"/>
              </a:defRPr>
            </a:pPr>
            <a:r>
              <a:t>And Inclusive Teaching</a:t>
            </a:r>
          </a:p>
        </p:txBody>
      </p:sp>
      <p:sp>
        <p:nvSpPr>
          <p:cNvPr id="87" name="Segregated…"/>
          <p:cNvSpPr txBox="1"/>
          <p:nvPr/>
        </p:nvSpPr>
        <p:spPr>
          <a:xfrm>
            <a:off x="990600" y="1828800"/>
            <a:ext cx="3733800" cy="2298700"/>
          </a:xfrm>
          <a:prstGeom prst="rect">
            <a:avLst/>
          </a:prstGeom>
          <a:solidFill>
            <a:srgbClr val="BDD6FF"/>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spcBef>
                <a:spcPts val="1400"/>
              </a:spcBef>
              <a:defRPr b="1">
                <a:solidFill>
                  <a:srgbClr val="3333CC"/>
                </a:solidFill>
              </a:defRPr>
            </a:pPr>
            <a:r>
              <a:t>Segregated</a:t>
            </a:r>
          </a:p>
          <a:p>
            <a:pPr marL="457200" indent="-457200">
              <a:spcBef>
                <a:spcPts val="1400"/>
              </a:spcBef>
              <a:buSzPct val="100000"/>
              <a:buChar char="❑"/>
            </a:pPr>
            <a:r>
              <a:t>Traditional ESL classes</a:t>
            </a:r>
          </a:p>
          <a:p>
            <a:pPr marL="457200" indent="-457200">
              <a:spcBef>
                <a:spcPts val="1400"/>
              </a:spcBef>
              <a:buSzPct val="100000"/>
              <a:buChar char="❑"/>
            </a:pPr>
            <a:r>
              <a:t>Developmental and Transitional Bilingual Education</a:t>
            </a:r>
          </a:p>
        </p:txBody>
      </p:sp>
      <p:sp>
        <p:nvSpPr>
          <p:cNvPr id="88" name="Inclusive…"/>
          <p:cNvSpPr txBox="1"/>
          <p:nvPr/>
        </p:nvSpPr>
        <p:spPr>
          <a:xfrm>
            <a:off x="5029200" y="1752600"/>
            <a:ext cx="3733800" cy="2849880"/>
          </a:xfrm>
          <a:prstGeom prst="rect">
            <a:avLst/>
          </a:prstGeom>
          <a:solidFill>
            <a:srgbClr val="E4E2BF"/>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spcBef>
                <a:spcPts val="1400"/>
              </a:spcBef>
              <a:defRPr b="1">
                <a:solidFill>
                  <a:srgbClr val="3333CC"/>
                </a:solidFill>
              </a:defRPr>
            </a:pPr>
            <a:r>
              <a:t>Inclusive</a:t>
            </a:r>
          </a:p>
          <a:p>
            <a:pPr marL="457200" indent="-457200">
              <a:spcBef>
                <a:spcPts val="1400"/>
              </a:spcBef>
              <a:buSzPct val="100000"/>
              <a:buChar char="❑"/>
            </a:pPr>
            <a:r>
              <a:t>Two-way bilingual education</a:t>
            </a:r>
          </a:p>
          <a:p>
            <a:pPr marL="457200" indent="-457200">
              <a:spcBef>
                <a:spcPts val="1400"/>
              </a:spcBef>
              <a:buSzPct val="100000"/>
              <a:buChar char="❑"/>
            </a:pPr>
            <a:r>
              <a:t>Sheltered instruction</a:t>
            </a:r>
          </a:p>
          <a:p>
            <a:pPr marL="457200" indent="-457200">
              <a:spcBef>
                <a:spcPts val="1400"/>
              </a:spcBef>
              <a:buSzPct val="100000"/>
              <a:buChar char="❑"/>
            </a:pPr>
            <a:r>
              <a:t>Integrated bilingual education</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0"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91" name="Students Considered…"/>
          <p:cNvSpPr txBox="1"/>
          <p:nvPr/>
        </p:nvSpPr>
        <p:spPr>
          <a:xfrm>
            <a:off x="1417319" y="457200"/>
            <a:ext cx="5742624" cy="148784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457200" indent="0" algn="ctr">
              <a:defRPr b="1" sz="3200">
                <a:latin typeface="+mj-lt"/>
                <a:ea typeface="+mj-ea"/>
                <a:cs typeface="+mj-cs"/>
                <a:sym typeface="Arial"/>
              </a:defRPr>
            </a:pPr>
            <a:r>
              <a:t>Students Considered </a:t>
            </a:r>
          </a:p>
          <a:p>
            <a:pPr lvl="1" marL="457200" indent="0" algn="ctr">
              <a:defRPr b="1" sz="3200">
                <a:latin typeface="+mj-lt"/>
                <a:ea typeface="+mj-ea"/>
                <a:cs typeface="+mj-cs"/>
                <a:sym typeface="Arial"/>
              </a:defRPr>
            </a:pPr>
            <a:r>
              <a:t>Gifted and Talented</a:t>
            </a:r>
          </a:p>
        </p:txBody>
      </p:sp>
      <p:sp>
        <p:nvSpPr>
          <p:cNvPr id="92" name="Traditional Strategies…"/>
          <p:cNvSpPr txBox="1"/>
          <p:nvPr/>
        </p:nvSpPr>
        <p:spPr>
          <a:xfrm>
            <a:off x="2590800" y="1771980"/>
            <a:ext cx="3962400" cy="3952241"/>
          </a:xfrm>
          <a:prstGeom prst="rect">
            <a:avLst/>
          </a:prstGeom>
          <a:solidFill>
            <a:srgbClr val="BDD6FF"/>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lgn="ctr">
              <a:spcBef>
                <a:spcPts val="1400"/>
              </a:spcBef>
              <a:defRPr b="1">
                <a:solidFill>
                  <a:srgbClr val="3333CC"/>
                </a:solidFill>
              </a:defRPr>
            </a:pPr>
            <a:r>
              <a:t>Traditional Strategies</a:t>
            </a:r>
            <a:endParaRPr sz="2800"/>
          </a:p>
          <a:p>
            <a:pPr marL="457200" indent="-457200">
              <a:spcBef>
                <a:spcPts val="1400"/>
              </a:spcBef>
              <a:buSzPct val="100000"/>
              <a:buChar char="❑"/>
            </a:pPr>
            <a:r>
              <a:t>Special, separate classes</a:t>
            </a:r>
          </a:p>
          <a:p>
            <a:pPr marL="457200" indent="-457200">
              <a:spcBef>
                <a:spcPts val="1400"/>
              </a:spcBef>
              <a:buSzPct val="100000"/>
              <a:buChar char="❑"/>
            </a:pPr>
            <a:r>
              <a:t>Acceleration (skipping grades)</a:t>
            </a:r>
          </a:p>
          <a:p>
            <a:pPr marL="457200" indent="-457200">
              <a:spcBef>
                <a:spcPts val="1400"/>
              </a:spcBef>
              <a:buSzPct val="100000"/>
              <a:buChar char="❑"/>
            </a:pPr>
            <a:r>
              <a:t>Mixed ability classes</a:t>
            </a:r>
          </a:p>
          <a:p>
            <a:pPr marL="457200" indent="-457200">
              <a:spcBef>
                <a:spcPts val="1400"/>
              </a:spcBef>
              <a:buSzPct val="100000"/>
              <a:buChar char="❑"/>
            </a:pPr>
            <a:r>
              <a:t>Home schooling</a:t>
            </a:r>
          </a:p>
          <a:p>
            <a:pPr marL="457200" indent="-457200">
              <a:spcBef>
                <a:spcPts val="1400"/>
              </a:spcBef>
              <a:buSzPct val="100000"/>
              <a:buChar char="❑"/>
            </a:pPr>
            <a:r>
              <a:t>Ability grouping in classes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95" name="Students Considered…"/>
          <p:cNvSpPr txBox="1"/>
          <p:nvPr/>
        </p:nvSpPr>
        <p:spPr>
          <a:xfrm>
            <a:off x="1417319" y="457200"/>
            <a:ext cx="5742624" cy="148784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marL="457200" indent="0" algn="ctr">
              <a:defRPr b="1" sz="3200">
                <a:latin typeface="+mj-lt"/>
                <a:ea typeface="+mj-ea"/>
                <a:cs typeface="+mj-cs"/>
                <a:sym typeface="Arial"/>
              </a:defRPr>
            </a:pPr>
            <a:r>
              <a:t>Students Considered </a:t>
            </a:r>
          </a:p>
          <a:p>
            <a:pPr lvl="1" marL="457200" indent="0" algn="ctr">
              <a:defRPr b="1" sz="3200">
                <a:latin typeface="+mj-lt"/>
                <a:ea typeface="+mj-ea"/>
                <a:cs typeface="+mj-cs"/>
                <a:sym typeface="Arial"/>
              </a:defRPr>
            </a:pPr>
            <a:r>
              <a:t>Gifted and Talented</a:t>
            </a:r>
          </a:p>
        </p:txBody>
      </p:sp>
      <p:sp>
        <p:nvSpPr>
          <p:cNvPr id="96" name="Inclusive Approaches…"/>
          <p:cNvSpPr txBox="1"/>
          <p:nvPr/>
        </p:nvSpPr>
        <p:spPr>
          <a:xfrm>
            <a:off x="1295400" y="1600200"/>
            <a:ext cx="6553200" cy="3583940"/>
          </a:xfrm>
          <a:prstGeom prst="rect">
            <a:avLst/>
          </a:prstGeom>
          <a:solidFill>
            <a:srgbClr val="BDD6FF"/>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lgn="ctr">
              <a:spcBef>
                <a:spcPts val="1400"/>
              </a:spcBef>
              <a:defRPr b="1">
                <a:solidFill>
                  <a:srgbClr val="3333CC"/>
                </a:solidFill>
              </a:defRPr>
            </a:pPr>
            <a:r>
              <a:t>Inclusive Approaches</a:t>
            </a:r>
            <a:endParaRPr sz="2800"/>
          </a:p>
          <a:p>
            <a:pPr marL="457200" indent="-457200">
              <a:spcBef>
                <a:spcPts val="1400"/>
              </a:spcBef>
              <a:buSzPct val="100000"/>
              <a:buChar char="❑"/>
            </a:pPr>
            <a:r>
              <a:t>Heterogeneous, mixed-ability classes using multilevel, differentiated instruction</a:t>
            </a:r>
          </a:p>
          <a:p>
            <a:pPr marL="457200" indent="-457200">
              <a:spcBef>
                <a:spcPts val="1400"/>
              </a:spcBef>
              <a:buSzPct val="100000"/>
              <a:buChar char="❑"/>
            </a:pPr>
            <a:r>
              <a:t>Individual learning contracts</a:t>
            </a:r>
          </a:p>
          <a:p>
            <a:pPr marL="457200" indent="-457200">
              <a:spcBef>
                <a:spcPts val="1400"/>
              </a:spcBef>
              <a:buSzPct val="100000"/>
              <a:buChar char="❑"/>
            </a:pPr>
            <a:r>
              <a:t>Community-based experiences</a:t>
            </a:r>
          </a:p>
          <a:p>
            <a:pPr marL="457200" indent="-457200">
              <a:spcBef>
                <a:spcPts val="1400"/>
              </a:spcBef>
              <a:buSzPct val="100000"/>
              <a:buChar char="❑"/>
            </a:pPr>
            <a:r>
              <a:t>Complex instruction</a:t>
            </a:r>
          </a:p>
          <a:p>
            <a:pPr marL="457200" indent="-457200">
              <a:spcBef>
                <a:spcPts val="1400"/>
              </a:spcBef>
              <a:buSzPct val="100000"/>
              <a:buChar char="❑"/>
            </a:pPr>
            <a:r>
              <a:t>Schoolwide enrichment for all </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99" name="Students Who Are Gay"/>
          <p:cNvSpPr txBox="1"/>
          <p:nvPr/>
        </p:nvSpPr>
        <p:spPr>
          <a:xfrm>
            <a:off x="1645920" y="457200"/>
            <a:ext cx="5062300" cy="10179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lvl="1">
              <a:defRPr b="1" sz="3200">
                <a:latin typeface="+mj-lt"/>
                <a:ea typeface="+mj-ea"/>
                <a:cs typeface="+mj-cs"/>
                <a:sym typeface="Arial"/>
              </a:defRPr>
            </a:pPr>
            <a:r>
              <a:t>Students Who Are Gay </a:t>
            </a:r>
          </a:p>
        </p:txBody>
      </p:sp>
      <p:sp>
        <p:nvSpPr>
          <p:cNvPr id="100" name="Often ridiculed; much prejudice; attacks and threats common…"/>
          <p:cNvSpPr txBox="1"/>
          <p:nvPr/>
        </p:nvSpPr>
        <p:spPr>
          <a:xfrm>
            <a:off x="1447800" y="1295400"/>
            <a:ext cx="6324600" cy="3327401"/>
          </a:xfrm>
          <a:prstGeom prst="rect">
            <a:avLst/>
          </a:prstGeom>
          <a:solidFill>
            <a:srgbClr val="E4D5A6"/>
          </a:solidFill>
          <a:ln w="12700">
            <a:miter lim="400000"/>
          </a:ln>
          <a:extLst>
            <a:ext uri="{C572A759-6A51-4108-AA02-DFA0A04FC94B}">
              <ma14:wrappingTextBoxFlag xmlns:ma14="http://schemas.microsoft.com/office/mac/drawingml/2011/main" val="1"/>
            </a:ext>
          </a:extLst>
        </p:spPr>
        <p:txBody>
          <a:bodyPr lIns="45719" rIns="45719">
            <a:spAutoFit/>
          </a:bodyPr>
          <a:lstStyle/>
          <a:p>
            <a:pPr marL="571500" indent="-393700" algn="ctr">
              <a:spcBef>
                <a:spcPts val="1400"/>
              </a:spcBef>
              <a:defRPr b="1"/>
            </a:pPr>
            <a:r>
              <a:t>Often ridiculed</a:t>
            </a:r>
            <a:r>
              <a:rPr b="0"/>
              <a:t>; much prejudice; attacks and threats common</a:t>
            </a:r>
            <a:endParaRPr b="0"/>
          </a:p>
          <a:p>
            <a:pPr lvl="1" marL="457200" indent="406400">
              <a:spcBef>
                <a:spcPts val="1000"/>
              </a:spcBef>
              <a:defRPr b="1" sz="1800"/>
            </a:pPr>
            <a:r>
              <a:t>Results</a:t>
            </a:r>
            <a:r>
              <a:rPr b="0"/>
              <a:t>:</a:t>
            </a:r>
          </a:p>
          <a:p>
            <a:pPr lvl="1" marL="1320800" indent="-457200">
              <a:spcBef>
                <a:spcPts val="1000"/>
              </a:spcBef>
              <a:buSzPct val="100000"/>
              <a:buChar char="✓"/>
              <a:defRPr sz="1800"/>
            </a:pPr>
            <a:r>
              <a:t>Frequent cutting of classes</a:t>
            </a:r>
          </a:p>
          <a:p>
            <a:pPr lvl="1" marL="1320800" indent="-457200">
              <a:spcBef>
                <a:spcPts val="1000"/>
              </a:spcBef>
              <a:buSzPct val="100000"/>
              <a:buChar char="✓"/>
              <a:defRPr sz="1800"/>
            </a:pPr>
            <a:r>
              <a:t>Low self-esteem</a:t>
            </a:r>
          </a:p>
          <a:p>
            <a:pPr lvl="1" marL="1320800" indent="-457200">
              <a:spcBef>
                <a:spcPts val="1000"/>
              </a:spcBef>
              <a:buSzPct val="100000"/>
              <a:buChar char="✓"/>
              <a:defRPr sz="1800"/>
            </a:pPr>
            <a:r>
              <a:t>Substance abuse</a:t>
            </a:r>
          </a:p>
          <a:p>
            <a:pPr lvl="1" marL="1320800" indent="-457200">
              <a:spcBef>
                <a:spcPts val="1000"/>
              </a:spcBef>
              <a:buSzPct val="100000"/>
              <a:buChar char="✓"/>
              <a:defRPr sz="1800"/>
            </a:pPr>
            <a:r>
              <a:t>Isolation</a:t>
            </a:r>
          </a:p>
          <a:p>
            <a:pPr lvl="1" marL="1320800" indent="-457200">
              <a:spcBef>
                <a:spcPts val="1000"/>
              </a:spcBef>
              <a:buSzPct val="100000"/>
              <a:buChar char="✓"/>
              <a:defRPr sz="1800"/>
            </a:pPr>
            <a:r>
              <a:t>Dropping out of school</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03" name="Inclusive Supports…"/>
          <p:cNvSpPr txBox="1"/>
          <p:nvPr/>
        </p:nvSpPr>
        <p:spPr>
          <a:xfrm>
            <a:off x="1219200" y="990600"/>
            <a:ext cx="6553200" cy="4503420"/>
          </a:xfrm>
          <a:prstGeom prst="rect">
            <a:avLst/>
          </a:prstGeom>
          <a:solidFill>
            <a:srgbClr val="E4D5A6"/>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lgn="ctr">
              <a:spcBef>
                <a:spcPts val="1400"/>
              </a:spcBef>
              <a:defRPr b="1">
                <a:solidFill>
                  <a:srgbClr val="3333CC"/>
                </a:solidFill>
              </a:defRPr>
            </a:pPr>
            <a:r>
              <a:t>Inclusive Supports</a:t>
            </a:r>
            <a:endParaRPr sz="2000"/>
          </a:p>
          <a:p>
            <a:pPr marL="457200" indent="-457200">
              <a:spcBef>
                <a:spcPts val="1400"/>
              </a:spcBef>
              <a:buSzPct val="100000"/>
              <a:buChar char="❑"/>
            </a:pPr>
            <a:r>
              <a:t>Support groups and individual counseling</a:t>
            </a:r>
          </a:p>
          <a:p>
            <a:pPr marL="457200" indent="-457200">
              <a:spcBef>
                <a:spcPts val="1400"/>
              </a:spcBef>
              <a:buSzPct val="100000"/>
              <a:buChar char="❑"/>
            </a:pPr>
            <a:r>
              <a:t>Student organizations for gay students</a:t>
            </a:r>
          </a:p>
          <a:p>
            <a:pPr marL="457200" indent="-457200">
              <a:spcBef>
                <a:spcPts val="1400"/>
              </a:spcBef>
              <a:buSzPct val="100000"/>
              <a:buChar char="❑"/>
            </a:pPr>
            <a:r>
              <a:t>School policies that prohibit harrassment</a:t>
            </a:r>
          </a:p>
          <a:p>
            <a:pPr marL="457200" indent="-457200">
              <a:spcBef>
                <a:spcPts val="1400"/>
              </a:spcBef>
              <a:buSzPct val="100000"/>
              <a:buChar char="❑"/>
            </a:pPr>
            <a:r>
              <a:t>Discussion of homosexuality and damage of prejudice in sex education</a:t>
            </a:r>
          </a:p>
          <a:p>
            <a:pPr marL="457200" indent="-457200">
              <a:spcBef>
                <a:spcPts val="1400"/>
              </a:spcBef>
              <a:buSzPct val="100000"/>
              <a:buChar char="❑"/>
            </a:pPr>
            <a:r>
              <a:t>Staff development</a:t>
            </a:r>
          </a:p>
          <a:p>
            <a:pPr marL="457200" indent="-457200">
              <a:spcBef>
                <a:spcPts val="1400"/>
              </a:spcBef>
              <a:buSzPct val="100000"/>
              <a:buChar char="❑"/>
            </a:pPr>
            <a:r>
              <a:t>Information and discussion of issues related to gay people in the curriculum</a:t>
            </a:r>
          </a:p>
        </p:txBody>
      </p:sp>
      <p:sp>
        <p:nvSpPr>
          <p:cNvPr id="104" name="Students Who Are Gay"/>
          <p:cNvSpPr txBox="1"/>
          <p:nvPr/>
        </p:nvSpPr>
        <p:spPr>
          <a:xfrm>
            <a:off x="1722120" y="381000"/>
            <a:ext cx="5062300" cy="10179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lvl="1">
              <a:defRPr b="1" sz="3200">
                <a:latin typeface="+mj-lt"/>
                <a:ea typeface="+mj-ea"/>
                <a:cs typeface="+mj-cs"/>
                <a:sym typeface="Arial"/>
              </a:defRPr>
            </a:pPr>
            <a:r>
              <a:t>Students Who Are Gay </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07" name="People with Disabilities…"/>
          <p:cNvSpPr txBox="1"/>
          <p:nvPr/>
        </p:nvSpPr>
        <p:spPr>
          <a:xfrm>
            <a:off x="1748725" y="457200"/>
            <a:ext cx="5276662" cy="9069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a:defRPr b="1" sz="3200">
                <a:latin typeface="+mj-lt"/>
                <a:ea typeface="+mj-ea"/>
                <a:cs typeface="+mj-cs"/>
                <a:sym typeface="Arial"/>
              </a:defRPr>
            </a:pPr>
            <a:r>
              <a:t>People with Disabilities</a:t>
            </a:r>
          </a:p>
          <a:p>
            <a:pPr algn="ctr">
              <a:defRPr b="1" i="1">
                <a:solidFill>
                  <a:srgbClr val="3333CC"/>
                </a:solidFill>
                <a:latin typeface="+mj-lt"/>
                <a:ea typeface="+mj-ea"/>
                <a:cs typeface="+mj-cs"/>
                <a:sym typeface="Arial"/>
              </a:defRPr>
            </a:pPr>
            <a:r>
              <a:t>Place in Society - Trends Over Time</a:t>
            </a:r>
          </a:p>
        </p:txBody>
      </p:sp>
      <p:grpSp>
        <p:nvGrpSpPr>
          <p:cNvPr id="110" name="Group"/>
          <p:cNvGrpSpPr/>
          <p:nvPr/>
        </p:nvGrpSpPr>
        <p:grpSpPr>
          <a:xfrm>
            <a:off x="1447799" y="1524000"/>
            <a:ext cx="6172202" cy="3769041"/>
            <a:chOff x="0" y="0"/>
            <a:chExt cx="6172200" cy="3769040"/>
          </a:xfrm>
        </p:grpSpPr>
        <p:sp>
          <p:nvSpPr>
            <p:cNvPr id="108" name="Rectangle"/>
            <p:cNvSpPr/>
            <p:nvPr/>
          </p:nvSpPr>
          <p:spPr>
            <a:xfrm>
              <a:off x="0" y="0"/>
              <a:ext cx="6172201" cy="3733800"/>
            </a:xfrm>
            <a:prstGeom prst="rect">
              <a:avLst/>
            </a:prstGeom>
            <a:solidFill>
              <a:srgbClr val="BDD6FF"/>
            </a:solidFill>
            <a:ln w="12700" cap="flat">
              <a:noFill/>
              <a:miter lim="400000"/>
            </a:ln>
            <a:effectLst/>
          </p:spPr>
          <p:txBody>
            <a:bodyPr wrap="square" lIns="45719" tIns="45719" rIns="45719" bIns="45719" numCol="1" anchor="t">
              <a:noAutofit/>
            </a:bodyPr>
            <a:lstStyle/>
            <a:p>
              <a:pPr marL="457200" indent="-457200">
                <a:spcBef>
                  <a:spcPts val="500"/>
                </a:spcBef>
                <a:defRPr>
                  <a:latin typeface="+mj-lt"/>
                  <a:ea typeface="+mj-ea"/>
                  <a:cs typeface="+mj-cs"/>
                  <a:sym typeface="Arial"/>
                </a:defRPr>
              </a:pPr>
            </a:p>
          </p:txBody>
        </p:sp>
        <p:sp>
          <p:nvSpPr>
            <p:cNvPr id="109" name="Disability - a social construct (societies define what disability is and what it means)…"/>
            <p:cNvSpPr txBox="1"/>
            <p:nvPr/>
          </p:nvSpPr>
          <p:spPr>
            <a:xfrm>
              <a:off x="46038" y="0"/>
              <a:ext cx="6080125" cy="37690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t">
              <a:spAutoFit/>
            </a:bodyPr>
            <a:lstStyle/>
            <a:p>
              <a:pPr marL="457200" indent="-457200" algn="ctr">
                <a:spcBef>
                  <a:spcPts val="500"/>
                </a:spcBef>
                <a:defRPr b="1" sz="1000">
                  <a:latin typeface="+mj-lt"/>
                  <a:ea typeface="+mj-ea"/>
                  <a:cs typeface="+mj-cs"/>
                  <a:sym typeface="Arial"/>
                </a:defRPr>
              </a:pPr>
            </a:p>
            <a:p>
              <a:pPr marL="457200" indent="-457200">
                <a:spcBef>
                  <a:spcPts val="500"/>
                </a:spcBef>
                <a:buSzPct val="85000"/>
                <a:buChar char="❑"/>
                <a:defRPr>
                  <a:latin typeface="+mj-lt"/>
                  <a:ea typeface="+mj-ea"/>
                  <a:cs typeface="+mj-cs"/>
                  <a:sym typeface="Arial"/>
                </a:defRPr>
              </a:pPr>
              <a:r>
                <a:t>Disability - a social construct </a:t>
              </a:r>
              <a:r>
                <a:rPr sz="1800"/>
                <a:t>(societies define what disability is and what it means)</a:t>
              </a:r>
            </a:p>
            <a:p>
              <a:pPr marL="457200" indent="-457200">
                <a:spcBef>
                  <a:spcPts val="500"/>
                </a:spcBef>
                <a:buSzPct val="85000"/>
                <a:buChar char="❑"/>
                <a:defRPr>
                  <a:latin typeface="+mj-lt"/>
                  <a:ea typeface="+mj-ea"/>
                  <a:cs typeface="+mj-cs"/>
                  <a:sym typeface="Arial"/>
                </a:defRPr>
              </a:pPr>
              <a:r>
                <a:t>Killed in early societies</a:t>
              </a:r>
            </a:p>
            <a:p>
              <a:pPr marL="457200" indent="-457200">
                <a:spcBef>
                  <a:spcPts val="500"/>
                </a:spcBef>
                <a:buSzPct val="85000"/>
                <a:buChar char="❑"/>
                <a:defRPr>
                  <a:latin typeface="+mj-lt"/>
                  <a:ea typeface="+mj-ea"/>
                  <a:cs typeface="+mj-cs"/>
                  <a:sym typeface="Arial"/>
                </a:defRPr>
              </a:pPr>
              <a:r>
                <a:t>Institutions intended to be training schools</a:t>
              </a:r>
            </a:p>
            <a:p>
              <a:pPr marL="457200" indent="-457200">
                <a:spcBef>
                  <a:spcPts val="500"/>
                </a:spcBef>
                <a:buSzPct val="85000"/>
                <a:buChar char="❑"/>
                <a:defRPr>
                  <a:latin typeface="+mj-lt"/>
                  <a:ea typeface="+mj-ea"/>
                  <a:cs typeface="+mj-cs"/>
                  <a:sym typeface="Arial"/>
                </a:defRPr>
              </a:pPr>
              <a:r>
                <a:t>Institutions as custodial warehouses to protect society from ‘menaces’</a:t>
              </a:r>
            </a:p>
            <a:p>
              <a:pPr marL="457200" indent="-457200">
                <a:spcBef>
                  <a:spcPts val="500"/>
                </a:spcBef>
                <a:buSzPct val="85000"/>
                <a:buChar char="❑"/>
                <a:defRPr>
                  <a:latin typeface="+mj-lt"/>
                  <a:ea typeface="+mj-ea"/>
                  <a:cs typeface="+mj-cs"/>
                  <a:sym typeface="Arial"/>
                </a:defRPr>
              </a:pPr>
              <a:r>
                <a:t>Institutional reform - out of the institution</a:t>
              </a:r>
            </a:p>
          </p:txBody>
        </p:sp>
      </p:gr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13" name="People with Disabilities…"/>
          <p:cNvSpPr txBox="1"/>
          <p:nvPr/>
        </p:nvSpPr>
        <p:spPr>
          <a:xfrm>
            <a:off x="1623213" y="457200"/>
            <a:ext cx="5530861" cy="9069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a:defRPr b="1" sz="3200">
                <a:latin typeface="+mj-lt"/>
                <a:ea typeface="+mj-ea"/>
                <a:cs typeface="+mj-cs"/>
                <a:sym typeface="Arial"/>
              </a:defRPr>
            </a:pPr>
            <a:r>
              <a:t>People with Disabilities</a:t>
            </a:r>
          </a:p>
          <a:p>
            <a:pPr algn="ctr">
              <a:defRPr b="1" i="1">
                <a:solidFill>
                  <a:srgbClr val="3333CC"/>
                </a:solidFill>
                <a:latin typeface="+mj-lt"/>
                <a:ea typeface="+mj-ea"/>
                <a:cs typeface="+mj-cs"/>
                <a:sym typeface="Arial"/>
              </a:defRPr>
            </a:pPr>
            <a:r>
              <a:t>Place in Society - Trends Over Time 2</a:t>
            </a:r>
          </a:p>
        </p:txBody>
      </p:sp>
      <p:grpSp>
        <p:nvGrpSpPr>
          <p:cNvPr id="116" name="Group"/>
          <p:cNvGrpSpPr/>
          <p:nvPr/>
        </p:nvGrpSpPr>
        <p:grpSpPr>
          <a:xfrm>
            <a:off x="2369343" y="1482184"/>
            <a:ext cx="4038601" cy="4648201"/>
            <a:chOff x="0" y="0"/>
            <a:chExt cx="4038600" cy="4648200"/>
          </a:xfrm>
        </p:grpSpPr>
        <p:sp>
          <p:nvSpPr>
            <p:cNvPr id="114" name="Rectangle"/>
            <p:cNvSpPr/>
            <p:nvPr/>
          </p:nvSpPr>
          <p:spPr>
            <a:xfrm>
              <a:off x="0" y="0"/>
              <a:ext cx="4038600" cy="4648200"/>
            </a:xfrm>
            <a:prstGeom prst="rect">
              <a:avLst/>
            </a:prstGeom>
            <a:solidFill>
              <a:srgbClr val="BDD6FF"/>
            </a:solidFill>
            <a:ln w="12700" cap="flat">
              <a:noFill/>
              <a:miter lim="400000"/>
            </a:ln>
            <a:effectLst/>
          </p:spPr>
          <p:txBody>
            <a:bodyPr wrap="square" lIns="45719" tIns="45719" rIns="45719" bIns="45719" numCol="1" anchor="t">
              <a:noAutofit/>
            </a:bodyPr>
            <a:lstStyle/>
            <a:p>
              <a:pPr>
                <a:spcBef>
                  <a:spcPts val="500"/>
                </a:spcBef>
                <a:defRPr>
                  <a:latin typeface="+mj-lt"/>
                  <a:ea typeface="+mj-ea"/>
                  <a:cs typeface="+mj-cs"/>
                  <a:sym typeface="Arial"/>
                </a:defRPr>
              </a:pPr>
            </a:p>
          </p:txBody>
        </p:sp>
        <p:sp>
          <p:nvSpPr>
            <p:cNvPr id="115" name="Lawsuits regarding institutions - key legal principles…"/>
            <p:cNvSpPr txBox="1"/>
            <p:nvPr/>
          </p:nvSpPr>
          <p:spPr>
            <a:xfrm>
              <a:off x="46038" y="0"/>
              <a:ext cx="3946524" cy="372992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t">
              <a:spAutoFit/>
            </a:bodyPr>
            <a:lstStyle/>
            <a:p>
              <a:pPr marL="457200" indent="-457200" algn="ctr">
                <a:spcBef>
                  <a:spcPts val="500"/>
                </a:spcBef>
                <a:defRPr b="1" sz="1000">
                  <a:latin typeface="+mj-lt"/>
                  <a:ea typeface="+mj-ea"/>
                  <a:cs typeface="+mj-cs"/>
                  <a:sym typeface="Arial"/>
                </a:defRPr>
              </a:pPr>
            </a:p>
            <a:p>
              <a:pPr marL="457200" indent="-457200">
                <a:spcBef>
                  <a:spcPts val="500"/>
                </a:spcBef>
                <a:buSzPct val="85000"/>
                <a:buChar char="❑"/>
                <a:defRPr>
                  <a:latin typeface="+mj-lt"/>
                  <a:ea typeface="+mj-ea"/>
                  <a:cs typeface="+mj-cs"/>
                  <a:sym typeface="Arial"/>
                </a:defRPr>
              </a:pPr>
              <a:r>
                <a:t>Lawsuits regarding institutions - key legal principles</a:t>
              </a:r>
            </a:p>
            <a:p>
              <a:pPr lvl="1" marL="914400" indent="-342900">
                <a:spcBef>
                  <a:spcPts val="400"/>
                </a:spcBef>
                <a:buSzPct val="85000"/>
                <a:buChar char="✓"/>
                <a:defRPr sz="1800">
                  <a:latin typeface="+mj-lt"/>
                  <a:ea typeface="+mj-ea"/>
                  <a:cs typeface="+mj-cs"/>
                  <a:sym typeface="Arial"/>
                </a:defRPr>
              </a:pPr>
              <a:r>
                <a:t>Right to treatment</a:t>
              </a:r>
            </a:p>
            <a:p>
              <a:pPr lvl="1" marL="914400" indent="-342900">
                <a:spcBef>
                  <a:spcPts val="400"/>
                </a:spcBef>
                <a:buSzPct val="85000"/>
                <a:buChar char="✓"/>
                <a:defRPr sz="1800">
                  <a:latin typeface="+mj-lt"/>
                  <a:ea typeface="+mj-ea"/>
                  <a:cs typeface="+mj-cs"/>
                  <a:sym typeface="Arial"/>
                </a:defRPr>
              </a:pPr>
              <a:r>
                <a:t>Right to services in the least restrictive environment</a:t>
              </a:r>
            </a:p>
            <a:p>
              <a:pPr lvl="1" marL="914400" indent="-342900">
                <a:spcBef>
                  <a:spcPts val="400"/>
                </a:spcBef>
                <a:buSzPct val="85000"/>
                <a:buChar char="✓"/>
                <a:defRPr sz="1800">
                  <a:latin typeface="+mj-lt"/>
                  <a:ea typeface="+mj-ea"/>
                  <a:cs typeface="+mj-cs"/>
                  <a:sym typeface="Arial"/>
                </a:defRPr>
              </a:pPr>
              <a:r>
                <a:t>Right to due process</a:t>
              </a:r>
            </a:p>
            <a:p>
              <a:pPr marL="457200" indent="-457200">
                <a:spcBef>
                  <a:spcPts val="500"/>
                </a:spcBef>
                <a:buSzPct val="85000"/>
                <a:buChar char="❑"/>
                <a:defRPr>
                  <a:latin typeface="+mj-lt"/>
                  <a:ea typeface="+mj-ea"/>
                  <a:cs typeface="+mj-cs"/>
                  <a:sym typeface="Arial"/>
                </a:defRPr>
              </a:pPr>
              <a:r>
                <a:t>These formed the basis for later special education law</a:t>
              </a:r>
            </a:p>
          </p:txBody>
        </p:sp>
      </p:gr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19" name="People with Disabilities…"/>
          <p:cNvSpPr txBox="1"/>
          <p:nvPr/>
        </p:nvSpPr>
        <p:spPr>
          <a:xfrm>
            <a:off x="1623213" y="457200"/>
            <a:ext cx="5530861" cy="906969"/>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a:defRPr b="1" sz="3200">
                <a:latin typeface="+mj-lt"/>
                <a:ea typeface="+mj-ea"/>
                <a:cs typeface="+mj-cs"/>
                <a:sym typeface="Arial"/>
              </a:defRPr>
            </a:pPr>
            <a:r>
              <a:t>People with Disabilities</a:t>
            </a:r>
          </a:p>
          <a:p>
            <a:pPr algn="ctr">
              <a:defRPr b="1" i="1">
                <a:solidFill>
                  <a:srgbClr val="3333CC"/>
                </a:solidFill>
                <a:latin typeface="+mj-lt"/>
                <a:ea typeface="+mj-ea"/>
                <a:cs typeface="+mj-cs"/>
                <a:sym typeface="Arial"/>
              </a:defRPr>
            </a:pPr>
            <a:r>
              <a:t>Place in Society - Trends Over Time 3</a:t>
            </a:r>
          </a:p>
        </p:txBody>
      </p:sp>
      <p:grpSp>
        <p:nvGrpSpPr>
          <p:cNvPr id="122" name="Group"/>
          <p:cNvGrpSpPr/>
          <p:nvPr/>
        </p:nvGrpSpPr>
        <p:grpSpPr>
          <a:xfrm>
            <a:off x="1447799" y="1523999"/>
            <a:ext cx="6172202" cy="4114801"/>
            <a:chOff x="0" y="0"/>
            <a:chExt cx="6172200" cy="4114800"/>
          </a:xfrm>
        </p:grpSpPr>
        <p:sp>
          <p:nvSpPr>
            <p:cNvPr id="120" name="Rectangle"/>
            <p:cNvSpPr/>
            <p:nvPr/>
          </p:nvSpPr>
          <p:spPr>
            <a:xfrm>
              <a:off x="-1" y="0"/>
              <a:ext cx="6172202" cy="4114800"/>
            </a:xfrm>
            <a:prstGeom prst="rect">
              <a:avLst/>
            </a:prstGeom>
            <a:solidFill>
              <a:srgbClr val="BDD6FF"/>
            </a:solidFill>
            <a:ln w="12700" cap="flat">
              <a:noFill/>
              <a:miter lim="400000"/>
            </a:ln>
            <a:effectLst/>
          </p:spPr>
          <p:txBody>
            <a:bodyPr wrap="square" lIns="45719" tIns="45719" rIns="45719" bIns="45719" numCol="1" anchor="t">
              <a:noAutofit/>
            </a:bodyPr>
            <a:lstStyle/>
            <a:p>
              <a:pPr marL="457200" indent="-457200">
                <a:spcBef>
                  <a:spcPts val="500"/>
                </a:spcBef>
                <a:defRPr>
                  <a:latin typeface="+mj-lt"/>
                  <a:ea typeface="+mj-ea"/>
                  <a:cs typeface="+mj-cs"/>
                  <a:sym typeface="Arial"/>
                </a:defRPr>
              </a:pPr>
            </a:p>
          </p:txBody>
        </p:sp>
        <p:sp>
          <p:nvSpPr>
            <p:cNvPr id="121" name="Out of institutions and into the community…"/>
            <p:cNvSpPr txBox="1"/>
            <p:nvPr/>
          </p:nvSpPr>
          <p:spPr>
            <a:xfrm>
              <a:off x="46037" y="0"/>
              <a:ext cx="6080126" cy="405656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t">
              <a:spAutoFit/>
            </a:bodyPr>
            <a:lstStyle/>
            <a:p>
              <a:pPr marL="457200" indent="-457200" algn="ctr">
                <a:spcBef>
                  <a:spcPts val="500"/>
                </a:spcBef>
                <a:defRPr b="1" sz="1000">
                  <a:latin typeface="+mj-lt"/>
                  <a:ea typeface="+mj-ea"/>
                  <a:cs typeface="+mj-cs"/>
                  <a:sym typeface="Arial"/>
                </a:defRPr>
              </a:pPr>
            </a:p>
            <a:p>
              <a:pPr marL="457200" indent="-457200">
                <a:spcBef>
                  <a:spcPts val="500"/>
                </a:spcBef>
                <a:buSzPct val="85000"/>
                <a:buChar char="❑"/>
                <a:defRPr>
                  <a:latin typeface="+mj-lt"/>
                  <a:ea typeface="+mj-ea"/>
                  <a:cs typeface="+mj-cs"/>
                  <a:sym typeface="Arial"/>
                </a:defRPr>
              </a:pPr>
              <a:r>
                <a:t>Out of institutions and into the community</a:t>
              </a:r>
            </a:p>
            <a:p>
              <a:pPr lvl="1" marL="914400" indent="-342900">
                <a:spcBef>
                  <a:spcPts val="400"/>
                </a:spcBef>
                <a:buSzPct val="85000"/>
                <a:buChar char="✓"/>
                <a:defRPr sz="1800">
                  <a:latin typeface="+mj-lt"/>
                  <a:ea typeface="+mj-ea"/>
                  <a:cs typeface="+mj-cs"/>
                  <a:sym typeface="Arial"/>
                </a:defRPr>
              </a:pPr>
              <a:r>
                <a:t>Normalization - concept and philosophy</a:t>
              </a:r>
            </a:p>
            <a:p>
              <a:pPr lvl="1" marL="914400" indent="-342900">
                <a:spcBef>
                  <a:spcPts val="400"/>
                </a:spcBef>
                <a:buSzPct val="85000"/>
                <a:buChar char="✓"/>
                <a:defRPr sz="1800">
                  <a:latin typeface="+mj-lt"/>
                  <a:ea typeface="+mj-ea"/>
                  <a:cs typeface="+mj-cs"/>
                  <a:sym typeface="Arial"/>
                </a:defRPr>
              </a:pPr>
              <a:r>
                <a:t>Community Mental Health Facilities and Construction Act</a:t>
              </a:r>
            </a:p>
            <a:p>
              <a:pPr lvl="1" marL="914400" indent="-342900">
                <a:spcBef>
                  <a:spcPts val="400"/>
                </a:spcBef>
                <a:buSzPct val="85000"/>
                <a:buChar char="✓"/>
                <a:defRPr sz="1800">
                  <a:latin typeface="+mj-lt"/>
                  <a:ea typeface="+mj-ea"/>
                  <a:cs typeface="+mj-cs"/>
                  <a:sym typeface="Arial"/>
                </a:defRPr>
              </a:pPr>
              <a:r>
                <a:t>Independent living movement</a:t>
              </a:r>
            </a:p>
            <a:p>
              <a:pPr lvl="1" marL="914400" indent="-342900">
                <a:spcBef>
                  <a:spcPts val="400"/>
                </a:spcBef>
                <a:buSzPct val="85000"/>
                <a:buChar char="✓"/>
                <a:defRPr sz="1800">
                  <a:latin typeface="+mj-lt"/>
                  <a:ea typeface="+mj-ea"/>
                  <a:cs typeface="+mj-cs"/>
                  <a:sym typeface="Arial"/>
                </a:defRPr>
              </a:pPr>
              <a:r>
                <a:t>Supported community living</a:t>
              </a:r>
            </a:p>
            <a:p>
              <a:pPr lvl="1" marL="914400" indent="-342900">
                <a:spcBef>
                  <a:spcPts val="400"/>
                </a:spcBef>
                <a:buSzPct val="85000"/>
                <a:buChar char="✓"/>
                <a:defRPr sz="1800">
                  <a:latin typeface="+mj-lt"/>
                  <a:ea typeface="+mj-ea"/>
                  <a:cs typeface="+mj-cs"/>
                  <a:sym typeface="Arial"/>
                </a:defRPr>
              </a:pPr>
              <a:r>
                <a:t>Supported employment</a:t>
              </a:r>
            </a:p>
            <a:p>
              <a:pPr lvl="1" marL="914400" indent="-342900">
                <a:spcBef>
                  <a:spcPts val="400"/>
                </a:spcBef>
                <a:buSzPct val="85000"/>
                <a:buChar char="✓"/>
                <a:defRPr sz="1800">
                  <a:latin typeface="+mj-lt"/>
                  <a:ea typeface="+mj-ea"/>
                  <a:cs typeface="+mj-cs"/>
                  <a:sym typeface="Arial"/>
                </a:defRPr>
              </a:pPr>
              <a:r>
                <a:t>Americans with Disabilities Act (ADA)</a:t>
              </a:r>
            </a:p>
            <a:p>
              <a:pPr marL="457200" indent="-457200">
                <a:spcBef>
                  <a:spcPts val="500"/>
                </a:spcBef>
                <a:defRPr>
                  <a:latin typeface="+mj-lt"/>
                  <a:ea typeface="+mj-ea"/>
                  <a:cs typeface="+mj-cs"/>
                  <a:sym typeface="Arial"/>
                </a:defRPr>
              </a:pPr>
            </a:p>
          </p:txBody>
        </p:sp>
      </p:gr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25" name="Bumps in the Road…"/>
          <p:cNvSpPr txBox="1"/>
          <p:nvPr/>
        </p:nvSpPr>
        <p:spPr>
          <a:xfrm>
            <a:off x="1487656" y="152400"/>
            <a:ext cx="6576676" cy="1694108"/>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ctr">
              <a:lnSpc>
                <a:spcPct val="96000"/>
              </a:lnSpc>
              <a:defRPr b="1" sz="2800">
                <a:latin typeface="+mj-lt"/>
                <a:ea typeface="+mj-ea"/>
                <a:cs typeface="+mj-cs"/>
                <a:sym typeface="Arial"/>
              </a:defRPr>
            </a:pPr>
            <a:r>
              <a:t>Bumps in the Road</a:t>
            </a:r>
          </a:p>
          <a:p>
            <a:pPr algn="ctr">
              <a:lnSpc>
                <a:spcPct val="96000"/>
              </a:lnSpc>
              <a:defRPr i="1">
                <a:latin typeface="+mj-lt"/>
                <a:ea typeface="+mj-ea"/>
                <a:cs typeface="+mj-cs"/>
                <a:sym typeface="Arial"/>
              </a:defRPr>
            </a:pPr>
            <a:r>
              <a:t>When Segregation, Expulsion, and Punishment </a:t>
            </a:r>
          </a:p>
          <a:p>
            <a:pPr algn="ctr">
              <a:lnSpc>
                <a:spcPct val="96000"/>
              </a:lnSpc>
              <a:defRPr i="1">
                <a:latin typeface="+mj-lt"/>
                <a:ea typeface="+mj-ea"/>
                <a:cs typeface="+mj-cs"/>
                <a:sym typeface="Arial"/>
              </a:defRPr>
            </a:pPr>
            <a:r>
              <a:t>Are Imbedded in the Culture of the School</a:t>
            </a:r>
            <a:endParaRPr b="1"/>
          </a:p>
        </p:txBody>
      </p:sp>
      <p:grpSp>
        <p:nvGrpSpPr>
          <p:cNvPr id="128" name="Group"/>
          <p:cNvGrpSpPr/>
          <p:nvPr/>
        </p:nvGrpSpPr>
        <p:grpSpPr>
          <a:xfrm>
            <a:off x="1904999" y="1447799"/>
            <a:ext cx="6172202" cy="5041085"/>
            <a:chOff x="0" y="0"/>
            <a:chExt cx="6172200" cy="5041083"/>
          </a:xfrm>
        </p:grpSpPr>
        <p:sp>
          <p:nvSpPr>
            <p:cNvPr id="126" name="Rectangle"/>
            <p:cNvSpPr/>
            <p:nvPr/>
          </p:nvSpPr>
          <p:spPr>
            <a:xfrm>
              <a:off x="0" y="0"/>
              <a:ext cx="6172201" cy="4572001"/>
            </a:xfrm>
            <a:prstGeom prst="rect">
              <a:avLst/>
            </a:prstGeom>
            <a:solidFill>
              <a:srgbClr val="BBE0B5"/>
            </a:solidFill>
            <a:ln w="19050" cap="flat">
              <a:solidFill>
                <a:srgbClr val="000000"/>
              </a:solidFill>
              <a:prstDash val="solid"/>
              <a:round/>
            </a:ln>
            <a:effectLst/>
          </p:spPr>
          <p:txBody>
            <a:bodyPr wrap="square" lIns="45719" tIns="45719" rIns="45719" bIns="45719" numCol="1" anchor="t">
              <a:noAutofit/>
            </a:bodyPr>
            <a:lstStyle/>
            <a:p>
              <a:pPr>
                <a:spcBef>
                  <a:spcPts val="500"/>
                </a:spcBef>
                <a:defRPr>
                  <a:latin typeface="+mj-lt"/>
                  <a:ea typeface="+mj-ea"/>
                  <a:cs typeface="+mj-cs"/>
                  <a:sym typeface="Arial"/>
                </a:defRPr>
              </a:pPr>
            </a:p>
          </p:txBody>
        </p:sp>
        <p:sp>
          <p:nvSpPr>
            <p:cNvPr id="127" name="Separate classes for dominant language learners and students with special needs…"/>
            <p:cNvSpPr txBox="1"/>
            <p:nvPr/>
          </p:nvSpPr>
          <p:spPr>
            <a:xfrm>
              <a:off x="55563" y="9525"/>
              <a:ext cx="6061075" cy="503155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t">
              <a:spAutoFit/>
            </a:bodyPr>
            <a:lstStyle/>
            <a:p>
              <a:pPr marL="457200" indent="-457200">
                <a:spcBef>
                  <a:spcPts val="400"/>
                </a:spcBef>
                <a:buSzPct val="85000"/>
                <a:buChar char="❑"/>
                <a:defRPr sz="2000">
                  <a:latin typeface="+mj-lt"/>
                  <a:ea typeface="+mj-ea"/>
                  <a:cs typeface="+mj-cs"/>
                  <a:sym typeface="Arial"/>
                </a:defRPr>
              </a:pPr>
              <a:r>
                <a:t>Separate classes for dominant language learners and students with special needs</a:t>
              </a:r>
            </a:p>
            <a:p>
              <a:pPr marL="457200" indent="-457200">
                <a:spcBef>
                  <a:spcPts val="400"/>
                </a:spcBef>
                <a:buSzPct val="85000"/>
                <a:buChar char="❑"/>
                <a:defRPr sz="2000">
                  <a:latin typeface="+mj-lt"/>
                  <a:ea typeface="+mj-ea"/>
                  <a:cs typeface="+mj-cs"/>
                  <a:sym typeface="Arial"/>
                </a:defRPr>
              </a:pPr>
              <a:r>
                <a:t>No integration - no asssemblies, nothing</a:t>
              </a:r>
            </a:p>
            <a:p>
              <a:pPr marL="457200" indent="-457200">
                <a:spcBef>
                  <a:spcPts val="400"/>
                </a:spcBef>
                <a:buSzPct val="85000"/>
                <a:buChar char="❑"/>
                <a:defRPr sz="2000">
                  <a:latin typeface="+mj-lt"/>
                  <a:ea typeface="+mj-ea"/>
                  <a:cs typeface="+mj-cs"/>
                  <a:sym typeface="Arial"/>
                </a:defRPr>
              </a:pPr>
              <a:r>
                <a:t>Students treated disrespectfully - yelling, threatening</a:t>
              </a:r>
            </a:p>
            <a:p>
              <a:pPr marL="457200" indent="-457200">
                <a:spcBef>
                  <a:spcPts val="500"/>
                </a:spcBef>
                <a:defRPr sz="1000">
                  <a:latin typeface="+mj-lt"/>
                  <a:ea typeface="+mj-ea"/>
                  <a:cs typeface="+mj-cs"/>
                  <a:sym typeface="Arial"/>
                </a:defRPr>
              </a:pPr>
            </a:p>
            <a:p>
              <a:pPr marL="457200" indent="-457200">
                <a:spcBef>
                  <a:spcPts val="500"/>
                </a:spcBef>
                <a:defRPr b="1">
                  <a:latin typeface="+mj-lt"/>
                  <a:ea typeface="+mj-ea"/>
                  <a:cs typeface="+mj-cs"/>
                  <a:sym typeface="Arial"/>
                </a:defRPr>
              </a:pPr>
              <a:r>
                <a:t>What to do?</a:t>
              </a:r>
              <a:r>
                <a:rPr b="0"/>
                <a:t> </a:t>
              </a:r>
            </a:p>
            <a:p>
              <a:pPr marL="457200" indent="-457200">
                <a:spcBef>
                  <a:spcPts val="400"/>
                </a:spcBef>
                <a:buSzPct val="85000"/>
                <a:buChar char="❑"/>
                <a:defRPr sz="2000">
                  <a:latin typeface="+mj-lt"/>
                  <a:ea typeface="+mj-ea"/>
                  <a:cs typeface="+mj-cs"/>
                  <a:sym typeface="Arial"/>
                </a:defRPr>
              </a:pPr>
              <a:r>
                <a:t>Don’t lose your commitment</a:t>
              </a:r>
            </a:p>
            <a:p>
              <a:pPr marL="457200" indent="-457200">
                <a:spcBef>
                  <a:spcPts val="400"/>
                </a:spcBef>
                <a:buSzPct val="85000"/>
                <a:buChar char="❑"/>
                <a:defRPr sz="2000">
                  <a:latin typeface="+mj-lt"/>
                  <a:ea typeface="+mj-ea"/>
                  <a:cs typeface="+mj-cs"/>
                  <a:sym typeface="Arial"/>
                </a:defRPr>
              </a:pPr>
              <a:r>
                <a:t>Look for others who are concerned and want to do something</a:t>
              </a:r>
            </a:p>
            <a:p>
              <a:pPr marL="457200" indent="-457200">
                <a:spcBef>
                  <a:spcPts val="400"/>
                </a:spcBef>
                <a:buSzPct val="85000"/>
                <a:buChar char="❑"/>
                <a:defRPr sz="2000">
                  <a:latin typeface="+mj-lt"/>
                  <a:ea typeface="+mj-ea"/>
                  <a:cs typeface="+mj-cs"/>
                  <a:sym typeface="Arial"/>
                </a:defRPr>
              </a:pPr>
              <a:r>
                <a:t>Make your class an inclusive model</a:t>
              </a:r>
            </a:p>
            <a:p>
              <a:pPr marL="457200" indent="-457200">
                <a:spcBef>
                  <a:spcPts val="400"/>
                </a:spcBef>
                <a:buSzPct val="85000"/>
                <a:buChar char="❑"/>
                <a:defRPr sz="2000">
                  <a:latin typeface="+mj-lt"/>
                  <a:ea typeface="+mj-ea"/>
                  <a:cs typeface="+mj-cs"/>
                  <a:sym typeface="Arial"/>
                </a:defRPr>
              </a:pPr>
              <a:r>
                <a:t>Look for ways to get students out of segregated placements</a:t>
              </a:r>
            </a:p>
            <a:p>
              <a:pPr marL="457200" indent="-457200">
                <a:spcBef>
                  <a:spcPts val="500"/>
                </a:spcBef>
                <a:defRPr sz="2000">
                  <a:latin typeface="+mj-lt"/>
                  <a:ea typeface="+mj-ea"/>
                  <a:cs typeface="+mj-cs"/>
                  <a:sym typeface="Arial"/>
                </a:defRPr>
              </a:pPr>
            </a:p>
          </p:txBody>
        </p:sp>
      </p:gr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0"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31" name="Towards Inclusive Schools"/>
          <p:cNvSpPr txBox="1"/>
          <p:nvPr/>
        </p:nvSpPr>
        <p:spPr>
          <a:xfrm>
            <a:off x="2112287" y="304800"/>
            <a:ext cx="5290901" cy="5480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gn="ctr">
              <a:defRPr b="1" sz="3200">
                <a:latin typeface="+mj-lt"/>
                <a:ea typeface="+mj-ea"/>
                <a:cs typeface="+mj-cs"/>
                <a:sym typeface="Arial"/>
              </a:defRPr>
            </a:lvl1pPr>
          </a:lstStyle>
          <a:p>
            <a:pPr/>
            <a:r>
              <a:t>Towards Inclusive Schools</a:t>
            </a:r>
          </a:p>
        </p:txBody>
      </p:sp>
      <p:grpSp>
        <p:nvGrpSpPr>
          <p:cNvPr id="134" name="Group"/>
          <p:cNvGrpSpPr/>
          <p:nvPr/>
        </p:nvGrpSpPr>
        <p:grpSpPr>
          <a:xfrm>
            <a:off x="1676399" y="914399"/>
            <a:ext cx="6172202" cy="5181601"/>
            <a:chOff x="0" y="0"/>
            <a:chExt cx="6172200" cy="5181600"/>
          </a:xfrm>
        </p:grpSpPr>
        <p:sp>
          <p:nvSpPr>
            <p:cNvPr id="132" name="Rectangle"/>
            <p:cNvSpPr/>
            <p:nvPr/>
          </p:nvSpPr>
          <p:spPr>
            <a:xfrm>
              <a:off x="-1" y="0"/>
              <a:ext cx="6172202" cy="5181600"/>
            </a:xfrm>
            <a:prstGeom prst="rect">
              <a:avLst/>
            </a:prstGeom>
            <a:solidFill>
              <a:srgbClr val="E4D5A6"/>
            </a:solidFill>
            <a:ln w="12700" cap="flat">
              <a:noFill/>
              <a:miter lim="400000"/>
            </a:ln>
            <a:effectLst/>
          </p:spPr>
          <p:txBody>
            <a:bodyPr wrap="square" lIns="45719" tIns="45719" rIns="45719" bIns="45719" numCol="1" anchor="t">
              <a:noAutofit/>
            </a:bodyPr>
            <a:lstStyle/>
            <a:p>
              <a:pPr>
                <a:spcBef>
                  <a:spcPts val="500"/>
                </a:spcBef>
                <a:defRPr>
                  <a:latin typeface="+mj-lt"/>
                  <a:ea typeface="+mj-ea"/>
                  <a:cs typeface="+mj-cs"/>
                  <a:sym typeface="Arial"/>
                </a:defRPr>
              </a:pPr>
            </a:p>
          </p:txBody>
        </p:sp>
        <p:sp>
          <p:nvSpPr>
            <p:cNvPr id="133" name="Changing Approaches to Education…"/>
            <p:cNvSpPr txBox="1"/>
            <p:nvPr/>
          </p:nvSpPr>
          <p:spPr>
            <a:xfrm>
              <a:off x="46037" y="0"/>
              <a:ext cx="6080126" cy="504564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t">
              <a:spAutoFit/>
            </a:bodyPr>
            <a:lstStyle/>
            <a:p>
              <a:pPr marL="457200" indent="-457200" algn="ctr">
                <a:spcBef>
                  <a:spcPts val="500"/>
                </a:spcBef>
                <a:defRPr b="1" i="1">
                  <a:solidFill>
                    <a:srgbClr val="333399"/>
                  </a:solidFill>
                  <a:latin typeface="+mj-lt"/>
                  <a:ea typeface="+mj-ea"/>
                  <a:cs typeface="+mj-cs"/>
                  <a:sym typeface="Arial"/>
                </a:defRPr>
              </a:pPr>
              <a:r>
                <a:t>Changing Approaches to Education</a:t>
              </a:r>
              <a:endParaRPr sz="800"/>
            </a:p>
            <a:p>
              <a:pPr marL="457200" indent="-457200" algn="ctr">
                <a:spcBef>
                  <a:spcPts val="500"/>
                </a:spcBef>
                <a:defRPr b="1" sz="800">
                  <a:latin typeface="+mj-lt"/>
                  <a:ea typeface="+mj-ea"/>
                  <a:cs typeface="+mj-cs"/>
                  <a:sym typeface="Arial"/>
                </a:defRPr>
              </a:pPr>
            </a:p>
            <a:p>
              <a:pPr marL="457200" indent="-457200">
                <a:spcBef>
                  <a:spcPts val="500"/>
                </a:spcBef>
                <a:buSzPct val="85000"/>
                <a:buChar char="❑"/>
                <a:defRPr>
                  <a:latin typeface="+mj-lt"/>
                  <a:ea typeface="+mj-ea"/>
                  <a:cs typeface="+mj-cs"/>
                  <a:sym typeface="Arial"/>
                </a:defRPr>
              </a:pPr>
              <a:r>
                <a:t>“Separate but equal” </a:t>
              </a:r>
            </a:p>
            <a:p>
              <a:pPr marL="457200" indent="-457200">
                <a:spcBef>
                  <a:spcPts val="500"/>
                </a:spcBef>
                <a:buSzPct val="85000"/>
                <a:buChar char="❑"/>
                <a:defRPr>
                  <a:latin typeface="+mj-lt"/>
                  <a:ea typeface="+mj-ea"/>
                  <a:cs typeface="+mj-cs"/>
                  <a:sym typeface="Arial"/>
                </a:defRPr>
              </a:pPr>
              <a:r>
                <a:t>Exclusion from public school 1800’s - 1940’s</a:t>
              </a:r>
            </a:p>
            <a:p>
              <a:pPr marL="457200" indent="-457200">
                <a:spcBef>
                  <a:spcPts val="500"/>
                </a:spcBef>
                <a:buSzPct val="85000"/>
                <a:buChar char="❑"/>
                <a:defRPr>
                  <a:latin typeface="+mj-lt"/>
                  <a:ea typeface="+mj-ea"/>
                  <a:cs typeface="+mj-cs"/>
                  <a:sym typeface="Arial"/>
                </a:defRPr>
              </a:pPr>
              <a:r>
                <a:t>Segregated classes in public schools (1940’s to 1973 &amp; to present)</a:t>
              </a:r>
            </a:p>
            <a:p>
              <a:pPr marL="457200" indent="-457200">
                <a:spcBef>
                  <a:spcPts val="500"/>
                </a:spcBef>
                <a:buSzPct val="85000"/>
                <a:buChar char="❑"/>
                <a:defRPr>
                  <a:latin typeface="+mj-lt"/>
                  <a:ea typeface="+mj-ea"/>
                  <a:cs typeface="+mj-cs"/>
                  <a:sym typeface="Arial"/>
                </a:defRPr>
              </a:pPr>
              <a:r>
                <a:t>Mainstreaming (1973 to present)</a:t>
              </a:r>
            </a:p>
            <a:p>
              <a:pPr marL="457200" indent="-457200">
                <a:spcBef>
                  <a:spcPts val="500"/>
                </a:spcBef>
                <a:buSzPct val="85000"/>
                <a:buChar char="❑"/>
                <a:defRPr>
                  <a:latin typeface="+mj-lt"/>
                  <a:ea typeface="+mj-ea"/>
                  <a:cs typeface="+mj-cs"/>
                  <a:sym typeface="Arial"/>
                </a:defRPr>
              </a:pPr>
              <a:r>
                <a:t>Integrated education &amp; the regular education initiative </a:t>
              </a:r>
            </a:p>
            <a:p>
              <a:pPr marL="457200" indent="-457200">
                <a:spcBef>
                  <a:spcPts val="500"/>
                </a:spcBef>
                <a:buSzPct val="85000"/>
                <a:buChar char="❑"/>
                <a:defRPr>
                  <a:latin typeface="+mj-lt"/>
                  <a:ea typeface="+mj-ea"/>
                  <a:cs typeface="+mj-cs"/>
                  <a:sym typeface="Arial"/>
                </a:defRPr>
              </a:pPr>
              <a:r>
                <a:t>Inclusive education (1986 - present)</a:t>
              </a:r>
            </a:p>
            <a:p>
              <a:pPr marL="457200" indent="-457200">
                <a:spcBef>
                  <a:spcPts val="500"/>
                </a:spcBef>
                <a:buSzPct val="85000"/>
                <a:buChar char="❑"/>
                <a:defRPr>
                  <a:latin typeface="+mj-lt"/>
                  <a:ea typeface="+mj-ea"/>
                  <a:cs typeface="+mj-cs"/>
                  <a:sym typeface="Arial"/>
                </a:defRPr>
              </a:pPr>
              <a:r>
                <a:t>Inclusive teaching and schooling (1990-present)</a:t>
              </a:r>
            </a:p>
          </p:txBody>
        </p:sp>
      </p:gr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7" name="Pictures in time. . ."/>
          <p:cNvSpPr txBox="1"/>
          <p:nvPr/>
        </p:nvSpPr>
        <p:spPr>
          <a:xfrm>
            <a:off x="350520" y="990600"/>
            <a:ext cx="7376160" cy="132616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spcBef>
                <a:spcPts val="2100"/>
              </a:spcBef>
              <a:defRPr b="1" sz="3600">
                <a:latin typeface="+mj-lt"/>
                <a:ea typeface="+mj-ea"/>
                <a:cs typeface="+mj-cs"/>
                <a:sym typeface="Arial"/>
              </a:defRPr>
            </a:lvl1pPr>
          </a:lstStyle>
          <a:p>
            <a:pPr/>
            <a:r>
              <a:t>Pictures in time. . . </a:t>
            </a:r>
          </a:p>
        </p:txBody>
      </p:sp>
      <p:sp>
        <p:nvSpPr>
          <p:cNvPr id="48" name="LORENZO . . .…"/>
          <p:cNvSpPr txBox="1"/>
          <p:nvPr/>
        </p:nvSpPr>
        <p:spPr>
          <a:xfrm>
            <a:off x="2209800" y="1828800"/>
            <a:ext cx="4695488" cy="2705289"/>
          </a:xfrm>
          <a:prstGeom prst="rect">
            <a:avLst/>
          </a:prstGeom>
          <a:solidFill>
            <a:srgbClr val="BDD6FF"/>
          </a:solidFill>
          <a:ln w="12700">
            <a:miter lim="400000"/>
          </a:ln>
          <a:extLst>
            <a:ext uri="{C572A759-6A51-4108-AA02-DFA0A04FC94B}">
              <ma14:wrappingTextBoxFlag xmlns:ma14="http://schemas.microsoft.com/office/mac/drawingml/2011/main" val="1"/>
            </a:ext>
          </a:extLst>
        </p:spPr>
        <p:txBody>
          <a:bodyPr wrap="none" lIns="45719" rIns="45719">
            <a:spAutoFit/>
          </a:bodyPr>
          <a:lstStyle/>
          <a:p>
            <a:pPr>
              <a:spcBef>
                <a:spcPts val="1900"/>
              </a:spcBef>
              <a:defRPr b="1" sz="3200">
                <a:latin typeface="+mj-lt"/>
                <a:ea typeface="+mj-ea"/>
                <a:cs typeface="+mj-cs"/>
                <a:sym typeface="Arial"/>
              </a:defRPr>
            </a:pPr>
            <a:r>
              <a:t>LORENZO . . .</a:t>
            </a:r>
            <a:r>
              <a:rPr b="0" sz="2400"/>
              <a:t> </a:t>
            </a:r>
          </a:p>
          <a:p>
            <a:pPr>
              <a:spcBef>
                <a:spcPts val="1400"/>
              </a:spcBef>
              <a:defRPr>
                <a:latin typeface="+mj-lt"/>
                <a:ea typeface="+mj-ea"/>
                <a:cs typeface="+mj-cs"/>
                <a:sym typeface="Arial"/>
              </a:defRPr>
            </a:pPr>
            <a:r>
              <a:t>Was not allowed to go to school</a:t>
            </a:r>
          </a:p>
          <a:p>
            <a:pPr>
              <a:spcBef>
                <a:spcPts val="1400"/>
              </a:spcBef>
              <a:defRPr>
                <a:latin typeface="+mj-lt"/>
                <a:ea typeface="+mj-ea"/>
                <a:cs typeface="+mj-cs"/>
                <a:sym typeface="Arial"/>
              </a:defRPr>
            </a:pPr>
            <a:r>
              <a:t>Because of his disability! </a:t>
            </a:r>
          </a:p>
          <a:p>
            <a:pPr>
              <a:spcBef>
                <a:spcPts val="1400"/>
              </a:spcBef>
              <a:defRPr>
                <a:latin typeface="+mj-lt"/>
                <a:ea typeface="+mj-ea"/>
                <a:cs typeface="+mj-cs"/>
                <a:sym typeface="Arial"/>
              </a:defRPr>
            </a:pPr>
            <a:r>
              <a:t>His mother was told he should be </a:t>
            </a:r>
          </a:p>
          <a:p>
            <a:pPr>
              <a:spcBef>
                <a:spcPts val="1400"/>
              </a:spcBef>
              <a:defRPr>
                <a:latin typeface="+mj-lt"/>
                <a:ea typeface="+mj-ea"/>
                <a:cs typeface="+mj-cs"/>
                <a:sym typeface="Arial"/>
              </a:defRPr>
            </a:pPr>
            <a:r>
              <a:t>In an Institution. </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37" name="ORGANIZATIONAL APPROACHES Providing Help for Special Students"/>
          <p:cNvSpPr txBox="1"/>
          <p:nvPr/>
        </p:nvSpPr>
        <p:spPr>
          <a:xfrm>
            <a:off x="884237" y="532035"/>
            <a:ext cx="7623176" cy="840930"/>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nchor="ctr">
            <a:spAutoFit/>
          </a:bodyPr>
          <a:lstStyle/>
          <a:p>
            <a:pPr algn="ctr">
              <a:defRPr b="1" sz="2800">
                <a:latin typeface="+mj-lt"/>
                <a:ea typeface="+mj-ea"/>
                <a:cs typeface="+mj-cs"/>
                <a:sym typeface="Arial"/>
              </a:defRPr>
            </a:pPr>
            <a:r>
              <a:t>ORGANIZATIONAL APPROACHES</a:t>
            </a:r>
            <a:br/>
            <a:r>
              <a:rPr i="1" sz="2400">
                <a:solidFill>
                  <a:srgbClr val="333399"/>
                </a:solidFill>
              </a:rPr>
              <a:t>Providing Help for Special Students</a:t>
            </a:r>
          </a:p>
        </p:txBody>
      </p:sp>
      <p:grpSp>
        <p:nvGrpSpPr>
          <p:cNvPr id="140" name="Group"/>
          <p:cNvGrpSpPr/>
          <p:nvPr/>
        </p:nvGrpSpPr>
        <p:grpSpPr>
          <a:xfrm>
            <a:off x="1066800" y="2057399"/>
            <a:ext cx="3657600" cy="4114801"/>
            <a:chOff x="0" y="0"/>
            <a:chExt cx="3657600" cy="4114800"/>
          </a:xfrm>
        </p:grpSpPr>
        <p:sp>
          <p:nvSpPr>
            <p:cNvPr id="138" name="Rectangle"/>
            <p:cNvSpPr/>
            <p:nvPr/>
          </p:nvSpPr>
          <p:spPr>
            <a:xfrm>
              <a:off x="0" y="0"/>
              <a:ext cx="3657600" cy="4114800"/>
            </a:xfrm>
            <a:prstGeom prst="rect">
              <a:avLst/>
            </a:prstGeom>
            <a:solidFill>
              <a:srgbClr val="BDD6FF"/>
            </a:solidFill>
            <a:ln w="12700" cap="flat">
              <a:noFill/>
              <a:miter lim="400000"/>
            </a:ln>
            <a:effectLst/>
          </p:spPr>
          <p:txBody>
            <a:bodyPr wrap="square" lIns="45719" tIns="45719" rIns="45719" bIns="45719" numCol="1" anchor="t">
              <a:noAutofit/>
            </a:bodyPr>
            <a:lstStyle/>
            <a:p>
              <a:pPr>
                <a:spcBef>
                  <a:spcPts val="500"/>
                </a:spcBef>
                <a:defRPr>
                  <a:latin typeface="+mj-lt"/>
                  <a:ea typeface="+mj-ea"/>
                  <a:cs typeface="+mj-cs"/>
                  <a:sym typeface="Arial"/>
                </a:defRPr>
              </a:pPr>
            </a:p>
          </p:txBody>
        </p:sp>
        <p:sp>
          <p:nvSpPr>
            <p:cNvPr id="139" name="SPECIAL PLACES FOR SPECIAL PEOPLE…"/>
            <p:cNvSpPr txBox="1"/>
            <p:nvPr/>
          </p:nvSpPr>
          <p:spPr>
            <a:xfrm>
              <a:off x="46038" y="0"/>
              <a:ext cx="3565524" cy="321633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t">
              <a:spAutoFit/>
            </a:bodyPr>
            <a:lstStyle/>
            <a:p>
              <a:pPr marL="342900" indent="-342900">
                <a:spcBef>
                  <a:spcPts val="500"/>
                </a:spcBef>
                <a:defRPr b="1">
                  <a:latin typeface="+mj-lt"/>
                  <a:ea typeface="+mj-ea"/>
                  <a:cs typeface="+mj-cs"/>
                  <a:sym typeface="Arial"/>
                </a:defRPr>
              </a:pPr>
              <a:r>
                <a:t>SPECIAL PLACES FOR SPECIAL PEOPLE</a:t>
              </a:r>
            </a:p>
            <a:p>
              <a:pPr marL="342900" indent="-342900">
                <a:spcBef>
                  <a:spcPts val="500"/>
                </a:spcBef>
                <a:buSzPct val="85000"/>
                <a:buChar char="❑"/>
                <a:defRPr>
                  <a:latin typeface="+mj-lt"/>
                  <a:ea typeface="+mj-ea"/>
                  <a:cs typeface="+mj-cs"/>
                  <a:sym typeface="Arial"/>
                </a:defRPr>
              </a:pPr>
              <a:r>
                <a:t>Residential institutions</a:t>
              </a:r>
            </a:p>
            <a:p>
              <a:pPr marL="342900" indent="-342900">
                <a:spcBef>
                  <a:spcPts val="500"/>
                </a:spcBef>
                <a:buSzPct val="85000"/>
                <a:buChar char="❑"/>
                <a:defRPr>
                  <a:latin typeface="+mj-lt"/>
                  <a:ea typeface="+mj-ea"/>
                  <a:cs typeface="+mj-cs"/>
                  <a:sym typeface="Arial"/>
                </a:defRPr>
              </a:pPr>
              <a:r>
                <a:t>Separate day schools</a:t>
              </a:r>
            </a:p>
            <a:p>
              <a:pPr marL="342900" indent="-342900">
                <a:spcBef>
                  <a:spcPts val="500"/>
                </a:spcBef>
                <a:buSzPct val="85000"/>
                <a:buChar char="❑"/>
                <a:defRPr>
                  <a:latin typeface="+mj-lt"/>
                  <a:ea typeface="+mj-ea"/>
                  <a:cs typeface="+mj-cs"/>
                  <a:sym typeface="Arial"/>
                </a:defRPr>
              </a:pPr>
              <a:r>
                <a:t>Special, separate classes in regular education schools</a:t>
              </a:r>
            </a:p>
            <a:p>
              <a:pPr marL="342900" indent="-342900">
                <a:spcBef>
                  <a:spcPts val="500"/>
                </a:spcBef>
                <a:buSzPct val="85000"/>
                <a:buChar char="❑"/>
                <a:defRPr>
                  <a:latin typeface="+mj-lt"/>
                  <a:ea typeface="+mj-ea"/>
                  <a:cs typeface="+mj-cs"/>
                  <a:sym typeface="Arial"/>
                </a:defRPr>
              </a:pPr>
              <a:r>
                <a:t>Resource room</a:t>
              </a:r>
            </a:p>
          </p:txBody>
        </p:sp>
      </p:grpSp>
      <p:grpSp>
        <p:nvGrpSpPr>
          <p:cNvPr id="143" name="Group"/>
          <p:cNvGrpSpPr/>
          <p:nvPr/>
        </p:nvGrpSpPr>
        <p:grpSpPr>
          <a:xfrm>
            <a:off x="4876800" y="2057400"/>
            <a:ext cx="3819525" cy="4114800"/>
            <a:chOff x="0" y="0"/>
            <a:chExt cx="3819525" cy="4114800"/>
          </a:xfrm>
        </p:grpSpPr>
        <p:sp>
          <p:nvSpPr>
            <p:cNvPr id="141" name="Rectangle"/>
            <p:cNvSpPr/>
            <p:nvPr/>
          </p:nvSpPr>
          <p:spPr>
            <a:xfrm>
              <a:off x="0" y="0"/>
              <a:ext cx="3819525" cy="4114800"/>
            </a:xfrm>
            <a:prstGeom prst="rect">
              <a:avLst/>
            </a:prstGeom>
            <a:solidFill>
              <a:srgbClr val="E4D5A6"/>
            </a:solidFill>
            <a:ln w="12700" cap="flat">
              <a:noFill/>
              <a:miter lim="400000"/>
            </a:ln>
            <a:effectLst/>
          </p:spPr>
          <p:txBody>
            <a:bodyPr wrap="square" lIns="45719" tIns="45719" rIns="45719" bIns="45719" numCol="1" anchor="t">
              <a:noAutofit/>
            </a:bodyPr>
            <a:lstStyle/>
            <a:p>
              <a:pPr>
                <a:spcBef>
                  <a:spcPts val="500"/>
                </a:spcBef>
                <a:defRPr b="1">
                  <a:latin typeface="+mj-lt"/>
                  <a:ea typeface="+mj-ea"/>
                  <a:cs typeface="+mj-cs"/>
                  <a:sym typeface="Arial"/>
                </a:defRPr>
              </a:pPr>
            </a:p>
          </p:txBody>
        </p:sp>
        <p:sp>
          <p:nvSpPr>
            <p:cNvPr id="142" name="SUPPORTS IN REGULAR PLACES…"/>
            <p:cNvSpPr txBox="1"/>
            <p:nvPr/>
          </p:nvSpPr>
          <p:spPr>
            <a:xfrm>
              <a:off x="46038" y="0"/>
              <a:ext cx="3727449" cy="349878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t">
              <a:spAutoFit/>
            </a:bodyPr>
            <a:lstStyle/>
            <a:p>
              <a:pPr marL="342900" indent="-342900">
                <a:spcBef>
                  <a:spcPts val="500"/>
                </a:spcBef>
                <a:defRPr b="1">
                  <a:latin typeface="+mj-lt"/>
                  <a:ea typeface="+mj-ea"/>
                  <a:cs typeface="+mj-cs"/>
                  <a:sym typeface="Arial"/>
                </a:defRPr>
              </a:pPr>
              <a:r>
                <a:t>SUPPORTS IN REGULAR PLACES </a:t>
              </a:r>
            </a:p>
            <a:p>
              <a:pPr marL="342900" indent="-342900">
                <a:spcBef>
                  <a:spcPts val="500"/>
                </a:spcBef>
                <a:buSzPct val="85000"/>
                <a:buChar char="❑"/>
                <a:defRPr>
                  <a:latin typeface="+mj-lt"/>
                  <a:ea typeface="+mj-ea"/>
                  <a:cs typeface="+mj-cs"/>
                  <a:sym typeface="Arial"/>
                </a:defRPr>
              </a:pPr>
              <a:r>
                <a:t>Co-teaching</a:t>
              </a:r>
            </a:p>
            <a:p>
              <a:pPr marL="342900" indent="-342900">
                <a:spcBef>
                  <a:spcPts val="500"/>
                </a:spcBef>
                <a:buSzPct val="85000"/>
                <a:buChar char="❑"/>
                <a:defRPr>
                  <a:latin typeface="+mj-lt"/>
                  <a:ea typeface="+mj-ea"/>
                  <a:cs typeface="+mj-cs"/>
                  <a:sym typeface="Arial"/>
                </a:defRPr>
              </a:pPr>
              <a:r>
                <a:t>Inclusive education: </a:t>
              </a:r>
              <a:r>
                <a:rPr i="1"/>
                <a:t>supports in the regular classroom</a:t>
              </a:r>
              <a:endParaRPr i="1"/>
            </a:p>
            <a:p>
              <a:pPr marL="342900" indent="-342900">
                <a:spcBef>
                  <a:spcPts val="500"/>
                </a:spcBef>
                <a:buSzPct val="85000"/>
                <a:buChar char="❑"/>
                <a:defRPr>
                  <a:latin typeface="+mj-lt"/>
                  <a:ea typeface="+mj-ea"/>
                  <a:cs typeface="+mj-cs"/>
                  <a:sym typeface="Arial"/>
                </a:defRPr>
              </a:pPr>
              <a:r>
                <a:t>Inclusive schooling: school-based supports for diversity</a:t>
              </a:r>
            </a:p>
          </p:txBody>
        </p:sp>
      </p:grpSp>
      <p:sp>
        <p:nvSpPr>
          <p:cNvPr id="144" name="Line"/>
          <p:cNvSpPr/>
          <p:nvPr/>
        </p:nvSpPr>
        <p:spPr>
          <a:xfrm>
            <a:off x="1719262" y="1600200"/>
            <a:ext cx="6858001" cy="0"/>
          </a:xfrm>
          <a:prstGeom prst="line">
            <a:avLst/>
          </a:prstGeom>
          <a:ln w="12700">
            <a:solidFill>
              <a:srgbClr val="000000"/>
            </a:solidFill>
          </a:ln>
        </p:spPr>
        <p:txBody>
          <a:bodyPr lIns="45719" rIns="45719"/>
          <a:lstStyle/>
          <a:p>
            <a:pP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7" name="The Growing Movement  Towards Inclusive Schools"/>
          <p:cNvSpPr txBox="1"/>
          <p:nvPr/>
        </p:nvSpPr>
        <p:spPr>
          <a:xfrm>
            <a:off x="808037" y="527495"/>
            <a:ext cx="7700964" cy="1910906"/>
          </a:xfrm>
          <a:prstGeom prst="rect">
            <a:avLst/>
          </a:prstGeom>
          <a:ln w="12700">
            <a:miter lim="400000"/>
          </a:ln>
          <a:extLst>
            <a:ext uri="{C572A759-6A51-4108-AA02-DFA0A04FC94B}">
              <ma14:wrappingTextBoxFlag xmlns:ma14="http://schemas.microsoft.com/office/mac/drawingml/2011/main" val="1"/>
            </a:ext>
          </a:extLst>
        </p:spPr>
        <p:txBody>
          <a:bodyPr lIns="46037" tIns="46037" rIns="46037" bIns="46037" anchor="b">
            <a:spAutoFit/>
          </a:bodyPr>
          <a:lstStyle/>
          <a:p>
            <a:pPr algn="ctr">
              <a:defRPr b="1" sz="3200">
                <a:latin typeface="+mj-lt"/>
                <a:ea typeface="+mj-ea"/>
                <a:cs typeface="+mj-cs"/>
                <a:sym typeface="Arial"/>
              </a:defRPr>
            </a:pPr>
            <a:r>
              <a:t>The Growing Movement </a:t>
            </a:r>
            <a:br/>
            <a:r>
              <a:t>Towards Inclusive Schools</a:t>
            </a:r>
            <a:r>
              <a:rPr sz="4400">
                <a:latin typeface="Times New Roman"/>
                <a:ea typeface="Times New Roman"/>
                <a:cs typeface="Times New Roman"/>
                <a:sym typeface="Times New Roman"/>
              </a:rPr>
              <a:t> </a:t>
            </a:r>
            <a:br>
              <a:rPr sz="4400">
                <a:latin typeface="Times New Roman"/>
                <a:ea typeface="Times New Roman"/>
                <a:cs typeface="Times New Roman"/>
                <a:sym typeface="Times New Roman"/>
              </a:rPr>
            </a:br>
            <a:r>
              <a:rPr b="0" i="1" sz="2400"/>
              <a:t> </a:t>
            </a:r>
            <a:br>
              <a:rPr b="0" i="1" sz="2400"/>
            </a:br>
          </a:p>
        </p:txBody>
      </p:sp>
      <p:grpSp>
        <p:nvGrpSpPr>
          <p:cNvPr id="150" name="Group"/>
          <p:cNvGrpSpPr/>
          <p:nvPr/>
        </p:nvGrpSpPr>
        <p:grpSpPr>
          <a:xfrm>
            <a:off x="1600199" y="1371600"/>
            <a:ext cx="6172202" cy="4648200"/>
            <a:chOff x="0" y="0"/>
            <a:chExt cx="6172200" cy="4648200"/>
          </a:xfrm>
        </p:grpSpPr>
        <p:sp>
          <p:nvSpPr>
            <p:cNvPr id="148" name="Rectangle"/>
            <p:cNvSpPr/>
            <p:nvPr/>
          </p:nvSpPr>
          <p:spPr>
            <a:xfrm>
              <a:off x="-1" y="0"/>
              <a:ext cx="6172202" cy="4648200"/>
            </a:xfrm>
            <a:prstGeom prst="rect">
              <a:avLst/>
            </a:prstGeom>
            <a:solidFill>
              <a:srgbClr val="ABE4E4"/>
            </a:solidFill>
            <a:ln w="12700" cap="flat">
              <a:noFill/>
              <a:miter lim="400000"/>
            </a:ln>
            <a:effectLst/>
          </p:spPr>
          <p:txBody>
            <a:bodyPr wrap="square" lIns="45719" tIns="45719" rIns="45719" bIns="45719" numCol="1" anchor="t">
              <a:noAutofit/>
            </a:bodyPr>
            <a:lstStyle/>
            <a:p>
              <a:pPr>
                <a:spcBef>
                  <a:spcPts val="500"/>
                </a:spcBef>
                <a:defRPr i="1" sz="2000">
                  <a:latin typeface="+mj-lt"/>
                  <a:ea typeface="+mj-ea"/>
                  <a:cs typeface="+mj-cs"/>
                  <a:sym typeface="Arial"/>
                </a:defRPr>
              </a:pPr>
            </a:p>
          </p:txBody>
        </p:sp>
        <p:sp>
          <p:nvSpPr>
            <p:cNvPr id="149" name="Strategies for Change…"/>
            <p:cNvSpPr txBox="1"/>
            <p:nvPr/>
          </p:nvSpPr>
          <p:spPr>
            <a:xfrm>
              <a:off x="46037" y="0"/>
              <a:ext cx="6080126" cy="448190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4450" tIns="44450" rIns="44450" bIns="44450" numCol="1" anchor="t">
              <a:spAutoFit/>
            </a:bodyPr>
            <a:lstStyle/>
            <a:p>
              <a:pPr marL="457200" indent="-457200" algn="ctr">
                <a:spcBef>
                  <a:spcPts val="500"/>
                </a:spcBef>
                <a:defRPr b="1" i="1">
                  <a:solidFill>
                    <a:srgbClr val="333399"/>
                  </a:solidFill>
                  <a:latin typeface="+mj-lt"/>
                  <a:ea typeface="+mj-ea"/>
                  <a:cs typeface="+mj-cs"/>
                  <a:sym typeface="Arial"/>
                </a:defRPr>
              </a:pPr>
              <a:r>
                <a:t>Strategies for Change</a:t>
              </a:r>
              <a:endParaRPr sz="800"/>
            </a:p>
            <a:p>
              <a:pPr marL="457200" indent="-457200" algn="ctr">
                <a:spcBef>
                  <a:spcPts val="500"/>
                </a:spcBef>
                <a:defRPr b="1" sz="800">
                  <a:latin typeface="+mj-lt"/>
                  <a:ea typeface="+mj-ea"/>
                  <a:cs typeface="+mj-cs"/>
                  <a:sym typeface="Arial"/>
                </a:defRPr>
              </a:pPr>
            </a:p>
            <a:p>
              <a:pPr marL="457200" indent="-457200">
                <a:spcBef>
                  <a:spcPts val="500"/>
                </a:spcBef>
                <a:buSzPct val="85000"/>
                <a:buChar char="❑"/>
                <a:defRPr>
                  <a:latin typeface="+mj-lt"/>
                  <a:ea typeface="+mj-ea"/>
                  <a:cs typeface="+mj-cs"/>
                  <a:sym typeface="Arial"/>
                </a:defRPr>
              </a:pPr>
              <a:r>
                <a:t>U.S. Department of Education - “systems change” grants</a:t>
              </a:r>
            </a:p>
            <a:p>
              <a:pPr marL="457200" indent="-457200">
                <a:spcBef>
                  <a:spcPts val="500"/>
                </a:spcBef>
                <a:buSzPct val="85000"/>
                <a:buChar char="❑"/>
                <a:defRPr>
                  <a:latin typeface="+mj-lt"/>
                  <a:ea typeface="+mj-ea"/>
                  <a:cs typeface="+mj-cs"/>
                  <a:sym typeface="Arial"/>
                </a:defRPr>
              </a:pPr>
              <a:r>
                <a:t>Numerous studies recommending move towards inclusive schooling</a:t>
              </a:r>
            </a:p>
            <a:p>
              <a:pPr marL="457200" indent="-457200">
                <a:spcBef>
                  <a:spcPts val="500"/>
                </a:spcBef>
                <a:buSzPct val="85000"/>
                <a:buChar char="❑"/>
                <a:defRPr>
                  <a:latin typeface="+mj-lt"/>
                  <a:ea typeface="+mj-ea"/>
                  <a:cs typeface="+mj-cs"/>
                  <a:sym typeface="Arial"/>
                </a:defRPr>
              </a:pPr>
              <a:r>
                <a:t>No Child Left Behind - higher standards for all</a:t>
              </a:r>
            </a:p>
            <a:p>
              <a:pPr marL="457200" indent="-457200">
                <a:spcBef>
                  <a:spcPts val="500"/>
                </a:spcBef>
                <a:buSzPct val="85000"/>
                <a:buChar char="❑"/>
                <a:defRPr>
                  <a:latin typeface="+mj-lt"/>
                  <a:ea typeface="+mj-ea"/>
                  <a:cs typeface="+mj-cs"/>
                  <a:sym typeface="Arial"/>
                </a:defRPr>
              </a:pPr>
              <a:r>
                <a:t>Inclusive education throughout the world</a:t>
              </a:r>
            </a:p>
            <a:p>
              <a:pPr marL="457200" indent="-457200">
                <a:spcBef>
                  <a:spcPts val="500"/>
                </a:spcBef>
                <a:buSzPct val="85000"/>
                <a:buChar char="❑"/>
                <a:defRPr>
                  <a:latin typeface="+mj-lt"/>
                  <a:ea typeface="+mj-ea"/>
                  <a:cs typeface="+mj-cs"/>
                  <a:sym typeface="Arial"/>
                </a:defRPr>
              </a:pPr>
              <a:r>
                <a:t>Inclusive education in colleges and universities - </a:t>
              </a:r>
              <a:r>
                <a:rPr i="1" sz="2000"/>
                <a:t>race, culture, disability including those with more significant disabilities </a:t>
              </a:r>
            </a:p>
          </p:txBody>
        </p:sp>
      </p:gr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53" name="IDEA: 6 Key Principles"/>
          <p:cNvSpPr txBox="1"/>
          <p:nvPr/>
        </p:nvSpPr>
        <p:spPr>
          <a:xfrm>
            <a:off x="1264919" y="647558"/>
            <a:ext cx="7528561" cy="609884"/>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b="1" sz="3600">
                <a:latin typeface="+mj-lt"/>
                <a:ea typeface="+mj-ea"/>
                <a:cs typeface="+mj-cs"/>
                <a:sym typeface="Arial"/>
              </a:defRPr>
            </a:lvl1pPr>
          </a:lstStyle>
          <a:p>
            <a:pPr/>
            <a:r>
              <a:t>IDEA: 6 Key Principles</a:t>
            </a:r>
          </a:p>
        </p:txBody>
      </p:sp>
      <p:grpSp>
        <p:nvGrpSpPr>
          <p:cNvPr id="156" name="Group"/>
          <p:cNvGrpSpPr/>
          <p:nvPr/>
        </p:nvGrpSpPr>
        <p:grpSpPr>
          <a:xfrm>
            <a:off x="2781300" y="1352620"/>
            <a:ext cx="4495800" cy="4800601"/>
            <a:chOff x="0" y="0"/>
            <a:chExt cx="4495800" cy="4800600"/>
          </a:xfrm>
        </p:grpSpPr>
        <p:sp>
          <p:nvSpPr>
            <p:cNvPr id="154" name="Rectangle"/>
            <p:cNvSpPr/>
            <p:nvPr/>
          </p:nvSpPr>
          <p:spPr>
            <a:xfrm>
              <a:off x="0" y="0"/>
              <a:ext cx="4495800" cy="4800600"/>
            </a:xfrm>
            <a:prstGeom prst="rect">
              <a:avLst/>
            </a:prstGeom>
            <a:solidFill>
              <a:srgbClr val="9FBE99"/>
            </a:solidFill>
            <a:ln w="12700" cap="flat">
              <a:noFill/>
              <a:miter lim="400000"/>
            </a:ln>
            <a:effectLst/>
          </p:spPr>
          <p:txBody>
            <a:bodyPr wrap="square" lIns="45719" tIns="45719" rIns="45719" bIns="45719" numCol="1" anchor="t">
              <a:noAutofit/>
            </a:bodyPr>
            <a:lstStyle/>
            <a:p>
              <a:pPr>
                <a:lnSpc>
                  <a:spcPct val="90000"/>
                </a:lnSpc>
                <a:spcBef>
                  <a:spcPts val="500"/>
                </a:spcBef>
                <a:defRPr b="1">
                  <a:latin typeface="+mj-lt"/>
                  <a:ea typeface="+mj-ea"/>
                  <a:cs typeface="+mj-cs"/>
                  <a:sym typeface="Arial"/>
                </a:defRPr>
              </a:pPr>
            </a:p>
          </p:txBody>
        </p:sp>
        <p:sp>
          <p:nvSpPr>
            <p:cNvPr id="155" name="Free appropriate public education…"/>
            <p:cNvSpPr txBox="1"/>
            <p:nvPr/>
          </p:nvSpPr>
          <p:spPr>
            <a:xfrm>
              <a:off x="45719" y="0"/>
              <a:ext cx="4404361" cy="472842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457200" indent="-457200">
                <a:lnSpc>
                  <a:spcPct val="90000"/>
                </a:lnSpc>
                <a:spcBef>
                  <a:spcPts val="500"/>
                </a:spcBef>
                <a:buSzPct val="85000"/>
                <a:buAutoNum type="arabicPeriod" startAt="1"/>
                <a:defRPr b="1">
                  <a:latin typeface="+mj-lt"/>
                  <a:ea typeface="+mj-ea"/>
                  <a:cs typeface="+mj-cs"/>
                  <a:sym typeface="Arial"/>
                </a:defRPr>
              </a:pPr>
              <a:r>
                <a:t>Free appropriate public education</a:t>
              </a:r>
            </a:p>
            <a:p>
              <a:pPr marL="457200" indent="-457200">
                <a:lnSpc>
                  <a:spcPct val="90000"/>
                </a:lnSpc>
                <a:spcBef>
                  <a:spcPts val="500"/>
                </a:spcBef>
                <a:buSzPct val="85000"/>
                <a:buAutoNum type="arabicPeriod" startAt="1"/>
                <a:defRPr b="1">
                  <a:latin typeface="+mj-lt"/>
                  <a:ea typeface="+mj-ea"/>
                  <a:cs typeface="+mj-cs"/>
                  <a:sym typeface="Arial"/>
                </a:defRPr>
              </a:pPr>
              <a:r>
                <a:t>Appropriate, culturally sensitive evaluation</a:t>
              </a:r>
            </a:p>
            <a:p>
              <a:pPr marL="457200" indent="-457200">
                <a:lnSpc>
                  <a:spcPct val="90000"/>
                </a:lnSpc>
                <a:spcBef>
                  <a:spcPts val="500"/>
                </a:spcBef>
                <a:buSzPct val="85000"/>
                <a:buAutoNum type="arabicPeriod" startAt="1"/>
                <a:defRPr b="1">
                  <a:latin typeface="+mj-lt"/>
                  <a:ea typeface="+mj-ea"/>
                  <a:cs typeface="+mj-cs"/>
                  <a:sym typeface="Arial"/>
                </a:defRPr>
              </a:pPr>
              <a:r>
                <a:t>Individualized education program</a:t>
              </a:r>
            </a:p>
            <a:p>
              <a:pPr marL="457200" indent="-457200">
                <a:lnSpc>
                  <a:spcPct val="90000"/>
                </a:lnSpc>
                <a:spcBef>
                  <a:spcPts val="500"/>
                </a:spcBef>
                <a:buSzPct val="85000"/>
                <a:buAutoNum type="arabicPeriod" startAt="1"/>
                <a:defRPr b="1" i="1">
                  <a:latin typeface="+mj-lt"/>
                  <a:ea typeface="+mj-ea"/>
                  <a:cs typeface="+mj-cs"/>
                  <a:sym typeface="Arial"/>
                </a:defRPr>
              </a:pPr>
              <a:r>
                <a:t>Least restrictive environment</a:t>
              </a:r>
            </a:p>
            <a:p>
              <a:pPr marL="457200" indent="-457200">
                <a:lnSpc>
                  <a:spcPct val="90000"/>
                </a:lnSpc>
                <a:spcBef>
                  <a:spcPts val="500"/>
                </a:spcBef>
                <a:buSzPct val="85000"/>
                <a:buAutoNum type="arabicPeriod" startAt="1"/>
                <a:defRPr b="1">
                  <a:latin typeface="+mj-lt"/>
                  <a:ea typeface="+mj-ea"/>
                  <a:cs typeface="+mj-cs"/>
                  <a:sym typeface="Arial"/>
                </a:defRPr>
              </a:pPr>
              <a:r>
                <a:t>Parent and student participation in decision making</a:t>
              </a:r>
            </a:p>
            <a:p>
              <a:pPr marL="457200" indent="-457200">
                <a:lnSpc>
                  <a:spcPct val="90000"/>
                </a:lnSpc>
                <a:spcBef>
                  <a:spcPts val="500"/>
                </a:spcBef>
                <a:buSzPct val="85000"/>
                <a:buAutoNum type="arabicPeriod" startAt="1"/>
                <a:defRPr b="1">
                  <a:latin typeface="+mj-lt"/>
                  <a:ea typeface="+mj-ea"/>
                  <a:cs typeface="+mj-cs"/>
                  <a:sym typeface="Arial"/>
                </a:defRPr>
              </a:pPr>
              <a:r>
                <a:t>Procedural due process</a:t>
              </a:r>
            </a:p>
          </p:txBody>
        </p:sp>
      </p:gr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59" name="Free Appropriate Public Education - FAPE"/>
          <p:cNvSpPr txBox="1"/>
          <p:nvPr/>
        </p:nvSpPr>
        <p:spPr>
          <a:xfrm>
            <a:off x="655319" y="291127"/>
            <a:ext cx="7985761" cy="1017946"/>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marL="838200" indent="-838200">
              <a:defRPr b="1" sz="3200">
                <a:latin typeface="+mj-lt"/>
                <a:ea typeface="+mj-ea"/>
                <a:cs typeface="+mj-cs"/>
                <a:sym typeface="Arial"/>
              </a:defRPr>
            </a:lvl1pPr>
          </a:lstStyle>
          <a:p>
            <a:pPr/>
            <a:r>
              <a:t>Free Appropriate Public Education - FAPE</a:t>
            </a:r>
          </a:p>
        </p:txBody>
      </p:sp>
      <p:grpSp>
        <p:nvGrpSpPr>
          <p:cNvPr id="162" name="Group"/>
          <p:cNvGrpSpPr/>
          <p:nvPr/>
        </p:nvGrpSpPr>
        <p:grpSpPr>
          <a:xfrm>
            <a:off x="4876800" y="1447800"/>
            <a:ext cx="3810000" cy="5119167"/>
            <a:chOff x="0" y="0"/>
            <a:chExt cx="3810000" cy="5119166"/>
          </a:xfrm>
        </p:grpSpPr>
        <p:sp>
          <p:nvSpPr>
            <p:cNvPr id="160" name="Rectangle"/>
            <p:cNvSpPr/>
            <p:nvPr/>
          </p:nvSpPr>
          <p:spPr>
            <a:xfrm>
              <a:off x="0" y="0"/>
              <a:ext cx="3810000" cy="4724400"/>
            </a:xfrm>
            <a:prstGeom prst="rect">
              <a:avLst/>
            </a:prstGeom>
            <a:solidFill>
              <a:srgbClr val="9FBE99"/>
            </a:solidFill>
            <a:ln w="12700" cap="flat">
              <a:noFill/>
              <a:miter lim="400000"/>
            </a:ln>
            <a:effectLst/>
          </p:spPr>
          <p:txBody>
            <a:bodyPr wrap="square" lIns="45719" tIns="45719" rIns="45719" bIns="45719" numCol="1" anchor="t">
              <a:noAutofit/>
            </a:bodyPr>
            <a:lstStyle/>
            <a:p>
              <a:pPr>
                <a:spcBef>
                  <a:spcPts val="500"/>
                </a:spcBef>
                <a:defRPr sz="2800">
                  <a:latin typeface="+mj-lt"/>
                  <a:ea typeface="+mj-ea"/>
                  <a:cs typeface="+mj-cs"/>
                  <a:sym typeface="Arial"/>
                </a:defRPr>
              </a:pPr>
            </a:p>
          </p:txBody>
        </p:sp>
        <p:sp>
          <p:nvSpPr>
            <p:cNvPr id="161" name="Free, no cost to parents.…"/>
            <p:cNvSpPr txBox="1"/>
            <p:nvPr/>
          </p:nvSpPr>
          <p:spPr>
            <a:xfrm>
              <a:off x="45719" y="0"/>
              <a:ext cx="3718561" cy="511916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342900" indent="-342900">
                <a:spcBef>
                  <a:spcPts val="500"/>
                </a:spcBef>
                <a:buSzPct val="85000"/>
                <a:buChar char="❑"/>
                <a:defRPr b="1">
                  <a:latin typeface="+mj-lt"/>
                  <a:ea typeface="+mj-ea"/>
                  <a:cs typeface="+mj-cs"/>
                  <a:sym typeface="Arial"/>
                </a:defRPr>
              </a:pPr>
              <a:r>
                <a:t>Free</a:t>
              </a:r>
              <a:r>
                <a:rPr b="0"/>
                <a:t>, no cost to parents. </a:t>
              </a:r>
            </a:p>
            <a:p>
              <a:pPr marL="342900" indent="-342900">
                <a:spcBef>
                  <a:spcPts val="500"/>
                </a:spcBef>
                <a:buSzPct val="85000"/>
                <a:buChar char="❑"/>
                <a:defRPr b="1">
                  <a:latin typeface="+mj-lt"/>
                  <a:ea typeface="+mj-ea"/>
                  <a:cs typeface="+mj-cs"/>
                  <a:sym typeface="Arial"/>
                </a:defRPr>
              </a:pPr>
              <a:r>
                <a:t>Appropriate </a:t>
              </a:r>
              <a:r>
                <a:rPr b="0"/>
                <a:t>-- based on needs of child (not disability label)</a:t>
              </a:r>
            </a:p>
            <a:p>
              <a:pPr marL="342900" indent="-342900">
                <a:spcBef>
                  <a:spcPts val="500"/>
                </a:spcBef>
                <a:buSzPct val="85000"/>
                <a:buChar char="❑"/>
                <a:defRPr b="1">
                  <a:latin typeface="+mj-lt"/>
                  <a:ea typeface="+mj-ea"/>
                  <a:cs typeface="+mj-cs"/>
                  <a:sym typeface="Arial"/>
                </a:defRPr>
              </a:pPr>
              <a:r>
                <a:t>Education</a:t>
              </a:r>
              <a:r>
                <a:rPr b="0"/>
                <a:t> </a:t>
              </a:r>
            </a:p>
            <a:p>
              <a:pPr marL="342900" indent="-342900">
                <a:spcBef>
                  <a:spcPts val="500"/>
                </a:spcBef>
                <a:buSzPct val="85000"/>
                <a:buChar char="❑"/>
                <a:defRPr>
                  <a:latin typeface="+mj-lt"/>
                  <a:ea typeface="+mj-ea"/>
                  <a:cs typeface="+mj-cs"/>
                  <a:sym typeface="Arial"/>
                </a:defRPr>
              </a:pPr>
              <a:r>
                <a:t>Emphasis on </a:t>
              </a:r>
              <a:r>
                <a:rPr b="1"/>
                <a:t>access to general education curriculum</a:t>
              </a:r>
              <a:endParaRPr b="1"/>
            </a:p>
            <a:p>
              <a:pPr marL="342900" indent="-342900">
                <a:spcBef>
                  <a:spcPts val="500"/>
                </a:spcBef>
                <a:buSzPct val="85000"/>
                <a:buChar char="❑"/>
                <a:defRPr>
                  <a:latin typeface="+mj-lt"/>
                  <a:ea typeface="+mj-ea"/>
                  <a:cs typeface="+mj-cs"/>
                  <a:sym typeface="Arial"/>
                </a:defRPr>
              </a:pPr>
              <a:r>
                <a:t>Participation in </a:t>
              </a:r>
              <a:r>
                <a:rPr b="1"/>
                <a:t>state and district assessments</a:t>
              </a:r>
              <a:endParaRPr b="1"/>
            </a:p>
          </p:txBody>
        </p:sp>
      </p:grpSp>
      <p:sp>
        <p:nvSpPr>
          <p:cNvPr id="163" name="Special education means . . .…"/>
          <p:cNvSpPr txBox="1"/>
          <p:nvPr/>
        </p:nvSpPr>
        <p:spPr>
          <a:xfrm>
            <a:off x="883919" y="1447800"/>
            <a:ext cx="3489961" cy="16789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sz="2000">
                <a:latin typeface="Times Roman"/>
                <a:ea typeface="Times Roman"/>
                <a:cs typeface="Times Roman"/>
                <a:sym typeface="Times Roman"/>
              </a:defRPr>
            </a:pPr>
            <a:r>
              <a:t>Special education</a:t>
            </a:r>
            <a:r>
              <a:rPr b="0" sz="2400"/>
              <a:t> </a:t>
            </a:r>
            <a:r>
              <a:rPr b="0"/>
              <a:t>means . . . </a:t>
            </a:r>
          </a:p>
          <a:p>
            <a:pPr>
              <a:defRPr sz="2000">
                <a:latin typeface="Times Roman"/>
                <a:ea typeface="Times Roman"/>
                <a:cs typeface="Times Roman"/>
                <a:sym typeface="Times Roman"/>
              </a:defRPr>
            </a:pPr>
            <a:r>
              <a:t>specially designed instruction . . . to meet the unique needs of a child with a disability</a:t>
            </a:r>
          </a:p>
        </p:txBody>
      </p:sp>
      <p:sp>
        <p:nvSpPr>
          <p:cNvPr id="164" name="Supplementary aids and  services…"/>
          <p:cNvSpPr txBox="1"/>
          <p:nvPr/>
        </p:nvSpPr>
        <p:spPr>
          <a:xfrm>
            <a:off x="914400" y="3200400"/>
            <a:ext cx="3810000" cy="1920240"/>
          </a:xfrm>
          <a:prstGeom prst="rect">
            <a:avLst/>
          </a:prstGeom>
          <a:solidFill>
            <a:srgbClr val="FFFFFF"/>
          </a:solidFill>
          <a:ln w="12700">
            <a:miter lim="400000"/>
          </a:ln>
          <a:extLst>
            <a:ext uri="{C572A759-6A51-4108-AA02-DFA0A04FC94B}">
              <ma14:wrappingTextBoxFlag xmlns:ma14="http://schemas.microsoft.com/office/mac/drawingml/2011/main" val="1"/>
            </a:ext>
          </a:extLst>
        </p:spPr>
        <p:txBody>
          <a:bodyPr lIns="45719" rIns="45719">
            <a:spAutoFit/>
          </a:bodyPr>
          <a:lstStyle/>
          <a:p>
            <a:pPr>
              <a:defRPr b="1" sz="2000">
                <a:latin typeface="Times Roman"/>
                <a:ea typeface="Times Roman"/>
                <a:cs typeface="Times Roman"/>
                <a:sym typeface="Times Roman"/>
              </a:defRPr>
            </a:pPr>
            <a:r>
              <a:t>Supplementary aids and  services</a:t>
            </a:r>
            <a:r>
              <a:rPr b="0"/>
              <a:t> </a:t>
            </a:r>
          </a:p>
          <a:p>
            <a:pPr>
              <a:defRPr sz="2000">
                <a:latin typeface="Times Roman"/>
                <a:ea typeface="Times Roman"/>
                <a:cs typeface="Times Roman"/>
                <a:sym typeface="Times Roman"/>
              </a:defRPr>
            </a:pPr>
            <a:r>
              <a:t>means, aids, services, and other supports provided . . . to enable children with disabilities to be educated with non-disabled children to the maximum extent </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69" name="Group"/>
          <p:cNvGrpSpPr/>
          <p:nvPr/>
        </p:nvGrpSpPr>
        <p:grpSpPr>
          <a:xfrm>
            <a:off x="228600" y="457200"/>
            <a:ext cx="4038600" cy="5562600"/>
            <a:chOff x="0" y="0"/>
            <a:chExt cx="4038600" cy="5562600"/>
          </a:xfrm>
        </p:grpSpPr>
        <p:sp>
          <p:nvSpPr>
            <p:cNvPr id="167" name="Rectangle"/>
            <p:cNvSpPr/>
            <p:nvPr/>
          </p:nvSpPr>
          <p:spPr>
            <a:xfrm>
              <a:off x="0" y="0"/>
              <a:ext cx="4038600" cy="5562600"/>
            </a:xfrm>
            <a:prstGeom prst="rect">
              <a:avLst/>
            </a:prstGeom>
            <a:solidFill>
              <a:srgbClr val="9FBE99"/>
            </a:solidFill>
            <a:ln w="12700" cap="flat">
              <a:noFill/>
              <a:miter lim="400000"/>
            </a:ln>
            <a:effectLst/>
          </p:spPr>
          <p:txBody>
            <a:bodyPr wrap="square" lIns="45719" tIns="45719" rIns="45719" bIns="45719" numCol="1" anchor="t">
              <a:noAutofit/>
            </a:bodyPr>
            <a:lstStyle/>
            <a:p>
              <a:pPr marL="342900" indent="-342900" algn="r">
                <a:spcBef>
                  <a:spcPts val="400"/>
                </a:spcBef>
                <a:defRPr sz="1600">
                  <a:latin typeface="Times New Roman"/>
                  <a:ea typeface="Times New Roman"/>
                  <a:cs typeface="Times New Roman"/>
                  <a:sym typeface="Times New Roman"/>
                </a:defRPr>
              </a:pPr>
            </a:p>
          </p:txBody>
        </p:sp>
        <p:sp>
          <p:nvSpPr>
            <p:cNvPr id="168" name="That to the maximum extent appropriate, children with disabilities . . . are educated with children  who are non-disabled; and…"/>
            <p:cNvSpPr txBox="1"/>
            <p:nvPr/>
          </p:nvSpPr>
          <p:spPr>
            <a:xfrm>
              <a:off x="45719" y="0"/>
              <a:ext cx="3947161" cy="510979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533400" indent="-533400">
                <a:buSzPct val="85000"/>
                <a:buAutoNum type="arabicPeriod" startAt="1"/>
                <a:defRPr sz="2000">
                  <a:latin typeface="+mj-lt"/>
                  <a:ea typeface="+mj-ea"/>
                  <a:cs typeface="+mj-cs"/>
                  <a:sym typeface="Arial"/>
                </a:defRPr>
              </a:pPr>
              <a:r>
                <a:t>That to the maximum extent appropriate, children with disabilities . . . are educated with children  who are non-disabled; and</a:t>
              </a:r>
            </a:p>
            <a:p>
              <a:pPr marL="533400" indent="-533400">
                <a:defRPr sz="2000">
                  <a:latin typeface="+mj-lt"/>
                  <a:ea typeface="+mj-ea"/>
                  <a:cs typeface="+mj-cs"/>
                  <a:sym typeface="Arial"/>
                </a:defRPr>
              </a:pPr>
            </a:p>
            <a:p>
              <a:pPr marL="533400" indent="-533400">
                <a:buSzPct val="85000"/>
                <a:buAutoNum type="arabicPeriod" startAt="2"/>
                <a:defRPr sz="2000">
                  <a:latin typeface="+mj-lt"/>
                  <a:ea typeface="+mj-ea"/>
                  <a:cs typeface="+mj-cs"/>
                  <a:sym typeface="Arial"/>
                </a:defRPr>
              </a:pPr>
              <a:r>
                <a:t>That special classes, separate schooling or other removal . . .occurs only if the nature or severity of the disability is such that education in regular classes with the use of supplementary aids and services cannot be achieved satisfactorily. </a:t>
              </a:r>
            </a:p>
            <a:p>
              <a:pPr lvl="4" marL="342900" indent="1485900" algn="r">
                <a:spcBef>
                  <a:spcPts val="400"/>
                </a:spcBef>
                <a:defRPr sz="2000">
                  <a:latin typeface="+mj-lt"/>
                  <a:ea typeface="+mj-ea"/>
                  <a:cs typeface="+mj-cs"/>
                  <a:sym typeface="Arial"/>
                </a:defRPr>
              </a:pPr>
              <a:r>
                <a:t>CFR 300.550</a:t>
              </a:r>
            </a:p>
          </p:txBody>
        </p:sp>
      </p:grpSp>
      <p:sp>
        <p:nvSpPr>
          <p:cNvPr id="170" name="LRE Least Restrictive Environment"/>
          <p:cNvSpPr txBox="1"/>
          <p:nvPr/>
        </p:nvSpPr>
        <p:spPr>
          <a:xfrm>
            <a:off x="4809761" y="2252103"/>
            <a:ext cx="3566161" cy="148784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defRPr b="1" sz="3200">
                <a:latin typeface="+mj-lt"/>
                <a:ea typeface="+mj-ea"/>
                <a:cs typeface="+mj-cs"/>
                <a:sym typeface="Arial"/>
              </a:defRPr>
            </a:pPr>
            <a:r>
              <a:t>LRE</a:t>
            </a:r>
            <a:br/>
            <a:r>
              <a:t>Least Restrictive Environment</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73" name="Key Court Cases &amp; Concepts related to Inclusive Teaching"/>
          <p:cNvSpPr txBox="1"/>
          <p:nvPr/>
        </p:nvSpPr>
        <p:spPr>
          <a:xfrm>
            <a:off x="1112519" y="443527"/>
            <a:ext cx="7528561" cy="1017946"/>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defRPr b="1" sz="3200">
                <a:latin typeface="+mj-lt"/>
                <a:ea typeface="+mj-ea"/>
                <a:cs typeface="+mj-cs"/>
                <a:sym typeface="Arial"/>
              </a:defRPr>
            </a:lvl1pPr>
          </a:lstStyle>
          <a:p>
            <a:pPr/>
            <a:r>
              <a:t>Key Court Cases &amp; Concepts related to Inclusive Teaching</a:t>
            </a:r>
          </a:p>
        </p:txBody>
      </p:sp>
      <p:sp>
        <p:nvSpPr>
          <p:cNvPr id="174" name="Roncker v. Walter, 83…"/>
          <p:cNvSpPr txBox="1"/>
          <p:nvPr/>
        </p:nvSpPr>
        <p:spPr>
          <a:xfrm>
            <a:off x="5684520" y="1676399"/>
            <a:ext cx="3032761" cy="332112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92100" indent="-292100">
              <a:spcBef>
                <a:spcPts val="400"/>
              </a:spcBef>
              <a:buSzPct val="85000"/>
              <a:buChar char="❑"/>
              <a:defRPr sz="2000">
                <a:latin typeface="+mj-lt"/>
                <a:ea typeface="+mj-ea"/>
                <a:cs typeface="+mj-cs"/>
                <a:sym typeface="Arial"/>
              </a:defRPr>
            </a:pPr>
            <a:r>
              <a:t>Roncker v. Walter, 83</a:t>
            </a:r>
          </a:p>
          <a:p>
            <a:pPr marL="292100" indent="-292100">
              <a:spcBef>
                <a:spcPts val="400"/>
              </a:spcBef>
              <a:buSzPct val="85000"/>
              <a:buChar char="❑"/>
              <a:defRPr sz="2000">
                <a:latin typeface="+mj-lt"/>
                <a:ea typeface="+mj-ea"/>
                <a:cs typeface="+mj-cs"/>
                <a:sym typeface="Arial"/>
              </a:defRPr>
            </a:pPr>
            <a:r>
              <a:t>Danil RR v. Board of Education, 89</a:t>
            </a:r>
          </a:p>
          <a:p>
            <a:pPr marL="292100" indent="-292100">
              <a:spcBef>
                <a:spcPts val="400"/>
              </a:spcBef>
              <a:buSzPct val="85000"/>
              <a:buChar char="❑"/>
              <a:defRPr sz="2000">
                <a:latin typeface="+mj-lt"/>
                <a:ea typeface="+mj-ea"/>
                <a:cs typeface="+mj-cs"/>
                <a:sym typeface="Arial"/>
              </a:defRPr>
            </a:pPr>
            <a:r>
              <a:t>Oberti v.Board of Education, 93</a:t>
            </a:r>
          </a:p>
          <a:p>
            <a:pPr marL="292100" indent="-292100">
              <a:spcBef>
                <a:spcPts val="400"/>
              </a:spcBef>
              <a:buSzPct val="85000"/>
              <a:buChar char="❑"/>
              <a:defRPr sz="2000">
                <a:latin typeface="+mj-lt"/>
                <a:ea typeface="+mj-ea"/>
                <a:cs typeface="+mj-cs"/>
                <a:sym typeface="Arial"/>
              </a:defRPr>
            </a:pPr>
            <a:r>
              <a:t>Sacramento City Schl Dist v. Rachel H. 94</a:t>
            </a:r>
          </a:p>
          <a:p>
            <a:pPr marL="292100" indent="-292100">
              <a:spcBef>
                <a:spcPts val="400"/>
              </a:spcBef>
              <a:buSzPct val="85000"/>
              <a:buChar char="❑"/>
              <a:defRPr sz="2000">
                <a:latin typeface="+mj-lt"/>
                <a:ea typeface="+mj-ea"/>
                <a:cs typeface="+mj-cs"/>
                <a:sym typeface="Arial"/>
              </a:defRPr>
            </a:pPr>
            <a:r>
              <a:t>McLaughlin v.Board of Education,2001</a:t>
            </a:r>
          </a:p>
        </p:txBody>
      </p:sp>
      <p:grpSp>
        <p:nvGrpSpPr>
          <p:cNvPr id="177" name="Group"/>
          <p:cNvGrpSpPr/>
          <p:nvPr/>
        </p:nvGrpSpPr>
        <p:grpSpPr>
          <a:xfrm>
            <a:off x="914399" y="1676399"/>
            <a:ext cx="4572002" cy="4038601"/>
            <a:chOff x="0" y="0"/>
            <a:chExt cx="4572000" cy="4038600"/>
          </a:xfrm>
        </p:grpSpPr>
        <p:sp>
          <p:nvSpPr>
            <p:cNvPr id="175" name="Rectangle"/>
            <p:cNvSpPr/>
            <p:nvPr/>
          </p:nvSpPr>
          <p:spPr>
            <a:xfrm>
              <a:off x="-1" y="0"/>
              <a:ext cx="4572002" cy="4038600"/>
            </a:xfrm>
            <a:prstGeom prst="rect">
              <a:avLst/>
            </a:prstGeom>
            <a:solidFill>
              <a:srgbClr val="9FBE99"/>
            </a:solidFill>
            <a:ln w="12700" cap="flat">
              <a:noFill/>
              <a:miter lim="400000"/>
            </a:ln>
            <a:effectLst/>
          </p:spPr>
          <p:txBody>
            <a:bodyPr wrap="square" lIns="45719" tIns="45719" rIns="45719" bIns="45719" numCol="1" anchor="t">
              <a:noAutofit/>
            </a:bodyPr>
            <a:lstStyle/>
            <a:p>
              <a:pPr>
                <a:lnSpc>
                  <a:spcPct val="90000"/>
                </a:lnSpc>
                <a:spcBef>
                  <a:spcPts val="700"/>
                </a:spcBef>
                <a:defRPr sz="2000"/>
              </a:pPr>
            </a:p>
          </p:txBody>
        </p:sp>
        <p:sp>
          <p:nvSpPr>
            <p:cNvPr id="176" name="Schools must in good faith consider inclusive placements for all students.…"/>
            <p:cNvSpPr txBox="1"/>
            <p:nvPr/>
          </p:nvSpPr>
          <p:spPr>
            <a:xfrm>
              <a:off x="46036" y="0"/>
              <a:ext cx="4479928" cy="381063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6037" tIns="46037" rIns="46037" bIns="46037" numCol="1" anchor="t">
              <a:spAutoFit/>
            </a:bodyPr>
            <a:lstStyle/>
            <a:p>
              <a:pPr marL="457200" indent="-457200">
                <a:lnSpc>
                  <a:spcPct val="90000"/>
                </a:lnSpc>
                <a:spcBef>
                  <a:spcPts val="400"/>
                </a:spcBef>
                <a:buClr>
                  <a:srgbClr val="3333CC"/>
                </a:buClr>
                <a:buSzPct val="85000"/>
                <a:buChar char="❑"/>
                <a:defRPr sz="2000"/>
              </a:pPr>
              <a:r>
                <a:t>Schools must in good faith consider inclusive placements for all students.</a:t>
              </a:r>
            </a:p>
            <a:p>
              <a:pPr marL="457200" indent="-457200">
                <a:lnSpc>
                  <a:spcPct val="90000"/>
                </a:lnSpc>
                <a:spcBef>
                  <a:spcPts val="400"/>
                </a:spcBef>
                <a:buClr>
                  <a:srgbClr val="3333CC"/>
                </a:buClr>
                <a:buSzPct val="85000"/>
                <a:buChar char="❑"/>
                <a:defRPr sz="2000"/>
              </a:pPr>
              <a:r>
                <a:t>Students and teachers must be provided necessary supports and supplementary services.</a:t>
              </a:r>
            </a:p>
            <a:p>
              <a:pPr marL="457200" indent="-457200">
                <a:lnSpc>
                  <a:spcPct val="90000"/>
                </a:lnSpc>
                <a:spcBef>
                  <a:spcPts val="400"/>
                </a:spcBef>
                <a:buClr>
                  <a:srgbClr val="3333CC"/>
                </a:buClr>
                <a:buSzPct val="85000"/>
                <a:buChar char="❑"/>
                <a:defRPr sz="2000"/>
              </a:pPr>
              <a:r>
                <a:t>Although costs, the amount of teacher time, and impact on other students may be considered, the standard is so high for these factors that denial of inclusive placement based on these issues is rarely supported.</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7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7" grpId="1"/>
    </p:bldLst>
  </p:timing>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0" name="ACCESS To the General Education Curriculum"/>
          <p:cNvSpPr txBox="1"/>
          <p:nvPr/>
        </p:nvSpPr>
        <p:spPr>
          <a:xfrm>
            <a:off x="1112519" y="360977"/>
            <a:ext cx="7528561" cy="1183046"/>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defRPr b="1" sz="4400">
                <a:latin typeface="+mj-lt"/>
                <a:ea typeface="+mj-ea"/>
                <a:cs typeface="+mj-cs"/>
                <a:sym typeface="Arial"/>
              </a:defRPr>
            </a:pPr>
            <a:r>
              <a:t>ACCESS</a:t>
            </a:r>
            <a:br/>
            <a:r>
              <a:rPr b="0" sz="3200"/>
              <a:t>To the General Education Curriculum</a:t>
            </a:r>
          </a:p>
        </p:txBody>
      </p:sp>
      <p:grpSp>
        <p:nvGrpSpPr>
          <p:cNvPr id="183" name="Group"/>
          <p:cNvGrpSpPr/>
          <p:nvPr/>
        </p:nvGrpSpPr>
        <p:grpSpPr>
          <a:xfrm>
            <a:off x="4495800" y="1600200"/>
            <a:ext cx="4419600" cy="4472991"/>
            <a:chOff x="0" y="0"/>
            <a:chExt cx="4419600" cy="4472990"/>
          </a:xfrm>
        </p:grpSpPr>
        <p:sp>
          <p:nvSpPr>
            <p:cNvPr id="181" name="Square"/>
            <p:cNvSpPr/>
            <p:nvPr/>
          </p:nvSpPr>
          <p:spPr>
            <a:xfrm>
              <a:off x="0" y="0"/>
              <a:ext cx="4419600" cy="4419600"/>
            </a:xfrm>
            <a:prstGeom prst="rect">
              <a:avLst/>
            </a:prstGeom>
            <a:solidFill>
              <a:srgbClr val="9FBE99"/>
            </a:solidFill>
            <a:ln w="12700" cap="flat">
              <a:noFill/>
              <a:miter lim="400000"/>
            </a:ln>
            <a:effectLst/>
          </p:spPr>
          <p:txBody>
            <a:bodyPr wrap="square" lIns="45719" tIns="45719" rIns="45719" bIns="45719" numCol="1" anchor="t">
              <a:noAutofit/>
            </a:bodyPr>
            <a:lstStyle/>
            <a:p>
              <a:pPr>
                <a:spcBef>
                  <a:spcPts val="500"/>
                </a:spcBef>
                <a:defRPr sz="2800">
                  <a:latin typeface="+mj-lt"/>
                  <a:ea typeface="+mj-ea"/>
                  <a:cs typeface="+mj-cs"/>
                  <a:sym typeface="Arial"/>
                </a:defRPr>
              </a:pPr>
            </a:p>
          </p:txBody>
        </p:sp>
        <p:sp>
          <p:nvSpPr>
            <p:cNvPr id="182" name="Focus of the IEP…"/>
            <p:cNvSpPr txBox="1"/>
            <p:nvPr/>
          </p:nvSpPr>
          <p:spPr>
            <a:xfrm>
              <a:off x="45719" y="0"/>
              <a:ext cx="4328161" cy="447299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342900" indent="-342900">
                <a:spcBef>
                  <a:spcPts val="600"/>
                </a:spcBef>
                <a:buSzPct val="85000"/>
                <a:buChar char="❑"/>
                <a:defRPr sz="2800">
                  <a:latin typeface="+mj-lt"/>
                  <a:ea typeface="+mj-ea"/>
                  <a:cs typeface="+mj-cs"/>
                  <a:sym typeface="Arial"/>
                </a:defRPr>
              </a:pPr>
              <a:r>
                <a:t>Focus of the IEP</a:t>
              </a:r>
            </a:p>
            <a:p>
              <a:pPr marL="342900" indent="-342900">
                <a:spcBef>
                  <a:spcPts val="600"/>
                </a:spcBef>
                <a:buSzPct val="85000"/>
                <a:buChar char="❑"/>
                <a:defRPr sz="2800">
                  <a:latin typeface="+mj-lt"/>
                  <a:ea typeface="+mj-ea"/>
                  <a:cs typeface="+mj-cs"/>
                  <a:sym typeface="Arial"/>
                </a:defRPr>
              </a:pPr>
              <a:r>
                <a:t>Presumption is that curriculum is in the general education class</a:t>
              </a:r>
            </a:p>
            <a:p>
              <a:pPr marL="342900" indent="-342900">
                <a:spcBef>
                  <a:spcPts val="600"/>
                </a:spcBef>
                <a:buSzPct val="85000"/>
                <a:buChar char="❑"/>
                <a:defRPr sz="2800">
                  <a:latin typeface="+mj-lt"/>
                  <a:ea typeface="+mj-ea"/>
                  <a:cs typeface="+mj-cs"/>
                  <a:sym typeface="Arial"/>
                </a:defRPr>
              </a:pPr>
              <a:r>
                <a:t>Goal to help meet expectations of the district. </a:t>
              </a:r>
            </a:p>
            <a:p>
              <a:pPr marL="342900" indent="-342900">
                <a:spcBef>
                  <a:spcPts val="600"/>
                </a:spcBef>
                <a:buSzPct val="85000"/>
                <a:buChar char="❑"/>
                <a:defRPr sz="2800">
                  <a:latin typeface="+mj-lt"/>
                  <a:ea typeface="+mj-ea"/>
                  <a:cs typeface="+mj-cs"/>
                  <a:sym typeface="Arial"/>
                </a:defRPr>
              </a:pPr>
              <a:r>
                <a:t>Accommodations for state standardized test </a:t>
              </a:r>
            </a:p>
          </p:txBody>
        </p:sp>
      </p:grpSp>
      <p:sp>
        <p:nvSpPr>
          <p:cNvPr id="184" name="Connects with best practices…"/>
          <p:cNvSpPr txBox="1"/>
          <p:nvPr/>
        </p:nvSpPr>
        <p:spPr>
          <a:xfrm>
            <a:off x="1600200" y="1828800"/>
            <a:ext cx="1828800" cy="1942465"/>
          </a:xfrm>
          <a:prstGeom prst="rect">
            <a:avLst/>
          </a:prstGeom>
          <a:solidFill>
            <a:srgbClr val="DAC3A0"/>
          </a:solidFill>
          <a:ln>
            <a:solidFill>
              <a:srgbClr val="BE844A"/>
            </a:solidFill>
          </a:ln>
          <a:extLst>
            <a:ext uri="{C572A759-6A51-4108-AA02-DFA0A04FC94B}">
              <ma14:wrappingTextBoxFlag xmlns:ma14="http://schemas.microsoft.com/office/mac/drawingml/2011/main" val="1"/>
            </a:ext>
          </a:extLst>
        </p:spPr>
        <p:txBody>
          <a:bodyPr lIns="45719" rIns="45719">
            <a:spAutoFit/>
          </a:bodyPr>
          <a:lstStyle/>
          <a:p>
            <a:pPr algn="ctr">
              <a:defRPr>
                <a:latin typeface="Times Roman"/>
                <a:ea typeface="Times Roman"/>
                <a:cs typeface="Times Roman"/>
                <a:sym typeface="Times Roman"/>
              </a:defRPr>
            </a:pPr>
            <a:r>
              <a:t>Connects with best practices</a:t>
            </a:r>
          </a:p>
          <a:p>
            <a:pPr algn="ctr">
              <a:defRPr>
                <a:latin typeface="Times Roman"/>
                <a:ea typeface="Times Roman"/>
                <a:cs typeface="Times Roman"/>
                <a:sym typeface="Times Roman"/>
              </a:defRPr>
            </a:pPr>
            <a:r>
              <a:t>For all students. </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189" name="Group"/>
          <p:cNvGrpSpPr/>
          <p:nvPr/>
        </p:nvGrpSpPr>
        <p:grpSpPr>
          <a:xfrm>
            <a:off x="762000" y="380999"/>
            <a:ext cx="7793038" cy="1143002"/>
            <a:chOff x="0" y="0"/>
            <a:chExt cx="7793037" cy="1143000"/>
          </a:xfrm>
        </p:grpSpPr>
        <p:sp>
          <p:nvSpPr>
            <p:cNvPr id="187" name="Rectangle"/>
            <p:cNvSpPr/>
            <p:nvPr/>
          </p:nvSpPr>
          <p:spPr>
            <a:xfrm>
              <a:off x="0" y="-1"/>
              <a:ext cx="7793038" cy="1143002"/>
            </a:xfrm>
            <a:prstGeom prst="rect">
              <a:avLst/>
            </a:prstGeom>
            <a:solidFill>
              <a:srgbClr val="BDD6FF"/>
            </a:solidFill>
            <a:ln w="12700" cap="flat">
              <a:noFill/>
              <a:miter lim="400000"/>
            </a:ln>
            <a:effectLst/>
          </p:spPr>
          <p:txBody>
            <a:bodyPr wrap="square" lIns="45719" tIns="45719" rIns="45719" bIns="45719" numCol="1" anchor="b">
              <a:noAutofit/>
            </a:bodyPr>
            <a:lstStyle/>
            <a:p>
              <a:pPr algn="ctr">
                <a:defRPr sz="4400">
                  <a:solidFill>
                    <a:srgbClr val="333399"/>
                  </a:solidFill>
                </a:defRPr>
              </a:pPr>
            </a:p>
          </p:txBody>
        </p:sp>
        <p:sp>
          <p:nvSpPr>
            <p:cNvPr id="188" name="Teacher Leadership  for Inclusive Schooling"/>
            <p:cNvSpPr txBox="1"/>
            <p:nvPr/>
          </p:nvSpPr>
          <p:spPr>
            <a:xfrm>
              <a:off x="45719" y="125055"/>
              <a:ext cx="7701599" cy="101794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a:defRPr b="1" sz="3200">
                  <a:latin typeface="+mj-lt"/>
                  <a:ea typeface="+mj-ea"/>
                  <a:cs typeface="+mj-cs"/>
                  <a:sym typeface="Arial"/>
                </a:defRPr>
              </a:pPr>
              <a:r>
                <a:t>Teacher Leadership </a:t>
              </a:r>
              <a:br/>
              <a:r>
                <a:t>for Inclusive Schooling</a:t>
              </a:r>
            </a:p>
          </p:txBody>
        </p:sp>
      </p:grpSp>
      <p:sp>
        <p:nvSpPr>
          <p:cNvPr id="190" name="How can teachers be leaders in moving towards inclusive teaching?…"/>
          <p:cNvSpPr txBox="1"/>
          <p:nvPr/>
        </p:nvSpPr>
        <p:spPr>
          <a:xfrm>
            <a:off x="2438400" y="1981200"/>
            <a:ext cx="4267200" cy="3545840"/>
          </a:xfrm>
          <a:prstGeom prst="rect">
            <a:avLst/>
          </a:prstGeom>
          <a:solidFill>
            <a:srgbClr val="E4DA84"/>
          </a:solidFill>
          <a:ln w="12700">
            <a:miter lim="400000"/>
          </a:ln>
          <a:extLst>
            <a:ext uri="{C572A759-6A51-4108-AA02-DFA0A04FC94B}">
              <ma14:wrappingTextBoxFlag xmlns:ma14="http://schemas.microsoft.com/office/mac/drawingml/2011/main" val="1"/>
            </a:ext>
          </a:extLst>
        </p:spPr>
        <p:txBody>
          <a:bodyPr lIns="45719" rIns="45719">
            <a:spAutoFit/>
          </a:bodyPr>
          <a:lstStyle/>
          <a:p>
            <a:pPr>
              <a:defRPr sz="2800"/>
            </a:pPr>
            <a:r>
              <a:t>How can teachers be leaders in moving towards inclusive teaching? </a:t>
            </a:r>
          </a:p>
          <a:p>
            <a:pPr>
              <a:defRPr sz="2800"/>
            </a:pPr>
          </a:p>
          <a:p>
            <a:pPr>
              <a:defRPr sz="2800"/>
            </a:pPr>
            <a:r>
              <a:t>How can we start? </a:t>
            </a:r>
          </a:p>
          <a:p>
            <a:pPr>
              <a:defRPr sz="2800"/>
            </a:pPr>
          </a:p>
          <a:p>
            <a:pPr>
              <a:defRPr sz="2800"/>
            </a:pPr>
            <a:r>
              <a:t>What do we do if we’re in segregated school? </a:t>
            </a:r>
          </a:p>
        </p:txBody>
      </p:sp>
      <p:sp>
        <p:nvSpPr>
          <p:cNvPr id="191" name="Line"/>
          <p:cNvSpPr/>
          <p:nvPr/>
        </p:nvSpPr>
        <p:spPr>
          <a:xfrm>
            <a:off x="914400" y="1752600"/>
            <a:ext cx="76200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190">
                                            <p:bg/>
                                          </p:spTgt>
                                        </p:tgtEl>
                                        <p:attrNameLst>
                                          <p:attrName>style.visibility</p:attrName>
                                        </p:attrNameLst>
                                      </p:cBhvr>
                                      <p:to>
                                        <p:strVal val="visible"/>
                                      </p:to>
                                    </p:set>
                                    <p:anim calcmode="lin" valueType="num">
                                      <p:cBhvr>
                                        <p:cTn id="7" dur="500" fill="hold"/>
                                        <p:tgtEl>
                                          <p:spTgt spid="190">
                                            <p:bg/>
                                          </p:spTgt>
                                        </p:tgtEl>
                                        <p:attrNameLst>
                                          <p:attrName>ppt_x</p:attrName>
                                        </p:attrNameLst>
                                      </p:cBhvr>
                                      <p:tavLst>
                                        <p:tav tm="0">
                                          <p:val>
                                            <p:strVal val="#ppt_x"/>
                                          </p:val>
                                        </p:tav>
                                        <p:tav tm="100000">
                                          <p:val>
                                            <p:strVal val="#ppt_x"/>
                                          </p:val>
                                        </p:tav>
                                      </p:tavLst>
                                    </p:anim>
                                    <p:anim calcmode="lin" valueType="num">
                                      <p:cBhvr>
                                        <p:cTn id="8" dur="500" fill="hold"/>
                                        <p:tgtEl>
                                          <p:spTgt spid="190">
                                            <p:bg/>
                                          </p:spTgt>
                                        </p:tgtEl>
                                        <p:attrNameLst>
                                          <p:attrName>ppt_y</p:attrName>
                                        </p:attrNameLst>
                                      </p:cBhvr>
                                      <p:tavLst>
                                        <p:tav tm="0">
                                          <p:val>
                                            <p:strVal val="0-#ppt_h/2"/>
                                          </p:val>
                                        </p:tav>
                                        <p:tav tm="100000">
                                          <p:val>
                                            <p:strVal val="#ppt_y"/>
                                          </p:val>
                                        </p:tav>
                                      </p:tavLst>
                                    </p:anim>
                                  </p:childTnLst>
                                </p:cTn>
                              </p:par>
                              <p:par>
                                <p:cTn id="9" presetClass="entr" nodeType="withEffect" presetSubtype="1" presetID="2" grpId="1" fill="hold">
                                  <p:stCondLst>
                                    <p:cond delay="0"/>
                                  </p:stCondLst>
                                  <p:iterate type="el" backwards="0">
                                    <p:tmAbs val="0"/>
                                  </p:iterate>
                                  <p:childTnLst>
                                    <p:set>
                                      <p:cBhvr>
                                        <p:cTn id="10" fill="hold"/>
                                        <p:tgtEl>
                                          <p:spTgt spid="190">
                                            <p:txEl>
                                              <p:pRg st="0" end="0"/>
                                            </p:txEl>
                                          </p:spTgt>
                                        </p:tgtEl>
                                        <p:attrNameLst>
                                          <p:attrName>style.visibility</p:attrName>
                                        </p:attrNameLst>
                                      </p:cBhvr>
                                      <p:to>
                                        <p:strVal val="visible"/>
                                      </p:to>
                                    </p:set>
                                    <p:anim calcmode="lin" valueType="num">
                                      <p:cBhvr>
                                        <p:cTn id="11" dur="500" fill="hold"/>
                                        <p:tgtEl>
                                          <p:spTgt spid="190">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90">
                                            <p:txEl>
                                              <p:pRg st="0" end="0"/>
                                            </p:txEl>
                                          </p:spTgt>
                                        </p:tgtEl>
                                        <p:attrNameLst>
                                          <p:attrName>ppt_y</p:attrName>
                                        </p:attrNameLst>
                                      </p:cBhvr>
                                      <p:tavLst>
                                        <p:tav tm="0">
                                          <p:val>
                                            <p:strVal val="0-#ppt_h/2"/>
                                          </p:val>
                                        </p:tav>
                                        <p:tav tm="100000">
                                          <p:val>
                                            <p:strVal val="#ppt_y"/>
                                          </p:val>
                                        </p:tav>
                                      </p:tavLst>
                                    </p:anim>
                                  </p:childTnLst>
                                </p:cTn>
                              </p:par>
                            </p:childTnLst>
                          </p:cTn>
                        </p:par>
                        <p:par>
                          <p:cTn id="13" fill="hold">
                            <p:stCondLst>
                              <p:cond delay="500"/>
                            </p:stCondLst>
                            <p:childTnLst>
                              <p:par>
                                <p:cTn id="14" presetClass="entr" nodeType="afterEffect" presetSubtype="1" presetID="2" grpId="1" fill="hold">
                                  <p:stCondLst>
                                    <p:cond delay="0"/>
                                  </p:stCondLst>
                                  <p:iterate type="el" backwards="0">
                                    <p:tmAbs val="0"/>
                                  </p:iterate>
                                  <p:childTnLst>
                                    <p:set>
                                      <p:cBhvr>
                                        <p:cTn id="15" fill="hold"/>
                                        <p:tgtEl>
                                          <p:spTgt spid="190">
                                            <p:txEl>
                                              <p:pRg st="1" end="1"/>
                                            </p:txEl>
                                          </p:spTgt>
                                        </p:tgtEl>
                                        <p:attrNameLst>
                                          <p:attrName>style.visibility</p:attrName>
                                        </p:attrNameLst>
                                      </p:cBhvr>
                                      <p:to>
                                        <p:strVal val="visible"/>
                                      </p:to>
                                    </p:set>
                                    <p:anim calcmode="lin" valueType="num">
                                      <p:cBhvr>
                                        <p:cTn id="16" dur="500" fill="hold"/>
                                        <p:tgtEl>
                                          <p:spTgt spid="190">
                                            <p:txEl>
                                              <p:pRg st="1" end="1"/>
                                            </p:txEl>
                                          </p:spTgt>
                                        </p:tgtEl>
                                        <p:attrNameLst>
                                          <p:attrName>ppt_x</p:attrName>
                                        </p:attrNameLst>
                                      </p:cBhvr>
                                      <p:tavLst>
                                        <p:tav tm="0">
                                          <p:val>
                                            <p:strVal val="#ppt_x"/>
                                          </p:val>
                                        </p:tav>
                                        <p:tav tm="100000">
                                          <p:val>
                                            <p:strVal val="#ppt_x"/>
                                          </p:val>
                                        </p:tav>
                                      </p:tavLst>
                                    </p:anim>
                                    <p:anim calcmode="lin" valueType="num">
                                      <p:cBhvr>
                                        <p:cTn id="17" dur="500" fill="hold"/>
                                        <p:tgtEl>
                                          <p:spTgt spid="190">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Class="entr" nodeType="clickEffect" presetSubtype="1" presetID="2" grpId="1" fill="hold">
                                  <p:stCondLst>
                                    <p:cond delay="0"/>
                                  </p:stCondLst>
                                  <p:iterate type="el" backwards="0">
                                    <p:tmAbs val="0"/>
                                  </p:iterate>
                                  <p:childTnLst>
                                    <p:set>
                                      <p:cBhvr>
                                        <p:cTn id="21" fill="hold"/>
                                        <p:tgtEl>
                                          <p:spTgt spid="190">
                                            <p:txEl>
                                              <p:pRg st="2" end="2"/>
                                            </p:txEl>
                                          </p:spTgt>
                                        </p:tgtEl>
                                        <p:attrNameLst>
                                          <p:attrName>style.visibility</p:attrName>
                                        </p:attrNameLst>
                                      </p:cBhvr>
                                      <p:to>
                                        <p:strVal val="visible"/>
                                      </p:to>
                                    </p:set>
                                    <p:anim calcmode="lin" valueType="num">
                                      <p:cBhvr>
                                        <p:cTn id="22" dur="500" fill="hold"/>
                                        <p:tgtEl>
                                          <p:spTgt spid="190">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190">
                                            <p:txEl>
                                              <p:pRg st="2" end="2"/>
                                            </p:txEl>
                                          </p:spTgt>
                                        </p:tgtEl>
                                        <p:attrNameLst>
                                          <p:attrName>ppt_y</p:attrName>
                                        </p:attrNameLst>
                                      </p:cBhvr>
                                      <p:tavLst>
                                        <p:tav tm="0">
                                          <p:val>
                                            <p:strVal val="0-#ppt_h/2"/>
                                          </p:val>
                                        </p:tav>
                                        <p:tav tm="100000">
                                          <p:val>
                                            <p:strVal val="#ppt_y"/>
                                          </p:val>
                                        </p:tav>
                                      </p:tavLst>
                                    </p:anim>
                                  </p:childTnLst>
                                </p:cTn>
                              </p:par>
                            </p:childTnLst>
                          </p:cTn>
                        </p:par>
                        <p:par>
                          <p:cTn id="24" fill="hold">
                            <p:stCondLst>
                              <p:cond delay="500"/>
                            </p:stCondLst>
                            <p:childTnLst>
                              <p:par>
                                <p:cTn id="25" presetClass="entr" nodeType="afterEffect" presetSubtype="1" presetID="2" grpId="1" fill="hold">
                                  <p:stCondLst>
                                    <p:cond delay="0"/>
                                  </p:stCondLst>
                                  <p:iterate type="el" backwards="0">
                                    <p:tmAbs val="0"/>
                                  </p:iterate>
                                  <p:childTnLst>
                                    <p:set>
                                      <p:cBhvr>
                                        <p:cTn id="26" fill="hold"/>
                                        <p:tgtEl>
                                          <p:spTgt spid="190">
                                            <p:txEl>
                                              <p:pRg st="3" end="3"/>
                                            </p:txEl>
                                          </p:spTgt>
                                        </p:tgtEl>
                                        <p:attrNameLst>
                                          <p:attrName>style.visibility</p:attrName>
                                        </p:attrNameLst>
                                      </p:cBhvr>
                                      <p:to>
                                        <p:strVal val="visible"/>
                                      </p:to>
                                    </p:set>
                                    <p:anim calcmode="lin" valueType="num">
                                      <p:cBhvr>
                                        <p:cTn id="27" dur="500" fill="hold"/>
                                        <p:tgtEl>
                                          <p:spTgt spid="190">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190">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Class="entr" nodeType="clickEffect" presetSubtype="1" presetID="2" grpId="1" fill="hold">
                                  <p:stCondLst>
                                    <p:cond delay="0"/>
                                  </p:stCondLst>
                                  <p:iterate type="el" backwards="0">
                                    <p:tmAbs val="0"/>
                                  </p:iterate>
                                  <p:childTnLst>
                                    <p:set>
                                      <p:cBhvr>
                                        <p:cTn id="32" fill="hold"/>
                                        <p:tgtEl>
                                          <p:spTgt spid="190">
                                            <p:txEl>
                                              <p:pRg st="4" end="4"/>
                                            </p:txEl>
                                          </p:spTgt>
                                        </p:tgtEl>
                                        <p:attrNameLst>
                                          <p:attrName>style.visibility</p:attrName>
                                        </p:attrNameLst>
                                      </p:cBhvr>
                                      <p:to>
                                        <p:strVal val="visible"/>
                                      </p:to>
                                    </p:set>
                                    <p:anim calcmode="lin" valueType="num">
                                      <p:cBhvr>
                                        <p:cTn id="33" dur="500" fill="hold"/>
                                        <p:tgtEl>
                                          <p:spTgt spid="190">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190">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90" grpId="1"/>
    </p:bldLst>
  </p:timing>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4" name="Journey into the Classroom…"/>
          <p:cNvSpPr txBox="1"/>
          <p:nvPr/>
        </p:nvSpPr>
        <p:spPr>
          <a:xfrm>
            <a:off x="1143000" y="0"/>
            <a:ext cx="7010400" cy="892607"/>
          </a:xfrm>
          <a:prstGeom prst="rect">
            <a:avLst/>
          </a:prstGeom>
          <a:solidFill>
            <a:srgbClr val="BDD6FF"/>
          </a:solidFill>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2800">
                <a:latin typeface="+mj-lt"/>
                <a:ea typeface="+mj-ea"/>
                <a:cs typeface="+mj-cs"/>
                <a:sym typeface="Arial"/>
              </a:defRPr>
            </a:pPr>
            <a:r>
              <a:t>Journey into the Classroom</a:t>
            </a:r>
          </a:p>
          <a:p>
            <a:pPr algn="ctr">
              <a:defRPr b="1" i="1" sz="2800">
                <a:latin typeface="+mj-lt"/>
                <a:ea typeface="+mj-ea"/>
                <a:cs typeface="+mj-cs"/>
                <a:sym typeface="Arial"/>
              </a:defRPr>
            </a:pPr>
            <a:r>
              <a:t>A Teacher Works to Provide Leadership</a:t>
            </a:r>
          </a:p>
        </p:txBody>
      </p:sp>
      <p:sp>
        <p:nvSpPr>
          <p:cNvPr id="195" name="Malik wanted to be an inclusive teacher but quickly became concerned…"/>
          <p:cNvSpPr txBox="1"/>
          <p:nvPr/>
        </p:nvSpPr>
        <p:spPr>
          <a:xfrm>
            <a:off x="1143000" y="990600"/>
            <a:ext cx="7010400" cy="5234940"/>
          </a:xfrm>
          <a:prstGeom prst="rect">
            <a:avLst/>
          </a:prstGeom>
          <a:solidFill>
            <a:srgbClr val="E4DA84"/>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buSzPct val="100000"/>
              <a:buChar char="❑"/>
            </a:pPr>
            <a:r>
              <a:t>Malik wanted to be an inclusive teacher but quickly became concerned </a:t>
            </a:r>
          </a:p>
          <a:p>
            <a:pPr marL="457200" indent="-457200">
              <a:buSzPct val="100000"/>
              <a:buChar char="❑"/>
            </a:pPr>
            <a:r>
              <a:t>He talked to the principal</a:t>
            </a:r>
          </a:p>
          <a:p>
            <a:pPr marL="457200" indent="-457200">
              <a:buSzPct val="100000"/>
              <a:buChar char="❑"/>
            </a:pPr>
            <a:r>
              <a:t>“Where do the students who should go to this school go?”</a:t>
            </a:r>
          </a:p>
          <a:p>
            <a:pPr marL="457200" indent="-457200">
              <a:buSzPct val="100000"/>
              <a:buChar char="❑"/>
            </a:pPr>
            <a:r>
              <a:t>A working group of staff is formed</a:t>
            </a:r>
          </a:p>
          <a:p>
            <a:pPr marL="457200" indent="-457200">
              <a:buSzPct val="100000"/>
              <a:buChar char="❑"/>
            </a:pPr>
            <a:r>
              <a:t>A mother wants her child to be included</a:t>
            </a:r>
          </a:p>
          <a:p>
            <a:pPr marL="457200" indent="-457200">
              <a:buSzPct val="100000"/>
              <a:buChar char="❑"/>
            </a:pPr>
            <a:r>
              <a:t>They visited an inclusive high school</a:t>
            </a:r>
          </a:p>
          <a:p>
            <a:pPr marL="457200" indent="-457200">
              <a:buSzPct val="100000"/>
              <a:buChar char="❑"/>
            </a:pPr>
            <a:r>
              <a:t>Recommendations</a:t>
            </a:r>
          </a:p>
          <a:p>
            <a:pPr lvl="1" marL="571500" indent="0">
              <a:buSzPct val="100000"/>
              <a:buChar char="✓"/>
              <a:defRPr sz="1800"/>
            </a:pPr>
            <a:r>
              <a:t> </a:t>
            </a:r>
            <a:r>
              <a:rPr sz="2000"/>
              <a:t>Restructure the honors program</a:t>
            </a:r>
            <a:endParaRPr sz="2000"/>
          </a:p>
          <a:p>
            <a:pPr lvl="1" marL="571500" indent="0">
              <a:buSzPct val="100000"/>
              <a:buChar char="✓"/>
              <a:defRPr sz="2000"/>
            </a:pPr>
            <a:r>
              <a:t>  Eliminate all tracked classes</a:t>
            </a:r>
          </a:p>
          <a:p>
            <a:pPr lvl="1" marL="571500" indent="0">
              <a:buSzPct val="100000"/>
              <a:buChar char="✓"/>
              <a:defRPr sz="2000"/>
            </a:pPr>
            <a:r>
              <a:t>  Get assistance for inclusive teaching</a:t>
            </a:r>
          </a:p>
          <a:p>
            <a:pPr lvl="1" marL="571500" indent="0">
              <a:buSzPct val="100000"/>
              <a:buChar char="✓"/>
              <a:defRPr sz="2000"/>
            </a:pPr>
            <a:r>
              <a:t>  Professional development in sheltered instruction</a:t>
            </a:r>
          </a:p>
          <a:p>
            <a:pPr lvl="1" marL="571500" indent="0">
              <a:buSzPct val="100000"/>
              <a:buChar char="✓"/>
              <a:defRPr sz="2000"/>
            </a:pPr>
            <a:r>
              <a:t>  Incorporate ‘functional skills’ into the curriculum</a:t>
            </a:r>
          </a:p>
          <a:p>
            <a:pPr lvl="1" marL="571500" indent="0">
              <a:buSzPct val="100000"/>
              <a:buChar char="✓"/>
              <a:defRPr sz="2000"/>
            </a:pPr>
            <a:r>
              <a:t>  Include Jady, a student with a severe disability</a:t>
            </a:r>
            <a:r>
              <a:rPr sz="1800"/>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 presetID="2" grpId="1" fill="hold">
                                  <p:stCondLst>
                                    <p:cond delay="0"/>
                                  </p:stCondLst>
                                  <p:iterate type="el" backwards="0">
                                    <p:tmAbs val="0"/>
                                  </p:iterate>
                                  <p:childTnLst>
                                    <p:set>
                                      <p:cBhvr>
                                        <p:cTn id="6" fill="hold"/>
                                        <p:tgtEl>
                                          <p:spTgt spid="195">
                                            <p:bg/>
                                          </p:spTgt>
                                        </p:tgtEl>
                                        <p:attrNameLst>
                                          <p:attrName>style.visibility</p:attrName>
                                        </p:attrNameLst>
                                      </p:cBhvr>
                                      <p:to>
                                        <p:strVal val="visible"/>
                                      </p:to>
                                    </p:set>
                                    <p:anim calcmode="lin" valueType="num">
                                      <p:cBhvr>
                                        <p:cTn id="7" dur="500" fill="hold"/>
                                        <p:tgtEl>
                                          <p:spTgt spid="195">
                                            <p:bg/>
                                          </p:spTgt>
                                        </p:tgtEl>
                                        <p:attrNameLst>
                                          <p:attrName>ppt_x</p:attrName>
                                        </p:attrNameLst>
                                      </p:cBhvr>
                                      <p:tavLst>
                                        <p:tav tm="0">
                                          <p:val>
                                            <p:strVal val="#ppt_x"/>
                                          </p:val>
                                        </p:tav>
                                        <p:tav tm="100000">
                                          <p:val>
                                            <p:strVal val="#ppt_x"/>
                                          </p:val>
                                        </p:tav>
                                      </p:tavLst>
                                    </p:anim>
                                    <p:anim calcmode="lin" valueType="num">
                                      <p:cBhvr>
                                        <p:cTn id="8" dur="500" fill="hold"/>
                                        <p:tgtEl>
                                          <p:spTgt spid="195">
                                            <p:bg/>
                                          </p:spTgt>
                                        </p:tgtEl>
                                        <p:attrNameLst>
                                          <p:attrName>ppt_y</p:attrName>
                                        </p:attrNameLst>
                                      </p:cBhvr>
                                      <p:tavLst>
                                        <p:tav tm="0">
                                          <p:val>
                                            <p:strVal val="0-#ppt_h/2"/>
                                          </p:val>
                                        </p:tav>
                                        <p:tav tm="100000">
                                          <p:val>
                                            <p:strVal val="#ppt_y"/>
                                          </p:val>
                                        </p:tav>
                                      </p:tavLst>
                                    </p:anim>
                                  </p:childTnLst>
                                </p:cTn>
                              </p:par>
                              <p:par>
                                <p:cTn id="9" presetClass="entr" nodeType="withEffect" presetSubtype="1" presetID="2" grpId="1" fill="hold">
                                  <p:stCondLst>
                                    <p:cond delay="0"/>
                                  </p:stCondLst>
                                  <p:iterate type="el" backwards="0">
                                    <p:tmAbs val="0"/>
                                  </p:iterate>
                                  <p:childTnLst>
                                    <p:set>
                                      <p:cBhvr>
                                        <p:cTn id="10" fill="hold"/>
                                        <p:tgtEl>
                                          <p:spTgt spid="195">
                                            <p:txEl>
                                              <p:pRg st="0" end="0"/>
                                            </p:txEl>
                                          </p:spTgt>
                                        </p:tgtEl>
                                        <p:attrNameLst>
                                          <p:attrName>style.visibility</p:attrName>
                                        </p:attrNameLst>
                                      </p:cBhvr>
                                      <p:to>
                                        <p:strVal val="visible"/>
                                      </p:to>
                                    </p:set>
                                    <p:anim calcmode="lin" valueType="num">
                                      <p:cBhvr>
                                        <p:cTn id="11" dur="500" fill="hold"/>
                                        <p:tgtEl>
                                          <p:spTgt spid="195">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9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1" presetID="2" grpId="1" fill="hold">
                                  <p:stCondLst>
                                    <p:cond delay="0"/>
                                  </p:stCondLst>
                                  <p:iterate type="el" backwards="0">
                                    <p:tmAbs val="0"/>
                                  </p:iterate>
                                  <p:childTnLst>
                                    <p:set>
                                      <p:cBhvr>
                                        <p:cTn id="16" fill="hold"/>
                                        <p:tgtEl>
                                          <p:spTgt spid="195">
                                            <p:txEl>
                                              <p:pRg st="1" end="1"/>
                                            </p:txEl>
                                          </p:spTgt>
                                        </p:tgtEl>
                                        <p:attrNameLst>
                                          <p:attrName>style.visibility</p:attrName>
                                        </p:attrNameLst>
                                      </p:cBhvr>
                                      <p:to>
                                        <p:strVal val="visible"/>
                                      </p:to>
                                    </p:set>
                                    <p:anim calcmode="lin" valueType="num">
                                      <p:cBhvr>
                                        <p:cTn id="17" dur="500" fill="hold"/>
                                        <p:tgtEl>
                                          <p:spTgt spid="195">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9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1" presetID="2" grpId="1" fill="hold">
                                  <p:stCondLst>
                                    <p:cond delay="0"/>
                                  </p:stCondLst>
                                  <p:iterate type="el" backwards="0">
                                    <p:tmAbs val="0"/>
                                  </p:iterate>
                                  <p:childTnLst>
                                    <p:set>
                                      <p:cBhvr>
                                        <p:cTn id="22" fill="hold"/>
                                        <p:tgtEl>
                                          <p:spTgt spid="195">
                                            <p:txEl>
                                              <p:pRg st="2" end="2"/>
                                            </p:txEl>
                                          </p:spTgt>
                                        </p:tgtEl>
                                        <p:attrNameLst>
                                          <p:attrName>style.visibility</p:attrName>
                                        </p:attrNameLst>
                                      </p:cBhvr>
                                      <p:to>
                                        <p:strVal val="visible"/>
                                      </p:to>
                                    </p:set>
                                    <p:anim calcmode="lin" valueType="num">
                                      <p:cBhvr>
                                        <p:cTn id="23" dur="500" fill="hold"/>
                                        <p:tgtEl>
                                          <p:spTgt spid="195">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9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1" presetID="2" grpId="1" fill="hold">
                                  <p:stCondLst>
                                    <p:cond delay="0"/>
                                  </p:stCondLst>
                                  <p:iterate type="el" backwards="0">
                                    <p:tmAbs val="0"/>
                                  </p:iterate>
                                  <p:childTnLst>
                                    <p:set>
                                      <p:cBhvr>
                                        <p:cTn id="28" fill="hold"/>
                                        <p:tgtEl>
                                          <p:spTgt spid="195">
                                            <p:txEl>
                                              <p:pRg st="3" end="3"/>
                                            </p:txEl>
                                          </p:spTgt>
                                        </p:tgtEl>
                                        <p:attrNameLst>
                                          <p:attrName>style.visibility</p:attrName>
                                        </p:attrNameLst>
                                      </p:cBhvr>
                                      <p:to>
                                        <p:strVal val="visible"/>
                                      </p:to>
                                    </p:set>
                                    <p:anim calcmode="lin" valueType="num">
                                      <p:cBhvr>
                                        <p:cTn id="29" dur="500" fill="hold"/>
                                        <p:tgtEl>
                                          <p:spTgt spid="195">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9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1" presetID="2" grpId="1" fill="hold">
                                  <p:stCondLst>
                                    <p:cond delay="0"/>
                                  </p:stCondLst>
                                  <p:iterate type="el" backwards="0">
                                    <p:tmAbs val="0"/>
                                  </p:iterate>
                                  <p:childTnLst>
                                    <p:set>
                                      <p:cBhvr>
                                        <p:cTn id="34" fill="hold"/>
                                        <p:tgtEl>
                                          <p:spTgt spid="195">
                                            <p:txEl>
                                              <p:pRg st="4" end="4"/>
                                            </p:txEl>
                                          </p:spTgt>
                                        </p:tgtEl>
                                        <p:attrNameLst>
                                          <p:attrName>style.visibility</p:attrName>
                                        </p:attrNameLst>
                                      </p:cBhvr>
                                      <p:to>
                                        <p:strVal val="visible"/>
                                      </p:to>
                                    </p:set>
                                    <p:anim calcmode="lin" valueType="num">
                                      <p:cBhvr>
                                        <p:cTn id="35" dur="500" fill="hold"/>
                                        <p:tgtEl>
                                          <p:spTgt spid="19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95">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1" presetID="2" grpId="1" fill="hold">
                                  <p:stCondLst>
                                    <p:cond delay="0"/>
                                  </p:stCondLst>
                                  <p:iterate type="el" backwards="0">
                                    <p:tmAbs val="0"/>
                                  </p:iterate>
                                  <p:childTnLst>
                                    <p:set>
                                      <p:cBhvr>
                                        <p:cTn id="40" fill="hold"/>
                                        <p:tgtEl>
                                          <p:spTgt spid="195">
                                            <p:txEl>
                                              <p:pRg st="5" end="5"/>
                                            </p:txEl>
                                          </p:spTgt>
                                        </p:tgtEl>
                                        <p:attrNameLst>
                                          <p:attrName>style.visibility</p:attrName>
                                        </p:attrNameLst>
                                      </p:cBhvr>
                                      <p:to>
                                        <p:strVal val="visible"/>
                                      </p:to>
                                    </p:set>
                                    <p:anim calcmode="lin" valueType="num">
                                      <p:cBhvr>
                                        <p:cTn id="41" dur="500" fill="hold"/>
                                        <p:tgtEl>
                                          <p:spTgt spid="195">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195">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1" presetID="2" grpId="1" fill="hold">
                                  <p:stCondLst>
                                    <p:cond delay="0"/>
                                  </p:stCondLst>
                                  <p:iterate type="el" backwards="0">
                                    <p:tmAbs val="0"/>
                                  </p:iterate>
                                  <p:childTnLst>
                                    <p:set>
                                      <p:cBhvr>
                                        <p:cTn id="46" fill="hold"/>
                                        <p:tgtEl>
                                          <p:spTgt spid="195">
                                            <p:txEl>
                                              <p:pRg st="6" end="6"/>
                                            </p:txEl>
                                          </p:spTgt>
                                        </p:tgtEl>
                                        <p:attrNameLst>
                                          <p:attrName>style.visibility</p:attrName>
                                        </p:attrNameLst>
                                      </p:cBhvr>
                                      <p:to>
                                        <p:strVal val="visible"/>
                                      </p:to>
                                    </p:set>
                                    <p:anim calcmode="lin" valueType="num">
                                      <p:cBhvr>
                                        <p:cTn id="47" dur="500" fill="hold"/>
                                        <p:tgtEl>
                                          <p:spTgt spid="195">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195">
                                            <p:txEl>
                                              <p:pRg st="6" end="6"/>
                                            </p:txEl>
                                          </p:spTgt>
                                        </p:tgtEl>
                                        <p:attrNameLst>
                                          <p:attrName>ppt_y</p:attrName>
                                        </p:attrNameLst>
                                      </p:cBhvr>
                                      <p:tavLst>
                                        <p:tav tm="0">
                                          <p:val>
                                            <p:strVal val="0-#ppt_h/2"/>
                                          </p:val>
                                        </p:tav>
                                        <p:tav tm="100000">
                                          <p:val>
                                            <p:strVal val="#ppt_y"/>
                                          </p:val>
                                        </p:tav>
                                      </p:tavLst>
                                    </p:anim>
                                  </p:childTnLst>
                                </p:cTn>
                              </p:par>
                            </p:childTnLst>
                          </p:cTn>
                        </p:par>
                        <p:par>
                          <p:cTn id="49" fill="hold">
                            <p:stCondLst>
                              <p:cond delay="500"/>
                            </p:stCondLst>
                            <p:childTnLst>
                              <p:par>
                                <p:cTn id="50" presetClass="entr" nodeType="afterEffect" presetSubtype="1" presetID="2" grpId="1" fill="hold">
                                  <p:stCondLst>
                                    <p:cond delay="0"/>
                                  </p:stCondLst>
                                  <p:iterate type="el" backwards="0">
                                    <p:tmAbs val="0"/>
                                  </p:iterate>
                                  <p:childTnLst>
                                    <p:set>
                                      <p:cBhvr>
                                        <p:cTn id="51" fill="hold"/>
                                        <p:tgtEl>
                                          <p:spTgt spid="195">
                                            <p:txEl>
                                              <p:pRg st="7" end="7"/>
                                            </p:txEl>
                                          </p:spTgt>
                                        </p:tgtEl>
                                        <p:attrNameLst>
                                          <p:attrName>style.visibility</p:attrName>
                                        </p:attrNameLst>
                                      </p:cBhvr>
                                      <p:to>
                                        <p:strVal val="visible"/>
                                      </p:to>
                                    </p:set>
                                    <p:anim calcmode="lin" valueType="num">
                                      <p:cBhvr>
                                        <p:cTn id="52" dur="500" fill="hold"/>
                                        <p:tgtEl>
                                          <p:spTgt spid="195">
                                            <p:txEl>
                                              <p:pRg st="7" end="7"/>
                                            </p:txEl>
                                          </p:spTgt>
                                        </p:tgtEl>
                                        <p:attrNameLst>
                                          <p:attrName>ppt_x</p:attrName>
                                        </p:attrNameLst>
                                      </p:cBhvr>
                                      <p:tavLst>
                                        <p:tav tm="0">
                                          <p:val>
                                            <p:strVal val="#ppt_x"/>
                                          </p:val>
                                        </p:tav>
                                        <p:tav tm="100000">
                                          <p:val>
                                            <p:strVal val="#ppt_x"/>
                                          </p:val>
                                        </p:tav>
                                      </p:tavLst>
                                    </p:anim>
                                    <p:anim calcmode="lin" valueType="num">
                                      <p:cBhvr>
                                        <p:cTn id="53" dur="500" fill="hold"/>
                                        <p:tgtEl>
                                          <p:spTgt spid="195">
                                            <p:txEl>
                                              <p:pRg st="7" end="7"/>
                                            </p:txEl>
                                          </p:spTgt>
                                        </p:tgtEl>
                                        <p:attrNameLst>
                                          <p:attrName>ppt_y</p:attrName>
                                        </p:attrNameLst>
                                      </p:cBhvr>
                                      <p:tavLst>
                                        <p:tav tm="0">
                                          <p:val>
                                            <p:strVal val="0-#ppt_h/2"/>
                                          </p:val>
                                        </p:tav>
                                        <p:tav tm="100000">
                                          <p:val>
                                            <p:strVal val="#ppt_y"/>
                                          </p:val>
                                        </p:tav>
                                      </p:tavLst>
                                    </p:anim>
                                  </p:childTnLst>
                                </p:cTn>
                              </p:par>
                            </p:childTnLst>
                          </p:cTn>
                        </p:par>
                        <p:par>
                          <p:cTn id="54" fill="hold">
                            <p:stCondLst>
                              <p:cond delay="1000"/>
                            </p:stCondLst>
                            <p:childTnLst>
                              <p:par>
                                <p:cTn id="55" presetClass="entr" nodeType="afterEffect" presetSubtype="1" presetID="2" grpId="1" fill="hold">
                                  <p:stCondLst>
                                    <p:cond delay="0"/>
                                  </p:stCondLst>
                                  <p:iterate type="el" backwards="0">
                                    <p:tmAbs val="0"/>
                                  </p:iterate>
                                  <p:childTnLst>
                                    <p:set>
                                      <p:cBhvr>
                                        <p:cTn id="56" fill="hold"/>
                                        <p:tgtEl>
                                          <p:spTgt spid="195">
                                            <p:txEl>
                                              <p:pRg st="8" end="8"/>
                                            </p:txEl>
                                          </p:spTgt>
                                        </p:tgtEl>
                                        <p:attrNameLst>
                                          <p:attrName>style.visibility</p:attrName>
                                        </p:attrNameLst>
                                      </p:cBhvr>
                                      <p:to>
                                        <p:strVal val="visible"/>
                                      </p:to>
                                    </p:set>
                                    <p:anim calcmode="lin" valueType="num">
                                      <p:cBhvr>
                                        <p:cTn id="57" dur="500" fill="hold"/>
                                        <p:tgtEl>
                                          <p:spTgt spid="195">
                                            <p:txEl>
                                              <p:pRg st="8" end="8"/>
                                            </p:txEl>
                                          </p:spTgt>
                                        </p:tgtEl>
                                        <p:attrNameLst>
                                          <p:attrName>ppt_x</p:attrName>
                                        </p:attrNameLst>
                                      </p:cBhvr>
                                      <p:tavLst>
                                        <p:tav tm="0">
                                          <p:val>
                                            <p:strVal val="#ppt_x"/>
                                          </p:val>
                                        </p:tav>
                                        <p:tav tm="100000">
                                          <p:val>
                                            <p:strVal val="#ppt_x"/>
                                          </p:val>
                                        </p:tav>
                                      </p:tavLst>
                                    </p:anim>
                                    <p:anim calcmode="lin" valueType="num">
                                      <p:cBhvr>
                                        <p:cTn id="58" dur="500" fill="hold"/>
                                        <p:tgtEl>
                                          <p:spTgt spid="195">
                                            <p:txEl>
                                              <p:pRg st="8" end="8"/>
                                            </p:txEl>
                                          </p:spTgt>
                                        </p:tgtEl>
                                        <p:attrNameLst>
                                          <p:attrName>ppt_y</p:attrName>
                                        </p:attrNameLst>
                                      </p:cBhvr>
                                      <p:tavLst>
                                        <p:tav tm="0">
                                          <p:val>
                                            <p:strVal val="0-#ppt_h/2"/>
                                          </p:val>
                                        </p:tav>
                                        <p:tav tm="100000">
                                          <p:val>
                                            <p:strVal val="#ppt_y"/>
                                          </p:val>
                                        </p:tav>
                                      </p:tavLst>
                                    </p:anim>
                                  </p:childTnLst>
                                </p:cTn>
                              </p:par>
                            </p:childTnLst>
                          </p:cTn>
                        </p:par>
                        <p:par>
                          <p:cTn id="59" fill="hold">
                            <p:stCondLst>
                              <p:cond delay="1500"/>
                            </p:stCondLst>
                            <p:childTnLst>
                              <p:par>
                                <p:cTn id="60" presetClass="entr" nodeType="afterEffect" presetSubtype="1" presetID="2" grpId="1" fill="hold">
                                  <p:stCondLst>
                                    <p:cond delay="0"/>
                                  </p:stCondLst>
                                  <p:iterate type="el" backwards="0">
                                    <p:tmAbs val="0"/>
                                  </p:iterate>
                                  <p:childTnLst>
                                    <p:set>
                                      <p:cBhvr>
                                        <p:cTn id="61" fill="hold"/>
                                        <p:tgtEl>
                                          <p:spTgt spid="195">
                                            <p:txEl>
                                              <p:pRg st="9" end="9"/>
                                            </p:txEl>
                                          </p:spTgt>
                                        </p:tgtEl>
                                        <p:attrNameLst>
                                          <p:attrName>style.visibility</p:attrName>
                                        </p:attrNameLst>
                                      </p:cBhvr>
                                      <p:to>
                                        <p:strVal val="visible"/>
                                      </p:to>
                                    </p:set>
                                    <p:anim calcmode="lin" valueType="num">
                                      <p:cBhvr>
                                        <p:cTn id="62" dur="500" fill="hold"/>
                                        <p:tgtEl>
                                          <p:spTgt spid="195">
                                            <p:txEl>
                                              <p:pRg st="9" end="9"/>
                                            </p:txEl>
                                          </p:spTgt>
                                        </p:tgtEl>
                                        <p:attrNameLst>
                                          <p:attrName>ppt_x</p:attrName>
                                        </p:attrNameLst>
                                      </p:cBhvr>
                                      <p:tavLst>
                                        <p:tav tm="0">
                                          <p:val>
                                            <p:strVal val="#ppt_x"/>
                                          </p:val>
                                        </p:tav>
                                        <p:tav tm="100000">
                                          <p:val>
                                            <p:strVal val="#ppt_x"/>
                                          </p:val>
                                        </p:tav>
                                      </p:tavLst>
                                    </p:anim>
                                    <p:anim calcmode="lin" valueType="num">
                                      <p:cBhvr>
                                        <p:cTn id="63" dur="500" fill="hold"/>
                                        <p:tgtEl>
                                          <p:spTgt spid="195">
                                            <p:txEl>
                                              <p:pRg st="9" end="9"/>
                                            </p:txEl>
                                          </p:spTgt>
                                        </p:tgtEl>
                                        <p:attrNameLst>
                                          <p:attrName>ppt_y</p:attrName>
                                        </p:attrNameLst>
                                      </p:cBhvr>
                                      <p:tavLst>
                                        <p:tav tm="0">
                                          <p:val>
                                            <p:strVal val="0-#ppt_h/2"/>
                                          </p:val>
                                        </p:tav>
                                        <p:tav tm="100000">
                                          <p:val>
                                            <p:strVal val="#ppt_y"/>
                                          </p:val>
                                        </p:tav>
                                      </p:tavLst>
                                    </p:anim>
                                  </p:childTnLst>
                                </p:cTn>
                              </p:par>
                            </p:childTnLst>
                          </p:cTn>
                        </p:par>
                        <p:par>
                          <p:cTn id="64" fill="hold">
                            <p:stCondLst>
                              <p:cond delay="2000"/>
                            </p:stCondLst>
                            <p:childTnLst>
                              <p:par>
                                <p:cTn id="65" presetClass="entr" nodeType="afterEffect" presetSubtype="1" presetID="2" grpId="1" fill="hold">
                                  <p:stCondLst>
                                    <p:cond delay="0"/>
                                  </p:stCondLst>
                                  <p:iterate type="el" backwards="0">
                                    <p:tmAbs val="0"/>
                                  </p:iterate>
                                  <p:childTnLst>
                                    <p:set>
                                      <p:cBhvr>
                                        <p:cTn id="66" fill="hold"/>
                                        <p:tgtEl>
                                          <p:spTgt spid="195">
                                            <p:txEl>
                                              <p:pRg st="10" end="10"/>
                                            </p:txEl>
                                          </p:spTgt>
                                        </p:tgtEl>
                                        <p:attrNameLst>
                                          <p:attrName>style.visibility</p:attrName>
                                        </p:attrNameLst>
                                      </p:cBhvr>
                                      <p:to>
                                        <p:strVal val="visible"/>
                                      </p:to>
                                    </p:set>
                                    <p:anim calcmode="lin" valueType="num">
                                      <p:cBhvr>
                                        <p:cTn id="67" dur="500" fill="hold"/>
                                        <p:tgtEl>
                                          <p:spTgt spid="195">
                                            <p:txEl>
                                              <p:pRg st="10" end="10"/>
                                            </p:txEl>
                                          </p:spTgt>
                                        </p:tgtEl>
                                        <p:attrNameLst>
                                          <p:attrName>ppt_x</p:attrName>
                                        </p:attrNameLst>
                                      </p:cBhvr>
                                      <p:tavLst>
                                        <p:tav tm="0">
                                          <p:val>
                                            <p:strVal val="#ppt_x"/>
                                          </p:val>
                                        </p:tav>
                                        <p:tav tm="100000">
                                          <p:val>
                                            <p:strVal val="#ppt_x"/>
                                          </p:val>
                                        </p:tav>
                                      </p:tavLst>
                                    </p:anim>
                                    <p:anim calcmode="lin" valueType="num">
                                      <p:cBhvr>
                                        <p:cTn id="68" dur="500" fill="hold"/>
                                        <p:tgtEl>
                                          <p:spTgt spid="195">
                                            <p:txEl>
                                              <p:pRg st="10" end="10"/>
                                            </p:txEl>
                                          </p:spTgt>
                                        </p:tgtEl>
                                        <p:attrNameLst>
                                          <p:attrName>ppt_y</p:attrName>
                                        </p:attrNameLst>
                                      </p:cBhvr>
                                      <p:tavLst>
                                        <p:tav tm="0">
                                          <p:val>
                                            <p:strVal val="0-#ppt_h/2"/>
                                          </p:val>
                                        </p:tav>
                                        <p:tav tm="100000">
                                          <p:val>
                                            <p:strVal val="#ppt_y"/>
                                          </p:val>
                                        </p:tav>
                                      </p:tavLst>
                                    </p:anim>
                                  </p:childTnLst>
                                </p:cTn>
                              </p:par>
                            </p:childTnLst>
                          </p:cTn>
                        </p:par>
                        <p:par>
                          <p:cTn id="69" fill="hold">
                            <p:stCondLst>
                              <p:cond delay="2500"/>
                            </p:stCondLst>
                            <p:childTnLst>
                              <p:par>
                                <p:cTn id="70" presetClass="entr" nodeType="afterEffect" presetSubtype="1" presetID="2" grpId="1" fill="hold">
                                  <p:stCondLst>
                                    <p:cond delay="0"/>
                                  </p:stCondLst>
                                  <p:iterate type="el" backwards="0">
                                    <p:tmAbs val="0"/>
                                  </p:iterate>
                                  <p:childTnLst>
                                    <p:set>
                                      <p:cBhvr>
                                        <p:cTn id="71" fill="hold"/>
                                        <p:tgtEl>
                                          <p:spTgt spid="195">
                                            <p:txEl>
                                              <p:pRg st="11" end="11"/>
                                            </p:txEl>
                                          </p:spTgt>
                                        </p:tgtEl>
                                        <p:attrNameLst>
                                          <p:attrName>style.visibility</p:attrName>
                                        </p:attrNameLst>
                                      </p:cBhvr>
                                      <p:to>
                                        <p:strVal val="visible"/>
                                      </p:to>
                                    </p:set>
                                    <p:anim calcmode="lin" valueType="num">
                                      <p:cBhvr>
                                        <p:cTn id="72" dur="500" fill="hold"/>
                                        <p:tgtEl>
                                          <p:spTgt spid="195">
                                            <p:txEl>
                                              <p:pRg st="11" end="11"/>
                                            </p:txEl>
                                          </p:spTgt>
                                        </p:tgtEl>
                                        <p:attrNameLst>
                                          <p:attrName>ppt_x</p:attrName>
                                        </p:attrNameLst>
                                      </p:cBhvr>
                                      <p:tavLst>
                                        <p:tav tm="0">
                                          <p:val>
                                            <p:strVal val="#ppt_x"/>
                                          </p:val>
                                        </p:tav>
                                        <p:tav tm="100000">
                                          <p:val>
                                            <p:strVal val="#ppt_x"/>
                                          </p:val>
                                        </p:tav>
                                      </p:tavLst>
                                    </p:anim>
                                    <p:anim calcmode="lin" valueType="num">
                                      <p:cBhvr>
                                        <p:cTn id="73" dur="500" fill="hold"/>
                                        <p:tgtEl>
                                          <p:spTgt spid="195">
                                            <p:txEl>
                                              <p:pRg st="11" end="11"/>
                                            </p:txEl>
                                          </p:spTgt>
                                        </p:tgtEl>
                                        <p:attrNameLst>
                                          <p:attrName>ppt_y</p:attrName>
                                        </p:attrNameLst>
                                      </p:cBhvr>
                                      <p:tavLst>
                                        <p:tav tm="0">
                                          <p:val>
                                            <p:strVal val="0-#ppt_h/2"/>
                                          </p:val>
                                        </p:tav>
                                        <p:tav tm="100000">
                                          <p:val>
                                            <p:strVal val="#ppt_y"/>
                                          </p:val>
                                        </p:tav>
                                      </p:tavLst>
                                    </p:anim>
                                  </p:childTnLst>
                                </p:cTn>
                              </p:par>
                            </p:childTnLst>
                          </p:cTn>
                        </p:par>
                        <p:par>
                          <p:cTn id="74" fill="hold">
                            <p:stCondLst>
                              <p:cond delay="3000"/>
                            </p:stCondLst>
                            <p:childTnLst>
                              <p:par>
                                <p:cTn id="75" presetClass="entr" nodeType="afterEffect" presetSubtype="1" presetID="2" grpId="1" fill="hold">
                                  <p:stCondLst>
                                    <p:cond delay="0"/>
                                  </p:stCondLst>
                                  <p:iterate type="el" backwards="0">
                                    <p:tmAbs val="0"/>
                                  </p:iterate>
                                  <p:childTnLst>
                                    <p:set>
                                      <p:cBhvr>
                                        <p:cTn id="76" fill="hold"/>
                                        <p:tgtEl>
                                          <p:spTgt spid="195">
                                            <p:txEl>
                                              <p:pRg st="12" end="12"/>
                                            </p:txEl>
                                          </p:spTgt>
                                        </p:tgtEl>
                                        <p:attrNameLst>
                                          <p:attrName>style.visibility</p:attrName>
                                        </p:attrNameLst>
                                      </p:cBhvr>
                                      <p:to>
                                        <p:strVal val="visible"/>
                                      </p:to>
                                    </p:set>
                                    <p:anim calcmode="lin" valueType="num">
                                      <p:cBhvr>
                                        <p:cTn id="77" dur="500" fill="hold"/>
                                        <p:tgtEl>
                                          <p:spTgt spid="195">
                                            <p:txEl>
                                              <p:pRg st="12" end="12"/>
                                            </p:txEl>
                                          </p:spTgt>
                                        </p:tgtEl>
                                        <p:attrNameLst>
                                          <p:attrName>ppt_x</p:attrName>
                                        </p:attrNameLst>
                                      </p:cBhvr>
                                      <p:tavLst>
                                        <p:tav tm="0">
                                          <p:val>
                                            <p:strVal val="#ppt_x"/>
                                          </p:val>
                                        </p:tav>
                                        <p:tav tm="100000">
                                          <p:val>
                                            <p:strVal val="#ppt_x"/>
                                          </p:val>
                                        </p:tav>
                                      </p:tavLst>
                                    </p:anim>
                                    <p:anim calcmode="lin" valueType="num">
                                      <p:cBhvr>
                                        <p:cTn id="78" dur="500" fill="hold"/>
                                        <p:tgtEl>
                                          <p:spTgt spid="195">
                                            <p:txEl>
                                              <p:pRg st="12" end="1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95" grpId="1"/>
    </p:bldLst>
  </p:timing>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00" name="Group"/>
          <p:cNvGrpSpPr/>
          <p:nvPr/>
        </p:nvGrpSpPr>
        <p:grpSpPr>
          <a:xfrm>
            <a:off x="1676400" y="-1"/>
            <a:ext cx="6248400" cy="1143002"/>
            <a:chOff x="0" y="0"/>
            <a:chExt cx="6248400" cy="1143000"/>
          </a:xfrm>
        </p:grpSpPr>
        <p:sp>
          <p:nvSpPr>
            <p:cNvPr id="198" name="Rectangle"/>
            <p:cNvSpPr/>
            <p:nvPr/>
          </p:nvSpPr>
          <p:spPr>
            <a:xfrm>
              <a:off x="0" y="-1"/>
              <a:ext cx="6248400" cy="1143002"/>
            </a:xfrm>
            <a:prstGeom prst="rect">
              <a:avLst/>
            </a:prstGeom>
            <a:solidFill>
              <a:srgbClr val="BDD6FF"/>
            </a:solidFill>
            <a:ln w="12700" cap="flat">
              <a:noFill/>
              <a:miter lim="400000"/>
            </a:ln>
            <a:effectLst/>
          </p:spPr>
          <p:txBody>
            <a:bodyPr wrap="square" lIns="45719" tIns="45719" rIns="45719" bIns="45719" numCol="1" anchor="b">
              <a:noAutofit/>
            </a:bodyPr>
            <a:lstStyle/>
            <a:p>
              <a:pPr algn="ctr">
                <a:defRPr i="1" sz="4400">
                  <a:solidFill>
                    <a:srgbClr val="333399"/>
                  </a:solidFill>
                  <a:latin typeface="Times New Roman"/>
                  <a:ea typeface="Times New Roman"/>
                  <a:cs typeface="Times New Roman"/>
                  <a:sym typeface="Times New Roman"/>
                </a:defRPr>
              </a:pPr>
            </a:p>
          </p:txBody>
        </p:sp>
        <p:sp>
          <p:nvSpPr>
            <p:cNvPr id="199" name="The Lessons of School Change Not Easy but Worth the Trip"/>
            <p:cNvSpPr txBox="1"/>
            <p:nvPr/>
          </p:nvSpPr>
          <p:spPr>
            <a:xfrm>
              <a:off x="45719" y="236031"/>
              <a:ext cx="6156961" cy="90696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a:defRPr b="1" sz="3200">
                  <a:latin typeface="+mj-lt"/>
                  <a:ea typeface="+mj-ea"/>
                  <a:cs typeface="+mj-cs"/>
                  <a:sym typeface="Arial"/>
                </a:defRPr>
              </a:pPr>
              <a:r>
                <a:t>The Lessons of School Change</a:t>
              </a:r>
              <a:br/>
              <a:r>
                <a:rPr i="1" sz="2400"/>
                <a:t>Not Easy but Worth the Trip</a:t>
              </a:r>
            </a:p>
          </p:txBody>
        </p:sp>
      </p:grpSp>
      <p:grpSp>
        <p:nvGrpSpPr>
          <p:cNvPr id="203" name="Group"/>
          <p:cNvGrpSpPr/>
          <p:nvPr/>
        </p:nvGrpSpPr>
        <p:grpSpPr>
          <a:xfrm>
            <a:off x="1828799" y="1371599"/>
            <a:ext cx="6172202" cy="4800601"/>
            <a:chOff x="0" y="0"/>
            <a:chExt cx="6172200" cy="4800600"/>
          </a:xfrm>
        </p:grpSpPr>
        <p:sp>
          <p:nvSpPr>
            <p:cNvPr id="201" name="Rectangle"/>
            <p:cNvSpPr/>
            <p:nvPr/>
          </p:nvSpPr>
          <p:spPr>
            <a:xfrm>
              <a:off x="-1" y="0"/>
              <a:ext cx="6172202" cy="4800600"/>
            </a:xfrm>
            <a:prstGeom prst="rect">
              <a:avLst/>
            </a:prstGeom>
            <a:solidFill>
              <a:srgbClr val="E4DA84"/>
            </a:solidFill>
            <a:ln w="12700" cap="flat">
              <a:noFill/>
              <a:miter lim="400000"/>
            </a:ln>
            <a:effectLst/>
          </p:spPr>
          <p:txBody>
            <a:bodyPr wrap="square" lIns="45719" tIns="45719" rIns="45719" bIns="45719" numCol="1" anchor="t">
              <a:noAutofit/>
            </a:bodyPr>
            <a:lstStyle/>
            <a:p>
              <a:pPr>
                <a:lnSpc>
                  <a:spcPct val="90000"/>
                </a:lnSpc>
                <a:spcBef>
                  <a:spcPts val="700"/>
                </a:spcBef>
              </a:pPr>
            </a:p>
          </p:txBody>
        </p:sp>
        <p:sp>
          <p:nvSpPr>
            <p:cNvPr id="202" name="Change cannot be mandated…"/>
            <p:cNvSpPr txBox="1"/>
            <p:nvPr/>
          </p:nvSpPr>
          <p:spPr>
            <a:xfrm>
              <a:off x="45719" y="0"/>
              <a:ext cx="6080762" cy="461797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533400" indent="-533400">
                <a:lnSpc>
                  <a:spcPct val="90000"/>
                </a:lnSpc>
                <a:spcBef>
                  <a:spcPts val="500"/>
                </a:spcBef>
                <a:buClr>
                  <a:srgbClr val="3333CC"/>
                </a:buClr>
                <a:buSzPct val="100000"/>
                <a:buAutoNum type="arabicPeriod" startAt="1"/>
              </a:pPr>
              <a:r>
                <a:t>Change cannot be mandated</a:t>
              </a:r>
            </a:p>
            <a:p>
              <a:pPr marL="533400" indent="-533400">
                <a:lnSpc>
                  <a:spcPct val="90000"/>
                </a:lnSpc>
                <a:spcBef>
                  <a:spcPts val="500"/>
                </a:spcBef>
                <a:buClr>
                  <a:srgbClr val="3333CC"/>
                </a:buClr>
                <a:buSzPct val="100000"/>
                <a:buAutoNum type="arabicPeriod" startAt="1"/>
              </a:pPr>
              <a:r>
                <a:t>Change is not linear</a:t>
              </a:r>
            </a:p>
            <a:p>
              <a:pPr marL="533400" indent="-533400">
                <a:lnSpc>
                  <a:spcPct val="90000"/>
                </a:lnSpc>
                <a:spcBef>
                  <a:spcPts val="500"/>
                </a:spcBef>
                <a:buClr>
                  <a:srgbClr val="3333CC"/>
                </a:buClr>
                <a:buSzPct val="100000"/>
                <a:buAutoNum type="arabicPeriod" startAt="1"/>
              </a:pPr>
              <a:r>
                <a:t>Problems are our friends</a:t>
              </a:r>
            </a:p>
            <a:p>
              <a:pPr marL="533400" indent="-533400">
                <a:lnSpc>
                  <a:spcPct val="90000"/>
                </a:lnSpc>
                <a:spcBef>
                  <a:spcPts val="500"/>
                </a:spcBef>
                <a:buClr>
                  <a:srgbClr val="3333CC"/>
                </a:buClr>
                <a:buSzPct val="100000"/>
                <a:buAutoNum type="arabicPeriod" startAt="1"/>
              </a:pPr>
              <a:r>
                <a:t>Action and visioning must occur together</a:t>
              </a:r>
            </a:p>
            <a:p>
              <a:pPr marL="533400" indent="-533400">
                <a:lnSpc>
                  <a:spcPct val="90000"/>
                </a:lnSpc>
                <a:spcBef>
                  <a:spcPts val="500"/>
                </a:spcBef>
                <a:buClr>
                  <a:srgbClr val="3333CC"/>
                </a:buClr>
                <a:buSzPct val="100000"/>
                <a:buAutoNum type="arabicPeriod" startAt="1"/>
              </a:pPr>
              <a:r>
                <a:t>Balance individual and collaborative efforts</a:t>
              </a:r>
            </a:p>
            <a:p>
              <a:pPr marL="533400" indent="-533400">
                <a:lnSpc>
                  <a:spcPct val="90000"/>
                </a:lnSpc>
                <a:spcBef>
                  <a:spcPts val="500"/>
                </a:spcBef>
                <a:buClr>
                  <a:srgbClr val="3333CC"/>
                </a:buClr>
                <a:buSzPct val="100000"/>
                <a:buAutoNum type="arabicPeriod" startAt="1"/>
              </a:pPr>
              <a:r>
                <a:t>Both bottom-up and top-down strategies</a:t>
              </a:r>
            </a:p>
            <a:p>
              <a:pPr marL="533400" indent="-533400">
                <a:lnSpc>
                  <a:spcPct val="90000"/>
                </a:lnSpc>
                <a:spcBef>
                  <a:spcPts val="500"/>
                </a:spcBef>
                <a:buClr>
                  <a:srgbClr val="3333CC"/>
                </a:buClr>
                <a:buSzPct val="100000"/>
                <a:buAutoNum type="arabicPeriod" startAt="1"/>
              </a:pPr>
              <a:r>
                <a:t>Connect to issues in our community and society</a:t>
              </a:r>
            </a:p>
            <a:p>
              <a:pPr marL="533400" indent="-533400">
                <a:lnSpc>
                  <a:spcPct val="90000"/>
                </a:lnSpc>
                <a:spcBef>
                  <a:spcPts val="500"/>
                </a:spcBef>
                <a:buClr>
                  <a:srgbClr val="3333CC"/>
                </a:buClr>
                <a:buSzPct val="100000"/>
                <a:buAutoNum type="arabicPeriod" startAt="1"/>
              </a:pPr>
              <a:r>
                <a:t>Every person must be a change agent</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203"/>
                                        </p:tgtEl>
                                        <p:attrNameLst>
                                          <p:attrName>style.visibility</p:attrName>
                                        </p:attrNameLst>
                                      </p:cBhvr>
                                      <p:to>
                                        <p:strVal val="visible"/>
                                      </p:to>
                                    </p:set>
                                    <p:anim calcmode="lin" valueType="num">
                                      <p:cBhvr>
                                        <p:cTn id="7" dur="500" fill="hold"/>
                                        <p:tgtEl>
                                          <p:spTgt spid="203"/>
                                        </p:tgtEl>
                                        <p:attrNameLst>
                                          <p:attrName>ppt_x</p:attrName>
                                        </p:attrNameLst>
                                      </p:cBhvr>
                                      <p:tavLst>
                                        <p:tav tm="0">
                                          <p:val>
                                            <p:strVal val="#ppt_x"/>
                                          </p:val>
                                        </p:tav>
                                        <p:tav tm="100000">
                                          <p:val>
                                            <p:strVal val="#ppt_x"/>
                                          </p:val>
                                        </p:tav>
                                      </p:tavLst>
                                    </p:anim>
                                    <p:anim calcmode="lin" valueType="num">
                                      <p:cBhvr>
                                        <p:cTn id="8" dur="500" fill="hold"/>
                                        <p:tgtEl>
                                          <p:spTgt spid="2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03" grpId="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1" name="DEALING WITH DIFFERENCE Moving Towards Humanity"/>
          <p:cNvSpPr txBox="1"/>
          <p:nvPr/>
        </p:nvSpPr>
        <p:spPr>
          <a:xfrm>
            <a:off x="1112519" y="369411"/>
            <a:ext cx="7680961" cy="10693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ctr">
              <a:defRPr sz="3600"/>
            </a:pPr>
            <a:r>
              <a:t>DEALING WITH DIFFERENCE</a:t>
            </a:r>
            <a:br/>
            <a:r>
              <a:rPr sz="2800">
                <a:solidFill>
                  <a:srgbClr val="333399"/>
                </a:solidFill>
              </a:rPr>
              <a:t>Moving Towards Humanity</a:t>
            </a:r>
          </a:p>
        </p:txBody>
      </p:sp>
      <p:grpSp>
        <p:nvGrpSpPr>
          <p:cNvPr id="54" name="Group"/>
          <p:cNvGrpSpPr/>
          <p:nvPr/>
        </p:nvGrpSpPr>
        <p:grpSpPr>
          <a:xfrm>
            <a:off x="4648200" y="1752600"/>
            <a:ext cx="3810000" cy="4114800"/>
            <a:chOff x="0" y="0"/>
            <a:chExt cx="3810000" cy="4114800"/>
          </a:xfrm>
        </p:grpSpPr>
        <p:sp>
          <p:nvSpPr>
            <p:cNvPr id="52" name="Rectangle"/>
            <p:cNvSpPr/>
            <p:nvPr/>
          </p:nvSpPr>
          <p:spPr>
            <a:xfrm>
              <a:off x="0" y="0"/>
              <a:ext cx="3810000" cy="4114800"/>
            </a:xfrm>
            <a:prstGeom prst="rect">
              <a:avLst/>
            </a:prstGeom>
            <a:solidFill>
              <a:srgbClr val="BDD6FF"/>
            </a:solidFill>
            <a:ln w="12700" cap="flat">
              <a:noFill/>
              <a:miter lim="400000"/>
            </a:ln>
            <a:effectLst/>
          </p:spPr>
          <p:txBody>
            <a:bodyPr wrap="square" lIns="45719" tIns="45719" rIns="45719" bIns="45719" numCol="1" anchor="t">
              <a:noAutofit/>
            </a:bodyPr>
            <a:lstStyle/>
            <a:p>
              <a:pPr>
                <a:lnSpc>
                  <a:spcPct val="90000"/>
                </a:lnSpc>
                <a:defRPr sz="2000"/>
              </a:pPr>
            </a:p>
          </p:txBody>
        </p:sp>
        <p:sp>
          <p:nvSpPr>
            <p:cNvPr id="53" name="Extermination…"/>
            <p:cNvSpPr txBox="1"/>
            <p:nvPr/>
          </p:nvSpPr>
          <p:spPr>
            <a:xfrm>
              <a:off x="45719" y="0"/>
              <a:ext cx="3718561" cy="386181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533400" indent="-533400">
                <a:lnSpc>
                  <a:spcPct val="90000"/>
                </a:lnSpc>
                <a:spcBef>
                  <a:spcPts val="500"/>
                </a:spcBef>
                <a:buClr>
                  <a:srgbClr val="3333CC"/>
                </a:buClr>
                <a:buSzPct val="60000"/>
                <a:buAutoNum type="arabicPeriod" startAt="1"/>
              </a:pPr>
              <a:r>
                <a:t>Extermination</a:t>
              </a:r>
            </a:p>
            <a:p>
              <a:pPr marL="533400" indent="-533400">
                <a:lnSpc>
                  <a:spcPct val="90000"/>
                </a:lnSpc>
                <a:spcBef>
                  <a:spcPts val="500"/>
                </a:spcBef>
                <a:buClr>
                  <a:srgbClr val="3333CC"/>
                </a:buClr>
                <a:buSzPct val="60000"/>
                <a:buAutoNum type="arabicPeriod" startAt="1"/>
              </a:pPr>
              <a:r>
                <a:t>Segregation</a:t>
              </a:r>
            </a:p>
            <a:p>
              <a:pPr lvl="1" marL="838200" indent="-381000">
                <a:lnSpc>
                  <a:spcPct val="90000"/>
                </a:lnSpc>
                <a:buSzPct val="55000"/>
                <a:buBlip>
                  <a:blip r:embed="rId2"/>
                </a:buBlip>
                <a:defRPr sz="2000"/>
              </a:pPr>
              <a:r>
                <a:t>To protect society </a:t>
              </a:r>
            </a:p>
            <a:p>
              <a:pPr lvl="1" marL="838200" indent="-381000">
                <a:lnSpc>
                  <a:spcPct val="90000"/>
                </a:lnSpc>
                <a:buSzPct val="55000"/>
                <a:buBlip>
                  <a:blip r:embed="rId2"/>
                </a:buBlip>
                <a:defRPr sz="2000"/>
              </a:pPr>
              <a:r>
                <a:t>For their own good. </a:t>
              </a:r>
            </a:p>
            <a:p>
              <a:pPr marL="533400" indent="-533400">
                <a:lnSpc>
                  <a:spcPct val="90000"/>
                </a:lnSpc>
                <a:spcBef>
                  <a:spcPts val="500"/>
                </a:spcBef>
                <a:buClr>
                  <a:srgbClr val="3333CC"/>
                </a:buClr>
                <a:buSzPct val="60000"/>
                <a:buAutoNum type="arabicPeriod" startAt="1"/>
              </a:pPr>
              <a:r>
                <a:t>Benevolence</a:t>
              </a:r>
            </a:p>
            <a:p>
              <a:pPr lvl="1" marL="838200" indent="-381000">
                <a:lnSpc>
                  <a:spcPct val="90000"/>
                </a:lnSpc>
                <a:buSzPct val="55000"/>
                <a:buBlip>
                  <a:blip r:embed="rId2"/>
                </a:buBlip>
                <a:defRPr sz="2000"/>
              </a:pPr>
              <a:r>
                <a:t>Being nice but not a friend. </a:t>
              </a:r>
            </a:p>
            <a:p>
              <a:pPr lvl="1" marL="838200" indent="-381000">
                <a:lnSpc>
                  <a:spcPct val="90000"/>
                </a:lnSpc>
                <a:buSzPct val="55000"/>
                <a:buBlip>
                  <a:blip r:embed="rId2"/>
                </a:buBlip>
                <a:defRPr sz="2000"/>
              </a:pPr>
              <a:r>
                <a:t>Protecting but distance. </a:t>
              </a:r>
            </a:p>
            <a:p>
              <a:pPr marL="533400" indent="-533400">
                <a:lnSpc>
                  <a:spcPct val="90000"/>
                </a:lnSpc>
                <a:spcBef>
                  <a:spcPts val="500"/>
                </a:spcBef>
                <a:buClr>
                  <a:srgbClr val="3333CC"/>
                </a:buClr>
                <a:buSzPct val="60000"/>
                <a:buAutoNum type="arabicPeriod" startAt="1"/>
              </a:pPr>
              <a:r>
                <a:t>Community</a:t>
              </a:r>
            </a:p>
            <a:p>
              <a:pPr lvl="1" marL="838200" indent="-381000">
                <a:lnSpc>
                  <a:spcPct val="90000"/>
                </a:lnSpc>
                <a:buSzPct val="55000"/>
                <a:buBlip>
                  <a:blip r:embed="rId2"/>
                </a:buBlip>
                <a:defRPr sz="2000"/>
              </a:pPr>
              <a:r>
                <a:t>Friendships and mutual worth. </a:t>
              </a:r>
            </a:p>
            <a:p>
              <a:pPr lvl="1" marL="838200" indent="-381000">
                <a:lnSpc>
                  <a:spcPct val="90000"/>
                </a:lnSpc>
                <a:buSzPct val="55000"/>
                <a:buBlip>
                  <a:blip r:embed="rId2"/>
                </a:buBlip>
                <a:defRPr sz="2000"/>
              </a:pPr>
              <a:r>
                <a:t>Support and care. </a:t>
              </a:r>
            </a:p>
          </p:txBody>
        </p:sp>
      </p:grpSp>
      <p:pic>
        <p:nvPicPr>
          <p:cNvPr id="55" name="image.png" descr="image.png"/>
          <p:cNvPicPr>
            <a:picLocks noChangeAspect="1"/>
          </p:cNvPicPr>
          <p:nvPr/>
        </p:nvPicPr>
        <p:blipFill>
          <a:blip r:embed="rId3">
            <a:extLst/>
          </a:blip>
          <a:stretch>
            <a:fillRect/>
          </a:stretch>
        </p:blipFill>
        <p:spPr>
          <a:xfrm>
            <a:off x="838200" y="1676400"/>
            <a:ext cx="3032125" cy="3048000"/>
          </a:xfrm>
          <a:prstGeom prst="rect">
            <a:avLst/>
          </a:prstGeom>
          <a:ln w="12700">
            <a:miter lim="400000"/>
          </a:ln>
        </p:spPr>
      </p:pic>
      <p:sp>
        <p:nvSpPr>
          <p:cNvPr id="56" name="http://www.normemma.com/…"/>
          <p:cNvSpPr txBox="1"/>
          <p:nvPr/>
        </p:nvSpPr>
        <p:spPr>
          <a:xfrm>
            <a:off x="838200" y="4800600"/>
            <a:ext cx="2971800" cy="1259840"/>
          </a:xfrm>
          <a:prstGeom prst="rect">
            <a:avLst/>
          </a:prstGeom>
          <a:solidFill>
            <a:srgbClr val="BDD6FF"/>
          </a:solidFill>
          <a:ln w="12700">
            <a:miter lim="400000"/>
          </a:ln>
          <a:extLst>
            <a:ext uri="{C572A759-6A51-4108-AA02-DFA0A04FC94B}">
              <ma14:wrappingTextBoxFlag xmlns:ma14="http://schemas.microsoft.com/office/mac/drawingml/2011/main" val="1"/>
            </a:ext>
          </a:extLst>
        </p:spPr>
        <p:txBody>
          <a:bodyPr lIns="45719" rIns="45719">
            <a:spAutoFit/>
          </a:bodyPr>
          <a:lstStyle/>
          <a:p>
            <a:pPr>
              <a:defRPr sz="1800">
                <a:latin typeface="Times Roman"/>
                <a:ea typeface="Times Roman"/>
                <a:cs typeface="Times Roman"/>
                <a:sym typeface="Times Roman"/>
              </a:defRPr>
            </a:pPr>
            <a:r>
              <a:rPr u="sng">
                <a:solidFill>
                  <a:srgbClr val="FF0000"/>
                </a:solidFill>
                <a:uFill>
                  <a:solidFill>
                    <a:srgbClr val="FF0000"/>
                  </a:solidFill>
                </a:uFill>
                <a:hlinkClick r:id="rId4" invalidUrl="" action="" tgtFrame="" tooltip="" history="1" highlightClick="0" endSnd="0"/>
              </a:rPr>
              <a:t>http://www.normemma.com/</a:t>
            </a:r>
          </a:p>
          <a:p>
            <a:pPr>
              <a:defRPr sz="1800">
                <a:latin typeface="Times Roman"/>
                <a:ea typeface="Times Roman"/>
                <a:cs typeface="Times Roman"/>
                <a:sym typeface="Times Roman"/>
              </a:defRPr>
            </a:pPr>
            <a:r>
              <a:t>We have many biases and we’ve worked very hard to get them. Norm Kunc. </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08" name="Group"/>
          <p:cNvGrpSpPr/>
          <p:nvPr/>
        </p:nvGrpSpPr>
        <p:grpSpPr>
          <a:xfrm>
            <a:off x="1295400" y="228599"/>
            <a:ext cx="7315200" cy="1143002"/>
            <a:chOff x="0" y="0"/>
            <a:chExt cx="7315200" cy="1143000"/>
          </a:xfrm>
        </p:grpSpPr>
        <p:sp>
          <p:nvSpPr>
            <p:cNvPr id="206" name="Rectangle"/>
            <p:cNvSpPr/>
            <p:nvPr/>
          </p:nvSpPr>
          <p:spPr>
            <a:xfrm>
              <a:off x="0" y="-1"/>
              <a:ext cx="7315200" cy="1143002"/>
            </a:xfrm>
            <a:prstGeom prst="rect">
              <a:avLst/>
            </a:prstGeom>
            <a:solidFill>
              <a:srgbClr val="BDD6FF"/>
            </a:solidFill>
            <a:ln w="12700" cap="flat">
              <a:noFill/>
              <a:miter lim="400000"/>
            </a:ln>
            <a:effectLst/>
          </p:spPr>
          <p:txBody>
            <a:bodyPr wrap="square" lIns="45719" tIns="45719" rIns="45719" bIns="45719" numCol="1" anchor="b">
              <a:noAutofit/>
            </a:bodyPr>
            <a:lstStyle/>
            <a:p>
              <a:pPr algn="ctr">
                <a:defRPr sz="4400">
                  <a:latin typeface="+mj-lt"/>
                  <a:ea typeface="+mj-ea"/>
                  <a:cs typeface="+mj-cs"/>
                  <a:sym typeface="Arial"/>
                </a:defRPr>
              </a:pPr>
            </a:p>
          </p:txBody>
        </p:sp>
        <p:sp>
          <p:nvSpPr>
            <p:cNvPr id="207" name="Change Strategies for Moving  Toward Inclusive Schooling"/>
            <p:cNvSpPr txBox="1"/>
            <p:nvPr/>
          </p:nvSpPr>
          <p:spPr>
            <a:xfrm>
              <a:off x="45719" y="250393"/>
              <a:ext cx="7223761" cy="89260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a:defRPr b="1" sz="2800">
                  <a:latin typeface="+mj-lt"/>
                  <a:ea typeface="+mj-ea"/>
                  <a:cs typeface="+mj-cs"/>
                  <a:sym typeface="Arial"/>
                </a:defRPr>
              </a:pPr>
              <a:r>
                <a:t>Change Strategies for Moving </a:t>
              </a:r>
              <a:br/>
              <a:r>
                <a:t>Toward Inclusive Schooling</a:t>
              </a:r>
            </a:p>
          </p:txBody>
        </p:sp>
      </p:grpSp>
      <p:sp>
        <p:nvSpPr>
          <p:cNvPr id="209" name="Parent requests- one student at a time…"/>
          <p:cNvSpPr txBox="1"/>
          <p:nvPr/>
        </p:nvSpPr>
        <p:spPr>
          <a:xfrm>
            <a:off x="3267790" y="1550427"/>
            <a:ext cx="3810001" cy="4285678"/>
          </a:xfrm>
          <a:prstGeom prst="rect">
            <a:avLst/>
          </a:prstGeom>
          <a:solidFill>
            <a:srgbClr val="E4DA84"/>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spcBef>
                <a:spcPts val="500"/>
              </a:spcBef>
              <a:buClr>
                <a:srgbClr val="000000"/>
              </a:buClr>
              <a:buSzPct val="60000"/>
              <a:buChar char="❑"/>
              <a:defRPr>
                <a:latin typeface="+mj-lt"/>
                <a:ea typeface="+mj-ea"/>
                <a:cs typeface="+mj-cs"/>
                <a:sym typeface="Arial"/>
              </a:defRPr>
            </a:pPr>
            <a:r>
              <a:t>Parent requests- one student at a time</a:t>
            </a:r>
          </a:p>
          <a:p>
            <a:pPr marL="457200" indent="-457200">
              <a:spcBef>
                <a:spcPts val="500"/>
              </a:spcBef>
              <a:buClr>
                <a:srgbClr val="000000"/>
              </a:buClr>
              <a:buSzPct val="60000"/>
              <a:buChar char="❑"/>
              <a:defRPr>
                <a:latin typeface="+mj-lt"/>
                <a:ea typeface="+mj-ea"/>
                <a:cs typeface="+mj-cs"/>
                <a:sym typeface="Arial"/>
              </a:defRPr>
            </a:pPr>
            <a:r>
              <a:t>Legislative and class action suits –forced change</a:t>
            </a:r>
          </a:p>
          <a:p>
            <a:pPr marL="457200" indent="-457200">
              <a:spcBef>
                <a:spcPts val="500"/>
              </a:spcBef>
              <a:buClr>
                <a:srgbClr val="000000"/>
              </a:buClr>
              <a:buSzPct val="60000"/>
              <a:buChar char="❑"/>
              <a:defRPr>
                <a:latin typeface="+mj-lt"/>
                <a:ea typeface="+mj-ea"/>
                <a:cs typeface="+mj-cs"/>
                <a:sym typeface="Arial"/>
              </a:defRPr>
            </a:pPr>
            <a:r>
              <a:t>Teacher-initiated inclusion</a:t>
            </a:r>
          </a:p>
          <a:p>
            <a:pPr marL="457200" indent="-457200">
              <a:spcBef>
                <a:spcPts val="500"/>
              </a:spcBef>
              <a:buClr>
                <a:srgbClr val="000000"/>
              </a:buClr>
              <a:buSzPct val="60000"/>
              <a:buChar char="❑"/>
              <a:defRPr>
                <a:latin typeface="+mj-lt"/>
                <a:ea typeface="+mj-ea"/>
                <a:cs typeface="+mj-cs"/>
                <a:sym typeface="Arial"/>
              </a:defRPr>
            </a:pPr>
            <a:r>
              <a:t>Building-based systemic change</a:t>
            </a:r>
          </a:p>
          <a:p>
            <a:pPr marL="457200" indent="-457200">
              <a:spcBef>
                <a:spcPts val="500"/>
              </a:spcBef>
              <a:buClr>
                <a:srgbClr val="000000"/>
              </a:buClr>
              <a:buSzPct val="60000"/>
              <a:buChar char="❑"/>
              <a:defRPr>
                <a:latin typeface="+mj-lt"/>
                <a:ea typeface="+mj-ea"/>
                <a:cs typeface="+mj-cs"/>
                <a:sym typeface="Arial"/>
              </a:defRPr>
            </a:pPr>
            <a:r>
              <a:t>District-wide systemic change</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14" name="Group"/>
          <p:cNvGrpSpPr/>
          <p:nvPr/>
        </p:nvGrpSpPr>
        <p:grpSpPr>
          <a:xfrm>
            <a:off x="762000" y="1143000"/>
            <a:ext cx="3657600" cy="1524000"/>
            <a:chOff x="0" y="0"/>
            <a:chExt cx="3657600" cy="1524000"/>
          </a:xfrm>
        </p:grpSpPr>
        <p:sp>
          <p:nvSpPr>
            <p:cNvPr id="212" name="Rectangle"/>
            <p:cNvSpPr/>
            <p:nvPr/>
          </p:nvSpPr>
          <p:spPr>
            <a:xfrm>
              <a:off x="0" y="0"/>
              <a:ext cx="3657600" cy="1524000"/>
            </a:xfrm>
            <a:prstGeom prst="rect">
              <a:avLst/>
            </a:prstGeom>
            <a:solidFill>
              <a:srgbClr val="BDD6FF"/>
            </a:solidFill>
            <a:ln w="12700" cap="flat">
              <a:noFill/>
              <a:miter lim="400000"/>
            </a:ln>
            <a:effectLst/>
          </p:spPr>
          <p:txBody>
            <a:bodyPr wrap="square" lIns="45719" tIns="45719" rIns="45719" bIns="45719" numCol="1" anchor="b">
              <a:noAutofit/>
            </a:bodyPr>
            <a:lstStyle/>
            <a:p>
              <a:pPr>
                <a:defRPr b="1" sz="4400">
                  <a:solidFill>
                    <a:srgbClr val="333399"/>
                  </a:solidFill>
                </a:defRPr>
              </a:pPr>
            </a:p>
          </p:txBody>
        </p:sp>
        <p:sp>
          <p:nvSpPr>
            <p:cNvPr id="213" name="Teachers Can Make a Difference!"/>
            <p:cNvSpPr txBox="1"/>
            <p:nvPr/>
          </p:nvSpPr>
          <p:spPr>
            <a:xfrm>
              <a:off x="45719" y="36155"/>
              <a:ext cx="3566161" cy="148784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defRPr b="1" sz="3200">
                  <a:latin typeface="+mj-lt"/>
                  <a:ea typeface="+mj-ea"/>
                  <a:cs typeface="+mj-cs"/>
                  <a:sym typeface="Arial"/>
                </a:defRPr>
              </a:pPr>
              <a:r>
                <a:t>Teachers </a:t>
              </a:r>
              <a:r>
                <a:rPr u="sng"/>
                <a:t>Can</a:t>
              </a:r>
              <a:r>
                <a:t> Make a Difference!</a:t>
              </a:r>
            </a:p>
          </p:txBody>
        </p:sp>
      </p:grpSp>
      <p:grpSp>
        <p:nvGrpSpPr>
          <p:cNvPr id="217" name="Group"/>
          <p:cNvGrpSpPr/>
          <p:nvPr/>
        </p:nvGrpSpPr>
        <p:grpSpPr>
          <a:xfrm>
            <a:off x="4572000" y="1143000"/>
            <a:ext cx="4038600" cy="4648200"/>
            <a:chOff x="0" y="0"/>
            <a:chExt cx="4038600" cy="4648200"/>
          </a:xfrm>
        </p:grpSpPr>
        <p:sp>
          <p:nvSpPr>
            <p:cNvPr id="215" name="Rectangle"/>
            <p:cNvSpPr/>
            <p:nvPr/>
          </p:nvSpPr>
          <p:spPr>
            <a:xfrm>
              <a:off x="0" y="0"/>
              <a:ext cx="4038600" cy="4648200"/>
            </a:xfrm>
            <a:prstGeom prst="rect">
              <a:avLst/>
            </a:prstGeom>
            <a:solidFill>
              <a:srgbClr val="E4DA84"/>
            </a:solidFill>
            <a:ln w="12700" cap="flat">
              <a:noFill/>
              <a:miter lim="400000"/>
            </a:ln>
            <a:effectLst/>
          </p:spPr>
          <p:txBody>
            <a:bodyPr wrap="square" lIns="45719" tIns="45719" rIns="45719" bIns="45719" numCol="1" anchor="t">
              <a:noAutofit/>
            </a:bodyPr>
            <a:lstStyle/>
            <a:p>
              <a:pPr marL="342900" indent="-342900">
                <a:lnSpc>
                  <a:spcPct val="90000"/>
                </a:lnSpc>
                <a:spcBef>
                  <a:spcPts val="600"/>
                </a:spcBef>
                <a:defRPr i="1">
                  <a:latin typeface="+mj-lt"/>
                  <a:ea typeface="+mj-ea"/>
                  <a:cs typeface="+mj-cs"/>
                  <a:sym typeface="Arial"/>
                </a:defRPr>
              </a:pPr>
            </a:p>
          </p:txBody>
        </p:sp>
        <p:sp>
          <p:nvSpPr>
            <p:cNvPr id="216" name="From The Courage to Teach…"/>
            <p:cNvSpPr txBox="1"/>
            <p:nvPr/>
          </p:nvSpPr>
          <p:spPr>
            <a:xfrm>
              <a:off x="45719" y="0"/>
              <a:ext cx="3947161" cy="411478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342900" indent="-342900">
                <a:lnSpc>
                  <a:spcPct val="90000"/>
                </a:lnSpc>
                <a:spcBef>
                  <a:spcPts val="500"/>
                </a:spcBef>
                <a:defRPr>
                  <a:latin typeface="+mj-lt"/>
                  <a:ea typeface="+mj-ea"/>
                  <a:cs typeface="+mj-cs"/>
                  <a:sym typeface="Arial"/>
                </a:defRPr>
              </a:pPr>
              <a:r>
                <a:t>From </a:t>
              </a:r>
              <a:r>
                <a:rPr u="sng"/>
                <a:t>The Courage to Teach</a:t>
              </a:r>
              <a:endParaRPr u="sng"/>
            </a:p>
            <a:p>
              <a:pPr marL="342900" indent="-342900">
                <a:lnSpc>
                  <a:spcPct val="90000"/>
                </a:lnSpc>
                <a:spcBef>
                  <a:spcPts val="500"/>
                </a:spcBef>
                <a:defRPr>
                  <a:latin typeface="+mj-lt"/>
                  <a:ea typeface="+mj-ea"/>
                  <a:cs typeface="+mj-cs"/>
                  <a:sym typeface="Arial"/>
                </a:defRPr>
              </a:pPr>
              <a:r>
                <a:t>“I am a teacher at heart, and I am not naturally drawn to the rough-and-tumble of social change…Yet if I care about teaching, I must care not only for my students and my subject, but also for the conditions…that bear on the work teachers do.”</a:t>
              </a:r>
            </a:p>
            <a:p>
              <a:pPr marL="342900" indent="-342900">
                <a:lnSpc>
                  <a:spcPct val="90000"/>
                </a:lnSpc>
                <a:spcBef>
                  <a:spcPts val="500"/>
                </a:spcBef>
                <a:defRPr i="1">
                  <a:latin typeface="+mj-lt"/>
                  <a:ea typeface="+mj-ea"/>
                  <a:cs typeface="+mj-cs"/>
                  <a:sym typeface="Arial"/>
                </a:defRPr>
              </a:pPr>
              <a:r>
                <a:t>   	Parker Palmer</a:t>
              </a:r>
            </a:p>
          </p:txBody>
        </p:sp>
      </p:gr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22" name="Group"/>
          <p:cNvGrpSpPr/>
          <p:nvPr/>
        </p:nvGrpSpPr>
        <p:grpSpPr>
          <a:xfrm>
            <a:off x="1905000" y="617537"/>
            <a:ext cx="6019800" cy="1143001"/>
            <a:chOff x="0" y="0"/>
            <a:chExt cx="6019800" cy="1143000"/>
          </a:xfrm>
        </p:grpSpPr>
        <p:sp>
          <p:nvSpPr>
            <p:cNvPr id="220" name="Rectangle"/>
            <p:cNvSpPr/>
            <p:nvPr/>
          </p:nvSpPr>
          <p:spPr>
            <a:xfrm>
              <a:off x="0" y="-1"/>
              <a:ext cx="6019800" cy="1143002"/>
            </a:xfrm>
            <a:prstGeom prst="rect">
              <a:avLst/>
            </a:prstGeom>
            <a:solidFill>
              <a:srgbClr val="BDD6FF"/>
            </a:solidFill>
            <a:ln w="12700" cap="flat">
              <a:noFill/>
              <a:miter lim="400000"/>
            </a:ln>
            <a:effectLst/>
          </p:spPr>
          <p:txBody>
            <a:bodyPr wrap="square" lIns="45719" tIns="45719" rIns="45719" bIns="45719" numCol="1" anchor="b">
              <a:noAutofit/>
            </a:bodyPr>
            <a:lstStyle/>
            <a:p>
              <a:pPr algn="ctr">
                <a:defRPr b="1" sz="4400">
                  <a:solidFill>
                    <a:srgbClr val="333399"/>
                  </a:solidFill>
                </a:defRPr>
              </a:pPr>
            </a:p>
          </p:txBody>
        </p:sp>
        <p:sp>
          <p:nvSpPr>
            <p:cNvPr id="221" name="Building a Movement  for Inclusive Teaching"/>
            <p:cNvSpPr txBox="1"/>
            <p:nvPr/>
          </p:nvSpPr>
          <p:spPr>
            <a:xfrm>
              <a:off x="45719" y="125055"/>
              <a:ext cx="5928361" cy="101794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p>
              <a:pPr algn="ctr">
                <a:defRPr b="1" sz="3200">
                  <a:latin typeface="+mj-lt"/>
                  <a:ea typeface="+mj-ea"/>
                  <a:cs typeface="+mj-cs"/>
                  <a:sym typeface="Arial"/>
                </a:defRPr>
              </a:pPr>
              <a:r>
                <a:t>Building a Movement </a:t>
              </a:r>
              <a:br/>
              <a:r>
                <a:t>for Inclusive Teaching</a:t>
              </a:r>
            </a:p>
          </p:txBody>
        </p:sp>
      </p:grpSp>
      <p:grpSp>
        <p:nvGrpSpPr>
          <p:cNvPr id="225" name="Group"/>
          <p:cNvGrpSpPr/>
          <p:nvPr/>
        </p:nvGrpSpPr>
        <p:grpSpPr>
          <a:xfrm>
            <a:off x="1981200" y="1904999"/>
            <a:ext cx="6019800" cy="4038601"/>
            <a:chOff x="0" y="0"/>
            <a:chExt cx="6019800" cy="4038600"/>
          </a:xfrm>
        </p:grpSpPr>
        <p:sp>
          <p:nvSpPr>
            <p:cNvPr id="223" name="Rectangle"/>
            <p:cNvSpPr/>
            <p:nvPr/>
          </p:nvSpPr>
          <p:spPr>
            <a:xfrm>
              <a:off x="0" y="0"/>
              <a:ext cx="6019800" cy="4038600"/>
            </a:xfrm>
            <a:prstGeom prst="rect">
              <a:avLst/>
            </a:prstGeom>
            <a:solidFill>
              <a:srgbClr val="E4DA84"/>
            </a:solidFill>
            <a:ln w="12700" cap="flat">
              <a:noFill/>
              <a:miter lim="400000"/>
            </a:ln>
            <a:effectLst/>
          </p:spPr>
          <p:txBody>
            <a:bodyPr wrap="square" lIns="45719" tIns="45719" rIns="45719" bIns="45719" numCol="1" anchor="t">
              <a:noAutofit/>
            </a:bodyPr>
            <a:lstStyle/>
            <a:p>
              <a:pPr marL="457200" indent="-457200">
                <a:spcBef>
                  <a:spcPts val="700"/>
                </a:spcBef>
              </a:pPr>
            </a:p>
          </p:txBody>
        </p:sp>
        <p:sp>
          <p:nvSpPr>
            <p:cNvPr id="224" name="Stage 1  - Isolated people make a decision  take responsibility for change…"/>
            <p:cNvSpPr txBox="1"/>
            <p:nvPr/>
          </p:nvSpPr>
          <p:spPr>
            <a:xfrm>
              <a:off x="45719" y="0"/>
              <a:ext cx="5928361" cy="362559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457200" indent="-457200">
                <a:spcBef>
                  <a:spcPts val="500"/>
                </a:spcBef>
              </a:pPr>
              <a:r>
                <a:t>Stage 1  - Isolated people make a decision  take responsibility for change</a:t>
              </a:r>
            </a:p>
            <a:p>
              <a:pPr marL="457200" indent="-457200">
                <a:spcBef>
                  <a:spcPts val="500"/>
                </a:spcBef>
              </a:pPr>
              <a:r>
                <a:t>Stage 2 – Communities of congruence form - we get together with others</a:t>
              </a:r>
            </a:p>
            <a:p>
              <a:pPr marL="457200" indent="-457200">
                <a:spcBef>
                  <a:spcPts val="500"/>
                </a:spcBef>
              </a:pPr>
              <a:r>
                <a:t>Stage 3 – We convert our private             concerns into public issues</a:t>
              </a:r>
            </a:p>
            <a:p>
              <a:pPr marL="457200" indent="-457200">
                <a:spcBef>
                  <a:spcPts val="500"/>
                </a:spcBef>
              </a:pPr>
              <a:r>
                <a:t>Stage 4 – We create alternative reward systems and mechanisms for pressuring schools forward</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6" presetID="4" grpId="1" fill="hold">
                                  <p:stCondLst>
                                    <p:cond delay="0"/>
                                  </p:stCondLst>
                                  <p:iterate type="el" backwards="0">
                                    <p:tmAbs val="0"/>
                                  </p:iterate>
                                  <p:childTnLst>
                                    <p:set>
                                      <p:cBhvr>
                                        <p:cTn id="6" fill="hold"/>
                                        <p:tgtEl>
                                          <p:spTgt spid="225"/>
                                        </p:tgtEl>
                                        <p:attrNameLst>
                                          <p:attrName>style.visibility</p:attrName>
                                        </p:attrNameLst>
                                      </p:cBhvr>
                                      <p:to>
                                        <p:strVal val="visible"/>
                                      </p:to>
                                    </p:set>
                                    <p:animEffect filter="box(in)" transition="in">
                                      <p:cBhvr>
                                        <p:cTn id="7" dur="5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25" grpId="1"/>
    </p:bldLst>
  </p:timing>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30" name="Group"/>
          <p:cNvGrpSpPr/>
          <p:nvPr/>
        </p:nvGrpSpPr>
        <p:grpSpPr>
          <a:xfrm>
            <a:off x="1524000" y="747355"/>
            <a:ext cx="6469063" cy="548046"/>
            <a:chOff x="0" y="0"/>
            <a:chExt cx="6469062" cy="548044"/>
          </a:xfrm>
        </p:grpSpPr>
        <p:sp>
          <p:nvSpPr>
            <p:cNvPr id="228" name="Rectangle"/>
            <p:cNvSpPr/>
            <p:nvPr/>
          </p:nvSpPr>
          <p:spPr>
            <a:xfrm>
              <a:off x="0" y="14644"/>
              <a:ext cx="6469063" cy="533401"/>
            </a:xfrm>
            <a:prstGeom prst="rect">
              <a:avLst/>
            </a:prstGeom>
            <a:solidFill>
              <a:srgbClr val="BDD6FF"/>
            </a:solidFill>
            <a:ln w="12700" cap="flat">
              <a:noFill/>
              <a:miter lim="400000"/>
            </a:ln>
            <a:effectLst/>
          </p:spPr>
          <p:txBody>
            <a:bodyPr wrap="square" lIns="45719" tIns="45719" rIns="45719" bIns="45719" numCol="1" anchor="b">
              <a:noAutofit/>
            </a:bodyPr>
            <a:lstStyle/>
            <a:p>
              <a:pPr>
                <a:defRPr b="1" sz="4400">
                  <a:solidFill>
                    <a:srgbClr val="333399"/>
                  </a:solidFill>
                </a:defRPr>
              </a:pPr>
            </a:p>
          </p:txBody>
        </p:sp>
        <p:sp>
          <p:nvSpPr>
            <p:cNvPr id="229" name="Teacher Leadership and Action"/>
            <p:cNvSpPr txBox="1"/>
            <p:nvPr/>
          </p:nvSpPr>
          <p:spPr>
            <a:xfrm>
              <a:off x="45719" y="-1"/>
              <a:ext cx="6377624" cy="54804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lvl1pPr>
                <a:defRPr b="1" sz="3200">
                  <a:latin typeface="+mj-lt"/>
                  <a:ea typeface="+mj-ea"/>
                  <a:cs typeface="+mj-cs"/>
                  <a:sym typeface="Arial"/>
                </a:defRPr>
              </a:lvl1pPr>
            </a:lstStyle>
            <a:p>
              <a:pPr/>
              <a:r>
                <a:t>Teacher Leadership and Action</a:t>
              </a:r>
            </a:p>
          </p:txBody>
        </p:sp>
      </p:grpSp>
      <p:sp>
        <p:nvSpPr>
          <p:cNvPr id="231" name="Seek to Be an Inclusive Teacher…"/>
          <p:cNvSpPr txBox="1"/>
          <p:nvPr/>
        </p:nvSpPr>
        <p:spPr>
          <a:xfrm>
            <a:off x="1600200" y="1524000"/>
            <a:ext cx="6096000" cy="4348669"/>
          </a:xfrm>
          <a:prstGeom prst="rect">
            <a:avLst/>
          </a:prstGeom>
          <a:solidFill>
            <a:srgbClr val="E4DA84"/>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buSzPct val="100000"/>
              <a:buChar char="❑"/>
              <a:defRPr>
                <a:latin typeface="+mj-lt"/>
                <a:ea typeface="+mj-ea"/>
                <a:cs typeface="+mj-cs"/>
                <a:sym typeface="Arial"/>
              </a:defRPr>
            </a:pPr>
            <a:r>
              <a:t>Seek to Be an Inclusive Teacher</a:t>
            </a:r>
          </a:p>
          <a:p>
            <a:pPr marL="457200" indent="-457200">
              <a:buSzPct val="100000"/>
              <a:buChar char="❑"/>
              <a:defRPr>
                <a:latin typeface="+mj-lt"/>
                <a:ea typeface="+mj-ea"/>
                <a:cs typeface="+mj-cs"/>
                <a:sym typeface="Arial"/>
              </a:defRPr>
            </a:pPr>
            <a:r>
              <a:t>Know and Communicate a Philosophy of Inclusive Teaching </a:t>
            </a:r>
          </a:p>
          <a:p>
            <a:pPr marL="457200" indent="-457200">
              <a:buSzPct val="100000"/>
              <a:buChar char="❑"/>
              <a:defRPr>
                <a:latin typeface="+mj-lt"/>
                <a:ea typeface="+mj-ea"/>
                <a:cs typeface="+mj-cs"/>
                <a:sym typeface="Arial"/>
              </a:defRPr>
            </a:pPr>
            <a:r>
              <a:t>Welcome Special Students </a:t>
            </a:r>
          </a:p>
          <a:p>
            <a:pPr marL="457200" indent="-457200">
              <a:buSzPct val="100000"/>
              <a:buChar char="❑"/>
              <a:defRPr>
                <a:latin typeface="+mj-lt"/>
                <a:ea typeface="+mj-ea"/>
                <a:cs typeface="+mj-cs"/>
                <a:sym typeface="Arial"/>
              </a:defRPr>
            </a:pPr>
            <a:r>
              <a:t>Model for and Support Other Teachers </a:t>
            </a:r>
          </a:p>
          <a:p>
            <a:pPr marL="457200" indent="-457200">
              <a:buSzPct val="100000"/>
              <a:buChar char="❑"/>
              <a:defRPr>
                <a:latin typeface="+mj-lt"/>
                <a:ea typeface="+mj-ea"/>
                <a:cs typeface="+mj-cs"/>
                <a:sym typeface="Arial"/>
              </a:defRPr>
            </a:pPr>
            <a:r>
              <a:t>Question Problematic School Practices </a:t>
            </a:r>
          </a:p>
          <a:p>
            <a:pPr marL="457200" indent="-457200">
              <a:buSzPct val="100000"/>
              <a:buChar char="❑"/>
              <a:defRPr>
                <a:latin typeface="+mj-lt"/>
                <a:ea typeface="+mj-ea"/>
                <a:cs typeface="+mj-cs"/>
                <a:sym typeface="Arial"/>
              </a:defRPr>
            </a:pPr>
            <a:r>
              <a:t>Form Alliances </a:t>
            </a:r>
          </a:p>
          <a:p>
            <a:pPr marL="457200" indent="-457200">
              <a:buSzPct val="100000"/>
              <a:buChar char="❑"/>
              <a:defRPr>
                <a:latin typeface="+mj-lt"/>
                <a:ea typeface="+mj-ea"/>
                <a:cs typeface="+mj-cs"/>
                <a:sym typeface="Arial"/>
              </a:defRPr>
            </a:pPr>
            <a:r>
              <a:t>Support Change in Our School </a:t>
            </a:r>
          </a:p>
          <a:p>
            <a:pPr marL="457200" indent="-457200">
              <a:buSzPct val="100000"/>
              <a:buChar char="❑"/>
              <a:defRPr>
                <a:latin typeface="+mj-lt"/>
                <a:ea typeface="+mj-ea"/>
                <a:cs typeface="+mj-cs"/>
                <a:sym typeface="Arial"/>
              </a:defRPr>
            </a:pPr>
            <a:r>
              <a:t>Be Involved in District Initiatives </a:t>
            </a:r>
          </a:p>
          <a:p>
            <a:pPr marL="457200" indent="-457200">
              <a:buSzPct val="100000"/>
              <a:buChar char="❑"/>
              <a:defRPr>
                <a:latin typeface="+mj-lt"/>
                <a:ea typeface="+mj-ea"/>
                <a:cs typeface="+mj-cs"/>
                <a:sym typeface="Arial"/>
              </a:defRPr>
            </a:pPr>
            <a:r>
              <a:t>Organize to influence local, state, and federal policy </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36" name="Group"/>
          <p:cNvGrpSpPr/>
          <p:nvPr/>
        </p:nvGrpSpPr>
        <p:grpSpPr>
          <a:xfrm>
            <a:off x="685800" y="380999"/>
            <a:ext cx="8097838" cy="1143002"/>
            <a:chOff x="0" y="0"/>
            <a:chExt cx="8097837" cy="1143000"/>
          </a:xfrm>
        </p:grpSpPr>
        <p:sp>
          <p:nvSpPr>
            <p:cNvPr id="234" name="Rectangle"/>
            <p:cNvSpPr/>
            <p:nvPr/>
          </p:nvSpPr>
          <p:spPr>
            <a:xfrm>
              <a:off x="0" y="-1"/>
              <a:ext cx="8097838" cy="1143002"/>
            </a:xfrm>
            <a:prstGeom prst="rect">
              <a:avLst/>
            </a:prstGeom>
            <a:solidFill>
              <a:srgbClr val="BDD6FF"/>
            </a:solidFill>
            <a:ln w="12700" cap="flat">
              <a:noFill/>
              <a:miter lim="400000"/>
            </a:ln>
            <a:effectLst/>
          </p:spPr>
          <p:txBody>
            <a:bodyPr wrap="square" lIns="45719" tIns="45719" rIns="45719" bIns="45719" numCol="1" anchor="b">
              <a:noAutofit/>
            </a:bodyPr>
            <a:lstStyle/>
            <a:p>
              <a:pPr algn="ctr">
                <a:defRPr b="1" sz="3600">
                  <a:solidFill>
                    <a:srgbClr val="333399"/>
                  </a:solidFill>
                </a:defRPr>
              </a:pPr>
            </a:p>
          </p:txBody>
        </p:sp>
        <p:sp>
          <p:nvSpPr>
            <p:cNvPr id="235" name="Key Areas of Focus for Schoolwide Movement towards Whole Schooling"/>
            <p:cNvSpPr txBox="1"/>
            <p:nvPr/>
          </p:nvSpPr>
          <p:spPr>
            <a:xfrm>
              <a:off x="45719" y="125055"/>
              <a:ext cx="8006399" cy="101794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lvl1pPr algn="ctr">
                <a:defRPr b="1" sz="3200">
                  <a:latin typeface="+mj-lt"/>
                  <a:ea typeface="+mj-ea"/>
                  <a:cs typeface="+mj-cs"/>
                  <a:sym typeface="Arial"/>
                </a:defRPr>
              </a:lvl1pPr>
            </a:lstStyle>
            <a:p>
              <a:pPr/>
              <a:r>
                <a:t>Key Areas of Focus for Schoolwide Movement towards Whole Schooling</a:t>
              </a:r>
            </a:p>
          </p:txBody>
        </p:sp>
      </p:grpSp>
      <p:grpSp>
        <p:nvGrpSpPr>
          <p:cNvPr id="239" name="Group"/>
          <p:cNvGrpSpPr/>
          <p:nvPr/>
        </p:nvGrpSpPr>
        <p:grpSpPr>
          <a:xfrm>
            <a:off x="2667000" y="2011362"/>
            <a:ext cx="3810000" cy="3886201"/>
            <a:chOff x="0" y="0"/>
            <a:chExt cx="3810000" cy="3886200"/>
          </a:xfrm>
        </p:grpSpPr>
        <p:sp>
          <p:nvSpPr>
            <p:cNvPr id="237" name="Rectangle"/>
            <p:cNvSpPr/>
            <p:nvPr/>
          </p:nvSpPr>
          <p:spPr>
            <a:xfrm>
              <a:off x="0" y="0"/>
              <a:ext cx="3810000" cy="3886200"/>
            </a:xfrm>
            <a:prstGeom prst="rect">
              <a:avLst/>
            </a:prstGeom>
            <a:solidFill>
              <a:srgbClr val="E4DA84"/>
            </a:solidFill>
            <a:ln w="12700" cap="flat">
              <a:noFill/>
              <a:miter lim="400000"/>
            </a:ln>
            <a:effectLst/>
          </p:spPr>
          <p:txBody>
            <a:bodyPr wrap="square" lIns="45719" tIns="45719" rIns="45719" bIns="45719" numCol="1" anchor="t">
              <a:noAutofit/>
            </a:bodyPr>
            <a:lstStyle/>
            <a:p>
              <a:pPr>
                <a:spcBef>
                  <a:spcPts val="700"/>
                </a:spcBef>
                <a:defRPr>
                  <a:latin typeface="+mj-lt"/>
                  <a:ea typeface="+mj-ea"/>
                  <a:cs typeface="+mj-cs"/>
                  <a:sym typeface="Arial"/>
                </a:defRPr>
              </a:pPr>
            </a:p>
          </p:txBody>
        </p:sp>
        <p:sp>
          <p:nvSpPr>
            <p:cNvPr id="238" name="Welcoming all together…"/>
            <p:cNvSpPr txBox="1"/>
            <p:nvPr/>
          </p:nvSpPr>
          <p:spPr>
            <a:xfrm>
              <a:off x="45719" y="0"/>
              <a:ext cx="3718561" cy="364762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342900" indent="-342900">
                <a:spcBef>
                  <a:spcPts val="500"/>
                </a:spcBef>
                <a:buClr>
                  <a:srgbClr val="3333CC"/>
                </a:buClr>
                <a:buSzPct val="60000"/>
                <a:buChar char="■"/>
                <a:defRPr>
                  <a:latin typeface="+mj-lt"/>
                  <a:ea typeface="+mj-ea"/>
                  <a:cs typeface="+mj-cs"/>
                  <a:sym typeface="Arial"/>
                </a:defRPr>
              </a:pPr>
              <a:r>
                <a:t>Welcoming all together</a:t>
              </a:r>
            </a:p>
            <a:p>
              <a:pPr marL="342900" indent="-342900">
                <a:spcBef>
                  <a:spcPts val="500"/>
                </a:spcBef>
                <a:buClr>
                  <a:srgbClr val="3333CC"/>
                </a:buClr>
                <a:buSzPct val="60000"/>
                <a:buChar char="■"/>
                <a:defRPr>
                  <a:latin typeface="+mj-lt"/>
                  <a:ea typeface="+mj-ea"/>
                  <a:cs typeface="+mj-cs"/>
                  <a:sym typeface="Arial"/>
                </a:defRPr>
              </a:pPr>
              <a:r>
                <a:t>Instruction for all</a:t>
              </a:r>
            </a:p>
            <a:p>
              <a:pPr marL="342900" indent="-342900">
                <a:spcBef>
                  <a:spcPts val="500"/>
                </a:spcBef>
                <a:buClr>
                  <a:srgbClr val="3333CC"/>
                </a:buClr>
                <a:buSzPct val="60000"/>
                <a:buChar char="■"/>
                <a:defRPr>
                  <a:latin typeface="+mj-lt"/>
                  <a:ea typeface="+mj-ea"/>
                  <a:cs typeface="+mj-cs"/>
                  <a:sym typeface="Arial"/>
                </a:defRPr>
              </a:pPr>
              <a:r>
                <a:t>Finding “lost” students</a:t>
              </a:r>
            </a:p>
            <a:p>
              <a:pPr marL="342900" indent="-342900">
                <a:spcBef>
                  <a:spcPts val="500"/>
                </a:spcBef>
                <a:buClr>
                  <a:srgbClr val="3333CC"/>
                </a:buClr>
                <a:buSzPct val="60000"/>
                <a:buChar char="■"/>
                <a:defRPr>
                  <a:latin typeface="+mj-lt"/>
                  <a:ea typeface="+mj-ea"/>
                  <a:cs typeface="+mj-cs"/>
                  <a:sym typeface="Arial"/>
                </a:defRPr>
              </a:pPr>
              <a:r>
                <a:t>Structuring in-class support</a:t>
              </a:r>
            </a:p>
            <a:p>
              <a:pPr marL="342900" indent="-342900">
                <a:spcBef>
                  <a:spcPts val="500"/>
                </a:spcBef>
                <a:buClr>
                  <a:srgbClr val="3333CC"/>
                </a:buClr>
                <a:buSzPct val="60000"/>
                <a:buChar char="■"/>
                <a:defRPr>
                  <a:latin typeface="+mj-lt"/>
                  <a:ea typeface="+mj-ea"/>
                  <a:cs typeface="+mj-cs"/>
                  <a:sym typeface="Arial"/>
                </a:defRPr>
              </a:pPr>
              <a:r>
                <a:t>Building-based support teams</a:t>
              </a:r>
            </a:p>
            <a:p>
              <a:pPr marL="342900" indent="-342900">
                <a:spcBef>
                  <a:spcPts val="500"/>
                </a:spcBef>
                <a:buClr>
                  <a:srgbClr val="3333CC"/>
                </a:buClr>
                <a:buSzPct val="60000"/>
                <a:buChar char="■"/>
                <a:defRPr>
                  <a:latin typeface="+mj-lt"/>
                  <a:ea typeface="+mj-ea"/>
                  <a:cs typeface="+mj-cs"/>
                  <a:sym typeface="Arial"/>
                </a:defRPr>
              </a:pPr>
              <a:r>
                <a:t>Community and positive behavioral supports</a:t>
              </a:r>
            </a:p>
          </p:txBody>
        </p:sp>
      </p:grpSp>
      <p:sp>
        <p:nvSpPr>
          <p:cNvPr id="240" name="Line"/>
          <p:cNvSpPr/>
          <p:nvPr/>
        </p:nvSpPr>
        <p:spPr>
          <a:xfrm>
            <a:off x="1066800" y="1828800"/>
            <a:ext cx="76962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8" presetID="2" grpId="1" fill="hold">
                                  <p:stCondLst>
                                    <p:cond delay="0"/>
                                  </p:stCondLst>
                                  <p:iterate type="el" backwards="0">
                                    <p:tmAbs val="0"/>
                                  </p:iterate>
                                  <p:childTnLst>
                                    <p:set>
                                      <p:cBhvr>
                                        <p:cTn id="6" fill="hold"/>
                                        <p:tgtEl>
                                          <p:spTgt spid="239"/>
                                        </p:tgtEl>
                                        <p:attrNameLst>
                                          <p:attrName>style.visibility</p:attrName>
                                        </p:attrNameLst>
                                      </p:cBhvr>
                                      <p:to>
                                        <p:strVal val="visible"/>
                                      </p:to>
                                    </p:set>
                                    <p:anim calcmode="lin" valueType="num">
                                      <p:cBhvr>
                                        <p:cTn id="7" dur="500" fill="hold"/>
                                        <p:tgtEl>
                                          <p:spTgt spid="239"/>
                                        </p:tgtEl>
                                        <p:attrNameLst>
                                          <p:attrName>ppt_x</p:attrName>
                                        </p:attrNameLst>
                                      </p:cBhvr>
                                      <p:tavLst>
                                        <p:tav tm="0">
                                          <p:val>
                                            <p:strVal val="0-#ppt_w/2"/>
                                          </p:val>
                                        </p:tav>
                                        <p:tav tm="100000">
                                          <p:val>
                                            <p:strVal val="#ppt_x"/>
                                          </p:val>
                                        </p:tav>
                                      </p:tavLst>
                                    </p:anim>
                                    <p:anim calcmode="lin" valueType="num">
                                      <p:cBhvr>
                                        <p:cTn id="8" dur="500" fill="hold"/>
                                        <p:tgtEl>
                                          <p:spTgt spid="2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39" grpId="1"/>
    </p:bldLst>
  </p:timing>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2"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45" name="Group"/>
          <p:cNvGrpSpPr/>
          <p:nvPr/>
        </p:nvGrpSpPr>
        <p:grpSpPr>
          <a:xfrm>
            <a:off x="1676400" y="457200"/>
            <a:ext cx="5867400" cy="685801"/>
            <a:chOff x="0" y="0"/>
            <a:chExt cx="5867400" cy="685800"/>
          </a:xfrm>
        </p:grpSpPr>
        <p:sp>
          <p:nvSpPr>
            <p:cNvPr id="243" name="Rectangle"/>
            <p:cNvSpPr/>
            <p:nvPr/>
          </p:nvSpPr>
          <p:spPr>
            <a:xfrm>
              <a:off x="0" y="0"/>
              <a:ext cx="5867400" cy="685800"/>
            </a:xfrm>
            <a:prstGeom prst="rect">
              <a:avLst/>
            </a:prstGeom>
            <a:solidFill>
              <a:srgbClr val="BDD6FF"/>
            </a:solidFill>
            <a:ln w="12700" cap="flat">
              <a:noFill/>
              <a:miter lim="400000"/>
            </a:ln>
            <a:effectLst/>
          </p:spPr>
          <p:txBody>
            <a:bodyPr wrap="square" lIns="45719" tIns="45719" rIns="45719" bIns="45719" numCol="1" anchor="b">
              <a:noAutofit/>
            </a:bodyPr>
            <a:lstStyle/>
            <a:p>
              <a:pPr algn="ctr">
                <a:defRPr sz="4400">
                  <a:solidFill>
                    <a:srgbClr val="333399"/>
                  </a:solidFill>
                </a:defRPr>
              </a:pPr>
            </a:p>
          </p:txBody>
        </p:sp>
        <p:sp>
          <p:nvSpPr>
            <p:cNvPr id="244" name="Organize to Influence Policy"/>
            <p:cNvSpPr txBox="1"/>
            <p:nvPr/>
          </p:nvSpPr>
          <p:spPr>
            <a:xfrm>
              <a:off x="45719" y="137755"/>
              <a:ext cx="5775961" cy="54804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b">
              <a:spAutoFit/>
            </a:bodyPr>
            <a:lstStyle>
              <a:lvl1pPr algn="ctr">
                <a:defRPr sz="3200">
                  <a:latin typeface="+mj-lt"/>
                  <a:ea typeface="+mj-ea"/>
                  <a:cs typeface="+mj-cs"/>
                  <a:sym typeface="Arial"/>
                </a:defRPr>
              </a:lvl1pPr>
            </a:lstStyle>
            <a:p>
              <a:pPr/>
              <a:r>
                <a:t>Organize to Influence Policy</a:t>
              </a:r>
            </a:p>
          </p:txBody>
        </p:sp>
      </p:grpSp>
      <p:grpSp>
        <p:nvGrpSpPr>
          <p:cNvPr id="248" name="Group"/>
          <p:cNvGrpSpPr/>
          <p:nvPr/>
        </p:nvGrpSpPr>
        <p:grpSpPr>
          <a:xfrm>
            <a:off x="1676400" y="1828799"/>
            <a:ext cx="5867400" cy="3925889"/>
            <a:chOff x="0" y="0"/>
            <a:chExt cx="5867400" cy="3925887"/>
          </a:xfrm>
        </p:grpSpPr>
        <p:sp>
          <p:nvSpPr>
            <p:cNvPr id="246" name="Rectangle"/>
            <p:cNvSpPr/>
            <p:nvPr/>
          </p:nvSpPr>
          <p:spPr>
            <a:xfrm>
              <a:off x="0" y="0"/>
              <a:ext cx="5867400" cy="3925888"/>
            </a:xfrm>
            <a:prstGeom prst="rect">
              <a:avLst/>
            </a:prstGeom>
            <a:solidFill>
              <a:srgbClr val="E4DA84"/>
            </a:solidFill>
            <a:ln w="12700" cap="flat">
              <a:noFill/>
              <a:miter lim="400000"/>
            </a:ln>
            <a:effectLst/>
          </p:spPr>
          <p:txBody>
            <a:bodyPr wrap="square" lIns="45719" tIns="45719" rIns="45719" bIns="45719" numCol="1" anchor="t">
              <a:noAutofit/>
            </a:bodyPr>
            <a:lstStyle/>
            <a:p>
              <a:pPr>
                <a:spcBef>
                  <a:spcPts val="700"/>
                </a:spcBef>
              </a:pPr>
            </a:p>
          </p:txBody>
        </p:sp>
        <p:sp>
          <p:nvSpPr>
            <p:cNvPr id="247" name="Testify at public policy forums held by legislatures…"/>
            <p:cNvSpPr txBox="1"/>
            <p:nvPr/>
          </p:nvSpPr>
          <p:spPr>
            <a:xfrm>
              <a:off x="45719" y="0"/>
              <a:ext cx="5775961" cy="362559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342900" indent="-342900">
                <a:spcBef>
                  <a:spcPts val="500"/>
                </a:spcBef>
                <a:buClr>
                  <a:srgbClr val="3333CC"/>
                </a:buClr>
                <a:buSzPct val="60000"/>
                <a:buChar char="❑"/>
              </a:pPr>
              <a:r>
                <a:t>Testify at public policy forums held by legislatures</a:t>
              </a:r>
            </a:p>
            <a:p>
              <a:pPr marL="342900" indent="-342900">
                <a:spcBef>
                  <a:spcPts val="500"/>
                </a:spcBef>
                <a:buClr>
                  <a:srgbClr val="3333CC"/>
                </a:buClr>
                <a:buSzPct val="60000"/>
                <a:buChar char="❑"/>
              </a:pPr>
              <a:r>
                <a:t>Make presentations at conferences regarding policy issues</a:t>
              </a:r>
            </a:p>
            <a:p>
              <a:pPr marL="342900" indent="-342900">
                <a:spcBef>
                  <a:spcPts val="500"/>
                </a:spcBef>
                <a:buClr>
                  <a:srgbClr val="3333CC"/>
                </a:buClr>
                <a:buSzPct val="60000"/>
                <a:buChar char="❑"/>
              </a:pPr>
              <a:r>
                <a:t>Write letters to legislators or state bureaucrats concerning policies</a:t>
              </a:r>
            </a:p>
            <a:p>
              <a:pPr marL="342900" indent="-342900">
                <a:spcBef>
                  <a:spcPts val="500"/>
                </a:spcBef>
                <a:buClr>
                  <a:srgbClr val="3333CC"/>
                </a:buClr>
                <a:buSzPct val="60000"/>
                <a:buChar char="❑"/>
              </a:pPr>
              <a:r>
                <a:t>Work to organize legislative efforts to pass new laws or regulations or to defeat particular policies.</a:t>
              </a:r>
            </a:p>
          </p:txBody>
        </p:sp>
      </p:grpSp>
      <p:sp>
        <p:nvSpPr>
          <p:cNvPr id="249" name="Line"/>
          <p:cNvSpPr/>
          <p:nvPr/>
        </p:nvSpPr>
        <p:spPr>
          <a:xfrm>
            <a:off x="1600200" y="1447800"/>
            <a:ext cx="6019800" cy="0"/>
          </a:xfrm>
          <a:prstGeom prst="line">
            <a:avLst/>
          </a:prstGeom>
          <a:ln>
            <a:solidFill>
              <a:srgbClr val="000000"/>
            </a:solidFill>
            <a:miter/>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248"/>
                                        </p:tgtEl>
                                        <p:attrNameLst>
                                          <p:attrName>style.visibility</p:attrName>
                                        </p:attrNameLst>
                                      </p:cBhvr>
                                      <p:to>
                                        <p:strVal val="visible"/>
                                      </p:to>
                                    </p:set>
                                    <p:anim calcmode="lin" valueType="num">
                                      <p:cBhvr>
                                        <p:cTn id="7" dur="500" fill="hold"/>
                                        <p:tgtEl>
                                          <p:spTgt spid="248"/>
                                        </p:tgtEl>
                                        <p:attrNameLst>
                                          <p:attrName>ppt_x</p:attrName>
                                        </p:attrNameLst>
                                      </p:cBhvr>
                                      <p:tavLst>
                                        <p:tav tm="0">
                                          <p:val>
                                            <p:strVal val="#ppt_x"/>
                                          </p:val>
                                        </p:tav>
                                        <p:tav tm="100000">
                                          <p:val>
                                            <p:strVal val="#ppt_x"/>
                                          </p:val>
                                        </p:tav>
                                      </p:tavLst>
                                    </p:anim>
                                    <p:anim calcmode="lin" valueType="num">
                                      <p:cBhvr>
                                        <p:cTn id="8" dur="500" fill="hold"/>
                                        <p:tgtEl>
                                          <p:spTgt spid="2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48" grpId="1"/>
    </p:bldLst>
  </p:timing>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1" name="Slide Number"/>
          <p:cNvSpPr txBox="1"/>
          <p:nvPr>
            <p:ph type="sldNum" sz="quarter" idx="2"/>
          </p:nvPr>
        </p:nvSpPr>
        <p:spPr>
          <a:xfrm>
            <a:off x="4422869" y="6550660"/>
            <a:ext cx="29826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2" name="Back Pack…"/>
          <p:cNvSpPr txBox="1"/>
          <p:nvPr/>
        </p:nvSpPr>
        <p:spPr>
          <a:xfrm>
            <a:off x="1676400" y="1295400"/>
            <a:ext cx="5943600" cy="1017945"/>
          </a:xfrm>
          <a:prstGeom prst="rect">
            <a:avLst/>
          </a:prstGeom>
          <a:solidFill>
            <a:srgbClr val="BBE0B5"/>
          </a:solidFill>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3200">
                <a:latin typeface="+mj-lt"/>
                <a:ea typeface="+mj-ea"/>
                <a:cs typeface="+mj-cs"/>
                <a:sym typeface="Arial"/>
              </a:defRPr>
            </a:pPr>
            <a:r>
              <a:t>Back Pack </a:t>
            </a:r>
          </a:p>
          <a:p>
            <a:pPr algn="ctr">
              <a:defRPr b="1" i="1" sz="2800">
                <a:latin typeface="+mj-lt"/>
                <a:ea typeface="+mj-ea"/>
                <a:cs typeface="+mj-cs"/>
                <a:sym typeface="Arial"/>
              </a:defRPr>
            </a:pPr>
            <a:r>
              <a:t>Inclusive Teaching</a:t>
            </a:r>
            <a:r>
              <a:rPr i="0" sz="3200"/>
              <a:t> </a:t>
            </a:r>
          </a:p>
        </p:txBody>
      </p:sp>
      <p:grpSp>
        <p:nvGrpSpPr>
          <p:cNvPr id="255" name="Group"/>
          <p:cNvGrpSpPr/>
          <p:nvPr/>
        </p:nvGrpSpPr>
        <p:grpSpPr>
          <a:xfrm>
            <a:off x="1676400" y="2438399"/>
            <a:ext cx="6019800" cy="2590801"/>
            <a:chOff x="0" y="0"/>
            <a:chExt cx="6019800" cy="2590800"/>
          </a:xfrm>
        </p:grpSpPr>
        <p:sp>
          <p:nvSpPr>
            <p:cNvPr id="253" name="Rectangle"/>
            <p:cNvSpPr/>
            <p:nvPr/>
          </p:nvSpPr>
          <p:spPr>
            <a:xfrm>
              <a:off x="0" y="0"/>
              <a:ext cx="6019800" cy="2590800"/>
            </a:xfrm>
            <a:prstGeom prst="rect">
              <a:avLst/>
            </a:prstGeom>
            <a:solidFill>
              <a:srgbClr val="E4DA84"/>
            </a:solidFill>
            <a:ln w="12700" cap="flat">
              <a:noFill/>
              <a:miter lim="400000"/>
            </a:ln>
            <a:effectLst/>
          </p:spPr>
          <p:txBody>
            <a:bodyPr wrap="square" lIns="45719" tIns="45719" rIns="45719" bIns="45719" numCol="1" anchor="t">
              <a:noAutofit/>
            </a:bodyPr>
            <a:lstStyle/>
            <a:p>
              <a:pPr marL="342900" indent="-342900">
                <a:spcBef>
                  <a:spcPts val="700"/>
                </a:spcBef>
                <a:defRPr b="1" sz="3200">
                  <a:latin typeface="+mj-lt"/>
                  <a:ea typeface="+mj-ea"/>
                  <a:cs typeface="+mj-cs"/>
                  <a:sym typeface="Arial"/>
                </a:defRPr>
              </a:pPr>
            </a:p>
          </p:txBody>
        </p:sp>
        <p:sp>
          <p:nvSpPr>
            <p:cNvPr id="254" name="Network for Inclusive Schooling…"/>
            <p:cNvSpPr txBox="1"/>
            <p:nvPr/>
          </p:nvSpPr>
          <p:spPr>
            <a:xfrm>
              <a:off x="45719" y="0"/>
              <a:ext cx="5928361" cy="231182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p>
              <a:pPr marL="342900" indent="-342900">
                <a:spcBef>
                  <a:spcPts val="500"/>
                </a:spcBef>
                <a:defRPr b="1">
                  <a:latin typeface="+mj-lt"/>
                  <a:ea typeface="+mj-ea"/>
                  <a:cs typeface="+mj-cs"/>
                  <a:sym typeface="Arial"/>
                </a:defRPr>
              </a:pPr>
              <a:r>
                <a:t>Network for Inclusive Schooling</a:t>
              </a:r>
            </a:p>
            <a:p>
              <a:pPr marL="342900" indent="-342900">
                <a:spcBef>
                  <a:spcPts val="500"/>
                </a:spcBef>
                <a:defRPr u="sng">
                  <a:solidFill>
                    <a:srgbClr val="0000FF"/>
                  </a:solidFill>
                  <a:latin typeface="+mj-lt"/>
                  <a:ea typeface="+mj-ea"/>
                  <a:cs typeface="+mj-cs"/>
                  <a:sym typeface="Arial"/>
                </a:defRPr>
              </a:pPr>
              <a:r>
                <a:rPr>
                  <a:solidFill>
                    <a:srgbClr val="FF0000"/>
                  </a:solidFill>
                  <a:uFill>
                    <a:solidFill>
                      <a:srgbClr val="FF0000"/>
                    </a:solidFill>
                  </a:uFill>
                  <a:hlinkClick r:id="rId2" invalidUrl="" action="" tgtFrame="" tooltip="" history="1" highlightClick="0" endSnd="0"/>
                </a:rPr>
                <a:t>www.</a:t>
              </a:r>
              <a:r>
                <a:rPr>
                  <a:solidFill>
                    <a:srgbClr val="FF0000"/>
                  </a:solidFill>
                  <a:uFill>
                    <a:solidFill>
                      <a:srgbClr val="FF0000"/>
                    </a:solidFill>
                  </a:uFill>
                  <a:hlinkClick r:id="rId2" invalidUrl="" action="" tgtFrame="" tooltip="" history="1" highlightClick="0" endSnd="0"/>
                </a:rPr>
                <a:t>inclusiveschools</a:t>
              </a:r>
              <a:r>
                <a:rPr>
                  <a:solidFill>
                    <a:srgbClr val="FF0000"/>
                  </a:solidFill>
                  <a:uFill>
                    <a:solidFill>
                      <a:srgbClr val="FF0000"/>
                    </a:solidFill>
                  </a:uFill>
                  <a:hlinkClick r:id="rId2" invalidUrl="" action="" tgtFrame="" tooltip="" history="1" highlightClick="0" endSnd="0"/>
                </a:rPr>
                <a:t>.org/</a:t>
              </a:r>
            </a:p>
            <a:p>
              <a:pPr marL="342900" indent="-342900">
                <a:spcBef>
                  <a:spcPts val="700"/>
                </a:spcBef>
                <a:defRPr u="sng">
                  <a:solidFill>
                    <a:srgbClr val="0000FF"/>
                  </a:solidFill>
                  <a:latin typeface="+mj-lt"/>
                  <a:ea typeface="+mj-ea"/>
                  <a:cs typeface="+mj-cs"/>
                  <a:sym typeface="Arial"/>
                </a:defRPr>
              </a:pPr>
            </a:p>
            <a:p>
              <a:pPr marL="342900" indent="-342900">
                <a:spcBef>
                  <a:spcPts val="500"/>
                </a:spcBef>
                <a:defRPr b="1">
                  <a:latin typeface="+mj-lt"/>
                  <a:ea typeface="+mj-ea"/>
                  <a:cs typeface="+mj-cs"/>
                  <a:sym typeface="Arial"/>
                </a:defRPr>
              </a:pPr>
              <a:r>
                <a:t>Inclusion Solutions</a:t>
              </a:r>
              <a:r>
                <a:rPr b="0"/>
                <a:t> </a:t>
              </a:r>
            </a:p>
            <a:p>
              <a:pPr marL="342900" indent="-342900">
                <a:spcBef>
                  <a:spcPts val="700"/>
                </a:spcBef>
                <a:defRPr u="sng">
                  <a:solidFill>
                    <a:srgbClr val="0000FF"/>
                  </a:solidFill>
                  <a:latin typeface="+mj-lt"/>
                  <a:ea typeface="+mj-ea"/>
                  <a:cs typeface="+mj-cs"/>
                  <a:sym typeface="Arial"/>
                </a:defRPr>
              </a:pPr>
              <a:r>
                <a:rPr>
                  <a:solidFill>
                    <a:srgbClr val="FF0000"/>
                  </a:solidFill>
                  <a:uFill>
                    <a:solidFill>
                      <a:srgbClr val="FF0000"/>
                    </a:solidFill>
                  </a:uFill>
                  <a:hlinkClick r:id="rId3" invalidUrl="" action="" tgtFrame="" tooltip="" history="1" highlightClick="0" endSnd="0"/>
                </a:rPr>
                <a:t>www.inclusive-solutions.com/research.asp</a:t>
              </a:r>
              <a:r>
                <a:rPr sz="3200" u="none">
                  <a:solidFill>
                    <a:srgbClr val="000000"/>
                  </a:solidFill>
                </a:rPr>
                <a:t> </a:t>
              </a:r>
              <a:r>
                <a:rPr b="1" sz="3200" u="none">
                  <a:solidFill>
                    <a:srgbClr val="000000"/>
                  </a:solidFill>
                </a:rPr>
                <a:t> </a:t>
              </a:r>
            </a:p>
          </p:txBody>
        </p:sp>
      </p:gr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255"/>
                                        </p:tgtEl>
                                        <p:attrNameLst>
                                          <p:attrName>style.visibility</p:attrName>
                                        </p:attrNameLst>
                                      </p:cBhvr>
                                      <p:to>
                                        <p:strVal val="visible"/>
                                      </p:to>
                                    </p:set>
                                    <p:anim calcmode="lin" valueType="num">
                                      <p:cBhvr>
                                        <p:cTn id="7" dur="500" fill="hold"/>
                                        <p:tgtEl>
                                          <p:spTgt spid="255"/>
                                        </p:tgtEl>
                                        <p:attrNameLst>
                                          <p:attrName>ppt_x</p:attrName>
                                        </p:attrNameLst>
                                      </p:cBhvr>
                                      <p:tavLst>
                                        <p:tav tm="0">
                                          <p:val>
                                            <p:strVal val="#ppt_x"/>
                                          </p:val>
                                        </p:tav>
                                        <p:tav tm="100000">
                                          <p:val>
                                            <p:strVal val="#ppt_x"/>
                                          </p:val>
                                        </p:tav>
                                      </p:tavLst>
                                    </p:anim>
                                    <p:anim calcmode="lin" valueType="num">
                                      <p:cBhvr>
                                        <p:cTn id="8" dur="500" fill="hold"/>
                                        <p:tgtEl>
                                          <p:spTgt spid="2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55"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9" name="HOW HAVE STUDENTS WITH  DIFFERENCES FARED?"/>
          <p:cNvSpPr txBox="1"/>
          <p:nvPr/>
        </p:nvSpPr>
        <p:spPr>
          <a:xfrm>
            <a:off x="1112837" y="382128"/>
            <a:ext cx="7223126" cy="1140744"/>
          </a:xfrm>
          <a:prstGeom prst="rect">
            <a:avLst/>
          </a:prstGeom>
          <a:ln w="12700">
            <a:miter lim="400000"/>
          </a:ln>
          <a:extLst>
            <a:ext uri="{C572A759-6A51-4108-AA02-DFA0A04FC94B}">
              <ma14:wrappingTextBoxFlag xmlns:ma14="http://schemas.microsoft.com/office/mac/drawingml/2011/main" val="1"/>
            </a:ext>
          </a:extLst>
        </p:spPr>
        <p:txBody>
          <a:bodyPr lIns="44450" tIns="44450" rIns="44450" bIns="44450" anchor="ctr">
            <a:spAutoFit/>
          </a:bodyPr>
          <a:lstStyle/>
          <a:p>
            <a:pPr algn="ctr">
              <a:defRPr b="1" sz="3600">
                <a:latin typeface="+mj-lt"/>
                <a:ea typeface="+mj-ea"/>
                <a:cs typeface="+mj-cs"/>
                <a:sym typeface="Arial"/>
              </a:defRPr>
            </a:pPr>
            <a:r>
              <a:t>HOW HAVE STUDENTS WITH </a:t>
            </a:r>
            <a:br/>
            <a:r>
              <a:t>DIFFERENCES FARED?</a:t>
            </a:r>
          </a:p>
        </p:txBody>
      </p:sp>
      <p:sp>
        <p:nvSpPr>
          <p:cNvPr id="60" name="Students from Diverse Races and Cultures…"/>
          <p:cNvSpPr txBox="1"/>
          <p:nvPr/>
        </p:nvSpPr>
        <p:spPr>
          <a:xfrm>
            <a:off x="1524000" y="1752600"/>
            <a:ext cx="6629400" cy="3331007"/>
          </a:xfrm>
          <a:prstGeom prst="rect">
            <a:avLst/>
          </a:prstGeom>
          <a:solidFill>
            <a:srgbClr val="E4D5A6"/>
          </a:solidFill>
          <a:ln w="12700">
            <a:miter lim="400000"/>
          </a:ln>
          <a:extLst>
            <a:ext uri="{C572A759-6A51-4108-AA02-DFA0A04FC94B}">
              <ma14:wrappingTextBoxFlag xmlns:ma14="http://schemas.microsoft.com/office/mac/drawingml/2011/main" val="1"/>
            </a:ext>
          </a:extLst>
        </p:spPr>
        <p:txBody>
          <a:bodyPr lIns="45719" rIns="45719">
            <a:spAutoFit/>
          </a:bodyPr>
          <a:lstStyle/>
          <a:p>
            <a:pPr lvl="1" marL="914400" indent="-457200">
              <a:buSzPct val="100000"/>
              <a:buChar char="❑"/>
              <a:tabLst>
                <a:tab pos="571500" algn="l"/>
              </a:tabLst>
              <a:defRPr sz="2800">
                <a:latin typeface="+mj-lt"/>
                <a:ea typeface="+mj-ea"/>
                <a:cs typeface="+mj-cs"/>
                <a:sym typeface="Arial"/>
              </a:defRPr>
            </a:pPr>
            <a:r>
              <a:t>Students from Diverse Races and Cultures</a:t>
            </a:r>
          </a:p>
          <a:p>
            <a:pPr lvl="1" marL="914400" indent="-457200">
              <a:buSzPct val="100000"/>
              <a:buChar char="❑"/>
              <a:tabLst>
                <a:tab pos="571500" algn="l"/>
              </a:tabLst>
              <a:defRPr sz="2800">
                <a:latin typeface="+mj-lt"/>
                <a:ea typeface="+mj-ea"/>
                <a:cs typeface="+mj-cs"/>
                <a:sym typeface="Arial"/>
              </a:defRPr>
            </a:pPr>
            <a:r>
              <a:t>Students Who Are Poor</a:t>
            </a:r>
          </a:p>
          <a:p>
            <a:pPr lvl="1" marL="914400" indent="-457200">
              <a:buSzPct val="100000"/>
              <a:buChar char="❑"/>
              <a:tabLst>
                <a:tab pos="571500" algn="l"/>
              </a:tabLst>
              <a:defRPr sz="2800">
                <a:latin typeface="+mj-lt"/>
                <a:ea typeface="+mj-ea"/>
                <a:cs typeface="+mj-cs"/>
                <a:sym typeface="Arial"/>
              </a:defRPr>
            </a:pPr>
            <a:r>
              <a:t>Dominant Language Learners</a:t>
            </a:r>
          </a:p>
          <a:p>
            <a:pPr lvl="1" marL="914400" indent="-457200">
              <a:buSzPct val="100000"/>
              <a:buChar char="❑"/>
              <a:tabLst>
                <a:tab pos="571500" algn="l"/>
              </a:tabLst>
              <a:defRPr sz="2800">
                <a:latin typeface="+mj-lt"/>
                <a:ea typeface="+mj-ea"/>
                <a:cs typeface="+mj-cs"/>
                <a:sym typeface="Arial"/>
              </a:defRPr>
            </a:pPr>
            <a:r>
              <a:t>Students Considered Gifted and Talented</a:t>
            </a:r>
          </a:p>
          <a:p>
            <a:pPr lvl="1" marL="914400" indent="-457200">
              <a:buSzPct val="100000"/>
              <a:buChar char="❑"/>
              <a:tabLst>
                <a:tab pos="571500" algn="l"/>
              </a:tabLst>
              <a:defRPr sz="2800">
                <a:latin typeface="+mj-lt"/>
                <a:ea typeface="+mj-ea"/>
                <a:cs typeface="+mj-cs"/>
                <a:sym typeface="Arial"/>
              </a:defRPr>
            </a:pPr>
            <a:r>
              <a:t>Students Who Are Homosexual  </a:t>
            </a:r>
          </a:p>
          <a:p>
            <a:pPr lvl="1" marL="914400" indent="-457200">
              <a:buSzPct val="100000"/>
              <a:buChar char="❑"/>
              <a:tabLst>
                <a:tab pos="571500" algn="l"/>
              </a:tabLst>
              <a:defRPr sz="2800">
                <a:latin typeface="+mj-lt"/>
                <a:ea typeface="+mj-ea"/>
                <a:cs typeface="+mj-cs"/>
                <a:sym typeface="Arial"/>
              </a:defRPr>
            </a:pPr>
            <a:r>
              <a:t>Students with Disabilities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3" name="Students from Diverse…"/>
          <p:cNvSpPr txBox="1"/>
          <p:nvPr/>
        </p:nvSpPr>
        <p:spPr>
          <a:xfrm>
            <a:off x="350520" y="3657600"/>
            <a:ext cx="3412173" cy="195774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lvl="1" algn="ctr">
              <a:defRPr b="1" sz="3200">
                <a:latin typeface="+mj-lt"/>
                <a:ea typeface="+mj-ea"/>
                <a:cs typeface="+mj-cs"/>
                <a:sym typeface="Arial"/>
              </a:defRPr>
            </a:pPr>
            <a:r>
              <a:t>Students from Diverse </a:t>
            </a:r>
          </a:p>
          <a:p>
            <a:pPr lvl="1" algn="ctr">
              <a:defRPr b="1" sz="3200">
                <a:latin typeface="+mj-lt"/>
                <a:ea typeface="+mj-ea"/>
                <a:cs typeface="+mj-cs"/>
                <a:sym typeface="Arial"/>
              </a:defRPr>
            </a:pPr>
            <a:r>
              <a:t>Races and Cultures</a:t>
            </a:r>
          </a:p>
        </p:txBody>
      </p:sp>
      <p:sp>
        <p:nvSpPr>
          <p:cNvPr id="64" name="Anti-slavery movement…"/>
          <p:cNvSpPr txBox="1"/>
          <p:nvPr/>
        </p:nvSpPr>
        <p:spPr>
          <a:xfrm>
            <a:off x="4495800" y="457200"/>
            <a:ext cx="4343400" cy="5242561"/>
          </a:xfrm>
          <a:prstGeom prst="rect">
            <a:avLst/>
          </a:prstGeom>
          <a:solidFill>
            <a:srgbClr val="E4D5A6"/>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spcBef>
                <a:spcPts val="1400"/>
              </a:spcBef>
              <a:buSzPct val="100000"/>
              <a:buChar char="❑"/>
            </a:pPr>
            <a:r>
              <a:t>Anti-slavery movement</a:t>
            </a:r>
          </a:p>
          <a:p>
            <a:pPr marL="457200" indent="-457200">
              <a:spcBef>
                <a:spcPts val="1400"/>
              </a:spcBef>
              <a:buSzPct val="100000"/>
              <a:buChar char="❑"/>
            </a:pPr>
            <a:r>
              <a:t>Racial segregation and discrimination</a:t>
            </a:r>
          </a:p>
          <a:p>
            <a:pPr marL="457200" indent="-457200">
              <a:spcBef>
                <a:spcPts val="1400"/>
              </a:spcBef>
              <a:buSzPct val="100000"/>
              <a:buChar char="❑"/>
            </a:pPr>
            <a:r>
              <a:t>Civil Rights movement - desegregating schools</a:t>
            </a:r>
          </a:p>
          <a:p>
            <a:pPr marL="457200" indent="-457200">
              <a:spcBef>
                <a:spcPts val="1400"/>
              </a:spcBef>
              <a:buSzPct val="100000"/>
              <a:buChar char="❑"/>
            </a:pPr>
            <a:r>
              <a:t>RE-segregating schools by race and income in the last 20 years</a:t>
            </a:r>
          </a:p>
          <a:p>
            <a:pPr marL="457200" indent="-457200">
              <a:spcBef>
                <a:spcPts val="1400"/>
              </a:spcBef>
              <a:buSzPct val="100000"/>
              <a:buChar char="❑"/>
            </a:pPr>
            <a:r>
              <a:t>Children of color identified for special education at a higher rate (and often segregated)</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8"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9" name="Students Who Are Poor"/>
          <p:cNvSpPr txBox="1"/>
          <p:nvPr/>
        </p:nvSpPr>
        <p:spPr>
          <a:xfrm>
            <a:off x="2255520" y="609600"/>
            <a:ext cx="4649748" cy="5480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3200">
                <a:latin typeface="+mj-lt"/>
                <a:ea typeface="+mj-ea"/>
                <a:cs typeface="+mj-cs"/>
                <a:sym typeface="Arial"/>
              </a:defRPr>
            </a:lvl1pPr>
          </a:lstStyle>
          <a:p>
            <a:pPr/>
            <a:r>
              <a:t>Students Who Are Poor</a:t>
            </a:r>
          </a:p>
        </p:txBody>
      </p:sp>
      <p:sp>
        <p:nvSpPr>
          <p:cNvPr id="70" name="Poverty reduced for a while but growing again in recent years…"/>
          <p:cNvSpPr txBox="1"/>
          <p:nvPr/>
        </p:nvSpPr>
        <p:spPr>
          <a:xfrm>
            <a:off x="1219200" y="1371600"/>
            <a:ext cx="6858000" cy="4053840"/>
          </a:xfrm>
          <a:prstGeom prst="rect">
            <a:avLst/>
          </a:prstGeom>
          <a:solidFill>
            <a:srgbClr val="ABE4E4"/>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spcBef>
                <a:spcPts val="1200"/>
              </a:spcBef>
              <a:buSzPct val="100000"/>
              <a:buChar char="❑"/>
              <a:defRPr sz="2000"/>
            </a:pPr>
            <a:r>
              <a:t>Poverty reduced for a while but growing again in recent years</a:t>
            </a:r>
          </a:p>
          <a:p>
            <a:pPr marL="457200" indent="-457200">
              <a:spcBef>
                <a:spcPts val="1200"/>
              </a:spcBef>
              <a:buSzPct val="100000"/>
              <a:buChar char="❑"/>
              <a:defRPr sz="2000"/>
            </a:pPr>
            <a:r>
              <a:t>Negative stereotypes of people who are poor - lazy, not smart</a:t>
            </a:r>
          </a:p>
          <a:p>
            <a:pPr marL="457200" indent="-457200">
              <a:spcBef>
                <a:spcPts val="1200"/>
              </a:spcBef>
              <a:buSzPct val="100000"/>
              <a:buChar char="❑"/>
              <a:defRPr sz="2000"/>
            </a:pPr>
            <a:r>
              <a:t>Poorhouses in 19th century</a:t>
            </a:r>
          </a:p>
          <a:p>
            <a:pPr marL="457200" indent="-457200">
              <a:spcBef>
                <a:spcPts val="1200"/>
              </a:spcBef>
              <a:buSzPct val="100000"/>
              <a:buChar char="❑"/>
              <a:defRPr sz="2000"/>
            </a:pPr>
            <a:r>
              <a:t>War on poverty in the 1960’s</a:t>
            </a:r>
          </a:p>
          <a:p>
            <a:pPr marL="457200" indent="-457200">
              <a:spcBef>
                <a:spcPts val="1200"/>
              </a:spcBef>
              <a:buSzPct val="100000"/>
              <a:buChar char="❑"/>
              <a:defRPr sz="2000"/>
            </a:pPr>
            <a:r>
              <a:t>Housing for poor lower quality and typically segregated</a:t>
            </a:r>
          </a:p>
          <a:p>
            <a:pPr marL="457200" indent="-457200">
              <a:spcBef>
                <a:spcPts val="1200"/>
              </a:spcBef>
              <a:buSzPct val="100000"/>
              <a:buChar char="❑"/>
              <a:defRPr sz="2000"/>
            </a:pPr>
            <a:r>
              <a:t>Schools are segregated by socio-economic status</a:t>
            </a:r>
          </a:p>
          <a:p>
            <a:pPr marL="457200" indent="-457200">
              <a:spcBef>
                <a:spcPts val="1200"/>
              </a:spcBef>
              <a:buSzPct val="100000"/>
              <a:buChar char="❑"/>
              <a:defRPr sz="2000"/>
            </a:pPr>
            <a:r>
              <a:t>Movement towards economic integration - mixing children of different socio-economic status in schools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2"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3" name="Dominant Language Learners"/>
          <p:cNvSpPr txBox="1"/>
          <p:nvPr/>
        </p:nvSpPr>
        <p:spPr>
          <a:xfrm>
            <a:off x="1798320" y="533400"/>
            <a:ext cx="5839977" cy="5480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3200">
                <a:latin typeface="+mj-lt"/>
                <a:ea typeface="+mj-ea"/>
                <a:cs typeface="+mj-cs"/>
                <a:sym typeface="Arial"/>
              </a:defRPr>
            </a:lvl1pPr>
          </a:lstStyle>
          <a:p>
            <a:pPr/>
            <a:r>
              <a:t>Dominant Language Learners</a:t>
            </a:r>
          </a:p>
        </p:txBody>
      </p:sp>
      <p:sp>
        <p:nvSpPr>
          <p:cNvPr id="74" name="Growing language diversity in all countries…"/>
          <p:cNvSpPr txBox="1"/>
          <p:nvPr/>
        </p:nvSpPr>
        <p:spPr>
          <a:xfrm>
            <a:off x="1981200" y="1447800"/>
            <a:ext cx="5791200" cy="3954780"/>
          </a:xfrm>
          <a:prstGeom prst="rect">
            <a:avLst/>
          </a:prstGeom>
          <a:solidFill>
            <a:srgbClr val="E4E2BF"/>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spcBef>
                <a:spcPts val="1400"/>
              </a:spcBef>
              <a:defRPr b="1"/>
            </a:pPr>
            <a:r>
              <a:t>Growing language diversity in all countries</a:t>
            </a:r>
          </a:p>
          <a:p>
            <a:pPr marL="457200" indent="-457200">
              <a:spcBef>
                <a:spcPts val="1400"/>
              </a:spcBef>
              <a:defRPr b="1"/>
            </a:pPr>
            <a:r>
              <a:t>Two key approaches: </a:t>
            </a:r>
          </a:p>
          <a:p>
            <a:pPr marL="457200" indent="-457200">
              <a:spcBef>
                <a:spcPts val="1400"/>
              </a:spcBef>
              <a:buSzPct val="100000"/>
              <a:buAutoNum type="arabicPeriod" startAt="1"/>
              <a:defRPr u="sng"/>
            </a:pPr>
            <a:r>
              <a:t>Dominant language learning</a:t>
            </a:r>
            <a:r>
              <a:rPr u="none"/>
              <a:t> - focus on teaching the dominant language of the country</a:t>
            </a:r>
            <a:endParaRPr u="none"/>
          </a:p>
          <a:p>
            <a:pPr marL="457200" indent="-457200">
              <a:spcBef>
                <a:spcPts val="1400"/>
              </a:spcBef>
              <a:buSzPct val="100000"/>
              <a:buAutoNum type="arabicPeriod" startAt="2"/>
              <a:defRPr u="sng"/>
            </a:pPr>
            <a:r>
              <a:t>Bilingual education</a:t>
            </a:r>
            <a:r>
              <a:rPr u="none"/>
              <a:t> - learn and use native language first and gradually learn dominant language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7" name="Dominant Language Learners"/>
          <p:cNvSpPr txBox="1"/>
          <p:nvPr/>
        </p:nvSpPr>
        <p:spPr>
          <a:xfrm>
            <a:off x="1645920" y="533400"/>
            <a:ext cx="5839977" cy="5480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3200">
                <a:latin typeface="+mj-lt"/>
                <a:ea typeface="+mj-ea"/>
                <a:cs typeface="+mj-cs"/>
                <a:sym typeface="Arial"/>
              </a:defRPr>
            </a:lvl1pPr>
          </a:lstStyle>
          <a:p>
            <a:pPr/>
            <a:r>
              <a:t>Dominant Language Learners</a:t>
            </a:r>
          </a:p>
        </p:txBody>
      </p:sp>
      <p:sp>
        <p:nvSpPr>
          <p:cNvPr id="78" name="Dominant language learning (English as a Second Language ESL):…"/>
          <p:cNvSpPr txBox="1"/>
          <p:nvPr/>
        </p:nvSpPr>
        <p:spPr>
          <a:xfrm>
            <a:off x="1676400" y="1371600"/>
            <a:ext cx="5791200" cy="4137660"/>
          </a:xfrm>
          <a:prstGeom prst="rect">
            <a:avLst/>
          </a:prstGeom>
          <a:solidFill>
            <a:srgbClr val="E4E2BF"/>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spcBef>
                <a:spcPts val="1400"/>
              </a:spcBef>
              <a:defRPr u="sng">
                <a:solidFill>
                  <a:srgbClr val="3333CC"/>
                </a:solidFill>
              </a:defRPr>
            </a:pPr>
            <a:r>
              <a:t>Dominant language learning</a:t>
            </a:r>
            <a:r>
              <a:rPr u="none">
                <a:solidFill>
                  <a:srgbClr val="000000"/>
                </a:solidFill>
              </a:rPr>
              <a:t> </a:t>
            </a:r>
            <a:r>
              <a:rPr sz="2000" u="none">
                <a:solidFill>
                  <a:srgbClr val="000000"/>
                </a:solidFill>
              </a:rPr>
              <a:t>(English as a Second Language ESL):</a:t>
            </a:r>
            <a:r>
              <a:rPr u="none">
                <a:solidFill>
                  <a:srgbClr val="000000"/>
                </a:solidFill>
              </a:rPr>
              <a:t>  </a:t>
            </a:r>
            <a:endParaRPr u="none">
              <a:solidFill>
                <a:srgbClr val="000000"/>
              </a:solidFill>
            </a:endParaRPr>
          </a:p>
          <a:p>
            <a:pPr marL="457200" indent="-457200">
              <a:spcBef>
                <a:spcPts val="1400"/>
              </a:spcBef>
              <a:buSzPct val="100000"/>
              <a:buChar char="❑"/>
            </a:pPr>
            <a:r>
              <a:t>Early efforts by some to prohibit use of native language</a:t>
            </a:r>
          </a:p>
          <a:p>
            <a:pPr marL="457200" indent="-457200">
              <a:spcBef>
                <a:spcPts val="1400"/>
              </a:spcBef>
              <a:buSzPct val="100000"/>
              <a:buChar char="❑"/>
            </a:pPr>
            <a:r>
              <a:t>Programs to teach dominant language traditionally separate, pull-out</a:t>
            </a:r>
          </a:p>
          <a:p>
            <a:pPr marL="457200" indent="-457200">
              <a:spcBef>
                <a:spcPts val="1400"/>
              </a:spcBef>
              <a:buSzPct val="100000"/>
              <a:buChar char="❑"/>
            </a:pPr>
            <a:r>
              <a:t>Teachers do not necessarily speak the native language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0" name="Slide Number"/>
          <p:cNvSpPr txBox="1"/>
          <p:nvPr>
            <p:ph type="sldNum" sz="quarter" idx="2"/>
          </p:nvPr>
        </p:nvSpPr>
        <p:spPr>
          <a:xfrm>
            <a:off x="4471399" y="6550660"/>
            <a:ext cx="201202" cy="30734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81" name="Dominant Language Learners"/>
          <p:cNvSpPr txBox="1"/>
          <p:nvPr/>
        </p:nvSpPr>
        <p:spPr>
          <a:xfrm>
            <a:off x="1874520" y="533400"/>
            <a:ext cx="5839977" cy="54804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3200">
                <a:latin typeface="+mj-lt"/>
                <a:ea typeface="+mj-ea"/>
                <a:cs typeface="+mj-cs"/>
                <a:sym typeface="Arial"/>
              </a:defRPr>
            </a:lvl1pPr>
          </a:lstStyle>
          <a:p>
            <a:pPr/>
            <a:r>
              <a:t>Dominant Language Learners</a:t>
            </a:r>
          </a:p>
        </p:txBody>
      </p:sp>
      <p:sp>
        <p:nvSpPr>
          <p:cNvPr id="82" name="Bilingual education  5 approaches:"/>
          <p:cNvSpPr txBox="1"/>
          <p:nvPr/>
        </p:nvSpPr>
        <p:spPr>
          <a:xfrm>
            <a:off x="1874520" y="1066800"/>
            <a:ext cx="5699760" cy="101092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lgn="ctr">
              <a:spcBef>
                <a:spcPts val="1400"/>
              </a:spcBef>
              <a:defRPr u="sng">
                <a:solidFill>
                  <a:srgbClr val="3333CC"/>
                </a:solidFill>
              </a:defRPr>
            </a:pPr>
            <a:r>
              <a:t>Bilingual education</a:t>
            </a:r>
            <a:r>
              <a:rPr u="none"/>
              <a:t>  5 approaches:</a:t>
            </a:r>
          </a:p>
        </p:txBody>
      </p:sp>
      <p:sp>
        <p:nvSpPr>
          <p:cNvPr id="83" name="Developmental bilingual education - using the student’s native language to develop academic skills while slowly transitioning to all-English classes…"/>
          <p:cNvSpPr txBox="1"/>
          <p:nvPr/>
        </p:nvSpPr>
        <p:spPr>
          <a:xfrm>
            <a:off x="1295400" y="1600200"/>
            <a:ext cx="6950075" cy="3944762"/>
          </a:xfrm>
          <a:prstGeom prst="rect">
            <a:avLst/>
          </a:prstGeom>
          <a:solidFill>
            <a:srgbClr val="E4E2BF"/>
          </a:solidFill>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buSzPct val="100000"/>
              <a:buAutoNum type="arabicPeriod" startAt="1"/>
              <a:defRPr b="1" sz="2000">
                <a:latin typeface="+mj-lt"/>
                <a:ea typeface="+mj-ea"/>
                <a:cs typeface="+mj-cs"/>
                <a:sym typeface="Arial"/>
              </a:defRPr>
            </a:pPr>
            <a:r>
              <a:t>Developmental bilingual education</a:t>
            </a:r>
            <a:r>
              <a:rPr b="0"/>
              <a:t> - </a:t>
            </a:r>
            <a:r>
              <a:rPr b="0" sz="1800"/>
              <a:t>using the student’s native language to develop academic skills while slowly transitioning to all-English classes</a:t>
            </a:r>
          </a:p>
          <a:p>
            <a:pPr marL="457200" indent="-457200">
              <a:buSzPct val="100000"/>
              <a:buAutoNum type="arabicPeriod" startAt="1"/>
              <a:defRPr b="1" sz="2000">
                <a:latin typeface="+mj-lt"/>
                <a:ea typeface="+mj-ea"/>
                <a:cs typeface="+mj-cs"/>
                <a:sym typeface="Arial"/>
              </a:defRPr>
            </a:pPr>
            <a:r>
              <a:t>Transitional bilingual education</a:t>
            </a:r>
            <a:r>
              <a:rPr b="0"/>
              <a:t> - </a:t>
            </a:r>
            <a:r>
              <a:rPr b="0" sz="1800"/>
              <a:t>academic instruction in the student’s native language but greater emphasis on transition to all-English classes in 2-3 years</a:t>
            </a:r>
            <a:endParaRPr sz="1800"/>
          </a:p>
          <a:p>
            <a:pPr marL="457200" indent="-457200">
              <a:buSzPct val="100000"/>
              <a:buAutoNum type="arabicPeriod" startAt="1"/>
              <a:defRPr b="1" sz="2000">
                <a:latin typeface="+mj-lt"/>
                <a:ea typeface="+mj-ea"/>
                <a:cs typeface="+mj-cs"/>
                <a:sym typeface="Arial"/>
              </a:defRPr>
            </a:pPr>
            <a:r>
              <a:t>Two-way bilingual education</a:t>
            </a:r>
            <a:r>
              <a:rPr b="0"/>
              <a:t> - </a:t>
            </a:r>
            <a:r>
              <a:rPr b="0" sz="1800"/>
              <a:t>language majority and minority students learn together and act as peer teachers </a:t>
            </a:r>
            <a:endParaRPr sz="1800"/>
          </a:p>
          <a:p>
            <a:pPr marL="457200" indent="-457200">
              <a:buSzPct val="100000"/>
              <a:buAutoNum type="arabicPeriod" startAt="1"/>
              <a:defRPr b="1" sz="2000">
                <a:latin typeface="+mj-lt"/>
                <a:ea typeface="+mj-ea"/>
                <a:cs typeface="+mj-cs"/>
                <a:sym typeface="Arial"/>
              </a:defRPr>
            </a:pPr>
            <a:r>
              <a:t>Sheltered instruction</a:t>
            </a:r>
            <a:r>
              <a:rPr b="0"/>
              <a:t> - </a:t>
            </a:r>
            <a:r>
              <a:rPr b="0" sz="1800"/>
              <a:t>students simultaneously learn the dominant language and content; teaching is in the dominant and native language</a:t>
            </a:r>
          </a:p>
          <a:p>
            <a:pPr marL="457200" indent="-457200">
              <a:buSzPct val="100000"/>
              <a:buAutoNum type="arabicPeriod" startAt="1"/>
              <a:defRPr b="1" sz="2000">
                <a:latin typeface="+mj-lt"/>
                <a:ea typeface="+mj-ea"/>
                <a:cs typeface="+mj-cs"/>
                <a:sym typeface="Arial"/>
              </a:defRPr>
            </a:pPr>
            <a:r>
              <a:t>Integrated bilingual education</a:t>
            </a:r>
            <a:r>
              <a:rPr b="0"/>
              <a:t> - </a:t>
            </a:r>
            <a:r>
              <a:rPr b="0" sz="1800"/>
              <a:t>language learners are included in dominant language classes for one or more academic subjects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lends">
  <a:themeElements>
    <a:clrScheme name="Blends">
      <a:dk1>
        <a:srgbClr val="000000"/>
      </a:dk1>
      <a:lt1>
        <a:srgbClr val="FFFFFF"/>
      </a:lt1>
      <a:dk2>
        <a:srgbClr val="A7A7A7"/>
      </a:dk2>
      <a:lt2>
        <a:srgbClr val="535353"/>
      </a:lt2>
      <a:accent1>
        <a:srgbClr val="00E4A8"/>
      </a:accent1>
      <a:accent2>
        <a:srgbClr val="FFCF01"/>
      </a:accent2>
      <a:accent3>
        <a:srgbClr val="9BBB59"/>
      </a:accent3>
      <a:accent4>
        <a:srgbClr val="8064A2"/>
      </a:accent4>
      <a:accent5>
        <a:srgbClr val="4BACC6"/>
      </a:accent5>
      <a:accent6>
        <a:srgbClr val="F79646"/>
      </a:accent6>
      <a:hlink>
        <a:srgbClr val="0000FF"/>
      </a:hlink>
      <a:folHlink>
        <a:srgbClr val="FF00FF"/>
      </a:folHlink>
    </a:clrScheme>
    <a:fontScheme name="Blends">
      <a:majorFont>
        <a:latin typeface="Arial"/>
        <a:ea typeface="Arial"/>
        <a:cs typeface="Arial"/>
      </a:majorFont>
      <a:minorFont>
        <a:latin typeface="Helvetica"/>
        <a:ea typeface="Helvetica"/>
        <a:cs typeface="Helvetica"/>
      </a:minorFont>
    </a:fontScheme>
    <a:fmtScheme name="Blend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ends">
  <a:themeElements>
    <a:clrScheme name="Blends">
      <a:dk1>
        <a:srgbClr val="000000"/>
      </a:dk1>
      <a:lt1>
        <a:srgbClr val="FFFFFF"/>
      </a:lt1>
      <a:dk2>
        <a:srgbClr val="A7A7A7"/>
      </a:dk2>
      <a:lt2>
        <a:srgbClr val="535353"/>
      </a:lt2>
      <a:accent1>
        <a:srgbClr val="00E4A8"/>
      </a:accent1>
      <a:accent2>
        <a:srgbClr val="FFCF01"/>
      </a:accent2>
      <a:accent3>
        <a:srgbClr val="9BBB59"/>
      </a:accent3>
      <a:accent4>
        <a:srgbClr val="8064A2"/>
      </a:accent4>
      <a:accent5>
        <a:srgbClr val="4BACC6"/>
      </a:accent5>
      <a:accent6>
        <a:srgbClr val="F79646"/>
      </a:accent6>
      <a:hlink>
        <a:srgbClr val="0000FF"/>
      </a:hlink>
      <a:folHlink>
        <a:srgbClr val="FF00FF"/>
      </a:folHlink>
    </a:clrScheme>
    <a:fontScheme name="Blends">
      <a:majorFont>
        <a:latin typeface="Arial"/>
        <a:ea typeface="Arial"/>
        <a:cs typeface="Arial"/>
      </a:majorFont>
      <a:minorFont>
        <a:latin typeface="Helvetica"/>
        <a:ea typeface="Helvetica"/>
        <a:cs typeface="Helvetica"/>
      </a:minorFont>
    </a:fontScheme>
    <a:fmtScheme name="Blend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